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03" r:id="rId4"/>
  </p:sldMasterIdLst>
  <p:notesMasterIdLst>
    <p:notesMasterId r:id="rId47"/>
  </p:notesMasterIdLst>
  <p:handoutMasterIdLst>
    <p:handoutMasterId r:id="rId48"/>
  </p:handoutMasterIdLst>
  <p:sldIdLst>
    <p:sldId id="276" r:id="rId5"/>
    <p:sldId id="451" r:id="rId6"/>
    <p:sldId id="452" r:id="rId7"/>
    <p:sldId id="419" r:id="rId8"/>
    <p:sldId id="424" r:id="rId9"/>
    <p:sldId id="425" r:id="rId10"/>
    <p:sldId id="454" r:id="rId11"/>
    <p:sldId id="420" r:id="rId12"/>
    <p:sldId id="423" r:id="rId13"/>
    <p:sldId id="258" r:id="rId14"/>
    <p:sldId id="260" r:id="rId15"/>
    <p:sldId id="261" r:id="rId16"/>
    <p:sldId id="262" r:id="rId17"/>
    <p:sldId id="455" r:id="rId18"/>
    <p:sldId id="263" r:id="rId19"/>
    <p:sldId id="456" r:id="rId20"/>
    <p:sldId id="265" r:id="rId21"/>
    <p:sldId id="264" r:id="rId22"/>
    <p:sldId id="266" r:id="rId23"/>
    <p:sldId id="267" r:id="rId24"/>
    <p:sldId id="268" r:id="rId25"/>
    <p:sldId id="269" r:id="rId26"/>
    <p:sldId id="270" r:id="rId27"/>
    <p:sldId id="272" r:id="rId28"/>
    <p:sldId id="273" r:id="rId29"/>
    <p:sldId id="421" r:id="rId30"/>
    <p:sldId id="431" r:id="rId31"/>
    <p:sldId id="432"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42" r:id="rId46"/>
  </p:sldIdLst>
  <p:sldSz cx="12192000" cy="6858000"/>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004D5AD-BF8E-4CE8-891E-C2675973BD0F}">
          <p14:sldIdLst>
            <p14:sldId id="276"/>
            <p14:sldId id="451"/>
            <p14:sldId id="452"/>
            <p14:sldId id="419"/>
            <p14:sldId id="424"/>
            <p14:sldId id="425"/>
            <p14:sldId id="454"/>
            <p14:sldId id="420"/>
            <p14:sldId id="423"/>
            <p14:sldId id="258"/>
            <p14:sldId id="260"/>
            <p14:sldId id="261"/>
            <p14:sldId id="262"/>
            <p14:sldId id="455"/>
            <p14:sldId id="263"/>
            <p14:sldId id="456"/>
            <p14:sldId id="265"/>
            <p14:sldId id="264"/>
            <p14:sldId id="266"/>
            <p14:sldId id="267"/>
            <p14:sldId id="268"/>
            <p14:sldId id="269"/>
            <p14:sldId id="270"/>
            <p14:sldId id="272"/>
            <p14:sldId id="273"/>
            <p14:sldId id="421"/>
            <p14:sldId id="431"/>
            <p14:sldId id="432"/>
            <p14:sldId id="291"/>
            <p14:sldId id="292"/>
            <p14:sldId id="293"/>
            <p14:sldId id="294"/>
            <p14:sldId id="295"/>
            <p14:sldId id="296"/>
            <p14:sldId id="297"/>
            <p14:sldId id="298"/>
            <p14:sldId id="299"/>
            <p14:sldId id="300"/>
            <p14:sldId id="301"/>
            <p14:sldId id="302"/>
            <p14:sldId id="303"/>
          </p14:sldIdLst>
        </p14:section>
        <p14:section name="fondo blanco" id="{D3F0C1F7-D0C3-42C0-95EC-93D65F9A01C1}">
          <p14:sldIdLst>
            <p14:sldId id="342"/>
          </p14:sldIdLst>
        </p14:section>
      </p14:sectionLst>
    </p:ext>
    <p:ext uri="{EFAFB233-063F-42B5-8137-9DF3F51BA10A}">
      <p15:sldGuideLst xmlns:p15="http://schemas.microsoft.com/office/powerpoint/2012/main">
        <p15:guide id="1" orient="horz" pos="292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DF3"/>
    <a:srgbClr val="29305C"/>
    <a:srgbClr val="5256F8"/>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FD0F851-EC5A-4D38-B0AD-8093EC10F338}">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01"/>
  </p:normalViewPr>
  <p:slideViewPr>
    <p:cSldViewPr snapToGrid="0">
      <p:cViewPr varScale="1">
        <p:scale>
          <a:sx n="61" d="100"/>
          <a:sy n="61" d="100"/>
        </p:scale>
        <p:origin x="1074" y="72"/>
      </p:cViewPr>
      <p:guideLst>
        <p:guide orient="horz" pos="2928"/>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8/10/relationships/authors" Target="author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E6AB7-8F4C-4FA1-8166-85C3263678C0}"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s-PE"/>
        </a:p>
      </dgm:t>
    </dgm:pt>
    <dgm:pt modelId="{D4102D35-9492-4201-9D17-35455C5290B0}">
      <dgm:prSet phldrT="[Texto]"/>
      <dgm:spPr>
        <a:solidFill>
          <a:schemeClr val="tx2"/>
        </a:solidFill>
      </dgm:spPr>
      <dgm:t>
        <a:bodyPr/>
        <a:lstStyle/>
        <a:p>
          <a:r>
            <a:rPr lang="es-ES" dirty="0">
              <a:solidFill>
                <a:srgbClr val="29305C"/>
              </a:solidFill>
              <a:latin typeface="Calibri" panose="020F0502020204030204" pitchFamily="34" charset="0"/>
              <a:cs typeface="Calibri" panose="020F0502020204030204" pitchFamily="34" charset="0"/>
            </a:rPr>
            <a:t>Dota a la PNP de una mayor autonomía operativa para realizar primigenios actos de investigación, esta reforma no establece que el Ministerio Publico ya no ostente la dirección de la investigación desde su inicio</a:t>
          </a:r>
          <a:endParaRPr lang="es-PE" dirty="0">
            <a:solidFill>
              <a:srgbClr val="29305C"/>
            </a:solidFill>
            <a:latin typeface="Calibri" panose="020F0502020204030204" pitchFamily="34" charset="0"/>
            <a:cs typeface="Calibri" panose="020F0502020204030204" pitchFamily="34" charset="0"/>
          </a:endParaRPr>
        </a:p>
      </dgm:t>
    </dgm:pt>
    <dgm:pt modelId="{9EBDE6FC-1680-4770-B245-0856EA10739A}" type="parTrans" cxnId="{0AB43706-65DF-411C-8481-CCC587E132D5}">
      <dgm:prSet/>
      <dgm:spPr/>
      <dgm:t>
        <a:bodyPr/>
        <a:lstStyle/>
        <a:p>
          <a:endParaRPr lang="es-PE"/>
        </a:p>
      </dgm:t>
    </dgm:pt>
    <dgm:pt modelId="{F60337A7-789E-4C51-849A-513C1AA1530B}" type="sibTrans" cxnId="{0AB43706-65DF-411C-8481-CCC587E132D5}">
      <dgm:prSet/>
      <dgm:spPr/>
      <dgm:t>
        <a:bodyPr/>
        <a:lstStyle/>
        <a:p>
          <a:endParaRPr lang="es-PE"/>
        </a:p>
      </dgm:t>
    </dgm:pt>
    <dgm:pt modelId="{4DAB7B3B-D70F-47CA-B746-960292895F86}">
      <dgm:prSet phldrT="[Texto]" custT="1"/>
      <dgm:spPr>
        <a:solidFill>
          <a:schemeClr val="tx2"/>
        </a:solidFill>
        <a:ln>
          <a:solidFill>
            <a:srgbClr val="002060"/>
          </a:solidFill>
        </a:ln>
      </dgm:spPr>
      <dgm:t>
        <a:bodyPr/>
        <a:lstStyle/>
        <a:p>
          <a:r>
            <a:rPr lang="es-PE" sz="2800" dirty="0">
              <a:solidFill>
                <a:srgbClr val="29305C"/>
              </a:solidFill>
              <a:latin typeface="Calibri" panose="020F0502020204030204" pitchFamily="34" charset="0"/>
              <a:ea typeface="Calibri" panose="020F0502020204030204" pitchFamily="34" charset="0"/>
              <a:cs typeface="Calibri" panose="020F0502020204030204" pitchFamily="34" charset="0"/>
            </a:rPr>
            <a:t>Conducción de la investigación preliminar (Ley 32130)</a:t>
          </a:r>
        </a:p>
      </dgm:t>
    </dgm:pt>
    <dgm:pt modelId="{837BA850-39AC-424F-8E5D-7DC14CAE1A3D}" type="parTrans" cxnId="{828A8843-D48B-4149-847A-4FCE0996FEBA}">
      <dgm:prSet/>
      <dgm:spPr>
        <a:ln>
          <a:solidFill>
            <a:srgbClr val="29305C"/>
          </a:solidFill>
        </a:ln>
      </dgm:spPr>
      <dgm:t>
        <a:bodyPr/>
        <a:lstStyle/>
        <a:p>
          <a:endParaRPr lang="es-PE"/>
        </a:p>
      </dgm:t>
    </dgm:pt>
    <dgm:pt modelId="{04BFF75D-BD53-421F-AAF9-EF7BE71839FE}" type="sibTrans" cxnId="{828A8843-D48B-4149-847A-4FCE0996FEBA}">
      <dgm:prSet/>
      <dgm:spPr/>
      <dgm:t>
        <a:bodyPr/>
        <a:lstStyle/>
        <a:p>
          <a:endParaRPr lang="es-PE"/>
        </a:p>
      </dgm:t>
    </dgm:pt>
    <dgm:pt modelId="{0871E34D-22E8-41D2-901D-6A798248BDEA}">
      <dgm:prSet phldrT="[Texto]" custT="1"/>
      <dgm:spPr>
        <a:solidFill>
          <a:schemeClr val="tx2"/>
        </a:solidFill>
      </dgm:spPr>
      <dgm:t>
        <a:bodyPr/>
        <a:lstStyle/>
        <a:p>
          <a:r>
            <a:rPr lang="es-PE" sz="2200" dirty="0">
              <a:solidFill>
                <a:srgbClr val="29305C"/>
              </a:solidFill>
              <a:latin typeface="Calibri" panose="020F0502020204030204" pitchFamily="34" charset="0"/>
              <a:cs typeface="Calibri" panose="020F0502020204030204" pitchFamily="34" charset="0"/>
            </a:rPr>
            <a:t>Estrategia operativa (A cargo de PNP)</a:t>
          </a:r>
        </a:p>
      </dgm:t>
    </dgm:pt>
    <dgm:pt modelId="{08E8B2FE-9968-4112-A248-277BEB7D92CE}" type="parTrans" cxnId="{EDC35A84-D5F6-40E6-BAC0-485EB4F0F9BB}">
      <dgm:prSet/>
      <dgm:spPr>
        <a:ln>
          <a:solidFill>
            <a:srgbClr val="002060"/>
          </a:solidFill>
        </a:ln>
      </dgm:spPr>
      <dgm:t>
        <a:bodyPr/>
        <a:lstStyle/>
        <a:p>
          <a:endParaRPr lang="es-PE"/>
        </a:p>
      </dgm:t>
    </dgm:pt>
    <dgm:pt modelId="{C74C1BFF-32DF-4B14-966C-7C6A7B89D265}" type="sibTrans" cxnId="{EDC35A84-D5F6-40E6-BAC0-485EB4F0F9BB}">
      <dgm:prSet/>
      <dgm:spPr/>
      <dgm:t>
        <a:bodyPr/>
        <a:lstStyle/>
        <a:p>
          <a:endParaRPr lang="es-PE"/>
        </a:p>
      </dgm:t>
    </dgm:pt>
    <dgm:pt modelId="{66297F5A-911E-4D10-AD06-A4AA3927FDFB}">
      <dgm:prSet phldrT="[Texto]"/>
      <dgm:spPr>
        <a:solidFill>
          <a:schemeClr val="tx2"/>
        </a:solidFill>
      </dgm:spPr>
      <dgm:t>
        <a:bodyPr/>
        <a:lstStyle/>
        <a:p>
          <a:r>
            <a:rPr lang="es-PE" dirty="0">
              <a:solidFill>
                <a:srgbClr val="29305C"/>
              </a:solidFill>
              <a:latin typeface="Calibri" panose="020F0502020204030204" pitchFamily="34" charset="0"/>
              <a:cs typeface="Calibri" panose="020F0502020204030204" pitchFamily="34" charset="0"/>
            </a:rPr>
            <a:t>Estrategia jurídica de la investigación (A cargo de MP)</a:t>
          </a:r>
        </a:p>
      </dgm:t>
    </dgm:pt>
    <dgm:pt modelId="{C6228C63-141B-42C7-B41C-BDBD8E8E386E}" type="parTrans" cxnId="{F03726D6-2898-435F-AD61-59F38AA127B2}">
      <dgm:prSet/>
      <dgm:spPr>
        <a:ln>
          <a:solidFill>
            <a:srgbClr val="002060"/>
          </a:solidFill>
        </a:ln>
      </dgm:spPr>
      <dgm:t>
        <a:bodyPr/>
        <a:lstStyle/>
        <a:p>
          <a:endParaRPr lang="es-PE"/>
        </a:p>
      </dgm:t>
    </dgm:pt>
    <dgm:pt modelId="{D847E9ED-82D1-4042-B788-A3663EA18A8D}" type="sibTrans" cxnId="{F03726D6-2898-435F-AD61-59F38AA127B2}">
      <dgm:prSet/>
      <dgm:spPr/>
      <dgm:t>
        <a:bodyPr/>
        <a:lstStyle/>
        <a:p>
          <a:endParaRPr lang="es-PE"/>
        </a:p>
      </dgm:t>
    </dgm:pt>
    <dgm:pt modelId="{9A114B5A-8C62-4281-9230-F1DE0E3D90DE}" type="pres">
      <dgm:prSet presAssocID="{FCCE6AB7-8F4C-4FA1-8166-85C3263678C0}" presName="Name0" presStyleCnt="0">
        <dgm:presLayoutVars>
          <dgm:chMax val="1"/>
          <dgm:chPref val="1"/>
          <dgm:dir/>
          <dgm:animOne val="branch"/>
          <dgm:animLvl val="lvl"/>
        </dgm:presLayoutVars>
      </dgm:prSet>
      <dgm:spPr/>
    </dgm:pt>
    <dgm:pt modelId="{4AFEF29B-D976-4350-9F32-D782466E712A}" type="pres">
      <dgm:prSet presAssocID="{D4102D35-9492-4201-9D17-35455C5290B0}" presName="singleCycle" presStyleCnt="0"/>
      <dgm:spPr/>
    </dgm:pt>
    <dgm:pt modelId="{B89000C4-4727-4C8A-9B85-AB7C3065EB49}" type="pres">
      <dgm:prSet presAssocID="{D4102D35-9492-4201-9D17-35455C5290B0}" presName="singleCenter" presStyleLbl="node1" presStyleIdx="0" presStyleCnt="4" custScaleX="413560" custScaleY="111059" custLinFactNeighborY="-12955">
        <dgm:presLayoutVars>
          <dgm:chMax val="7"/>
          <dgm:chPref val="7"/>
        </dgm:presLayoutVars>
      </dgm:prSet>
      <dgm:spPr/>
    </dgm:pt>
    <dgm:pt modelId="{20C5E996-7DA3-4003-BF51-FCC054AF1DF5}" type="pres">
      <dgm:prSet presAssocID="{837BA850-39AC-424F-8E5D-7DC14CAE1A3D}" presName="Name56" presStyleLbl="parChTrans1D2" presStyleIdx="0" presStyleCnt="3"/>
      <dgm:spPr/>
    </dgm:pt>
    <dgm:pt modelId="{9FDD1FEA-B5C3-4D0D-BB17-3F9BC06EE144}" type="pres">
      <dgm:prSet presAssocID="{4DAB7B3B-D70F-47CA-B746-960292895F86}" presName="text0" presStyleLbl="node1" presStyleIdx="1" presStyleCnt="4" custScaleX="458383">
        <dgm:presLayoutVars>
          <dgm:bulletEnabled val="1"/>
        </dgm:presLayoutVars>
      </dgm:prSet>
      <dgm:spPr/>
    </dgm:pt>
    <dgm:pt modelId="{1805242A-487E-4C1A-910A-F362917EC703}" type="pres">
      <dgm:prSet presAssocID="{08E8B2FE-9968-4112-A248-277BEB7D92CE}" presName="Name56" presStyleLbl="parChTrans1D2" presStyleIdx="1" presStyleCnt="3"/>
      <dgm:spPr/>
    </dgm:pt>
    <dgm:pt modelId="{86C53C80-A622-423B-A2F8-F09AAB8744DB}" type="pres">
      <dgm:prSet presAssocID="{0871E34D-22E8-41D2-901D-6A798248BDEA}" presName="text0" presStyleLbl="node1" presStyleIdx="2" presStyleCnt="4" custScaleX="289070">
        <dgm:presLayoutVars>
          <dgm:bulletEnabled val="1"/>
        </dgm:presLayoutVars>
      </dgm:prSet>
      <dgm:spPr/>
    </dgm:pt>
    <dgm:pt modelId="{71990534-06A2-4592-A95F-98905A552506}" type="pres">
      <dgm:prSet presAssocID="{C6228C63-141B-42C7-B41C-BDBD8E8E386E}" presName="Name56" presStyleLbl="parChTrans1D2" presStyleIdx="2" presStyleCnt="3"/>
      <dgm:spPr/>
    </dgm:pt>
    <dgm:pt modelId="{E76B3247-EE7A-4C2D-A2FE-EE79C614EAFD}" type="pres">
      <dgm:prSet presAssocID="{66297F5A-911E-4D10-AD06-A4AA3927FDFB}" presName="text0" presStyleLbl="node1" presStyleIdx="3" presStyleCnt="4" custScaleX="296465">
        <dgm:presLayoutVars>
          <dgm:bulletEnabled val="1"/>
        </dgm:presLayoutVars>
      </dgm:prSet>
      <dgm:spPr/>
    </dgm:pt>
  </dgm:ptLst>
  <dgm:cxnLst>
    <dgm:cxn modelId="{0AB43706-65DF-411C-8481-CCC587E132D5}" srcId="{FCCE6AB7-8F4C-4FA1-8166-85C3263678C0}" destId="{D4102D35-9492-4201-9D17-35455C5290B0}" srcOrd="0" destOrd="0" parTransId="{9EBDE6FC-1680-4770-B245-0856EA10739A}" sibTransId="{F60337A7-789E-4C51-849A-513C1AA1530B}"/>
    <dgm:cxn modelId="{014C3E06-6A23-46A1-9B67-C24550B677F7}" type="presOf" srcId="{FCCE6AB7-8F4C-4FA1-8166-85C3263678C0}" destId="{9A114B5A-8C62-4281-9230-F1DE0E3D90DE}" srcOrd="0" destOrd="0" presId="urn:microsoft.com/office/officeart/2008/layout/RadialCluster"/>
    <dgm:cxn modelId="{5A6DF60E-9CED-4428-BC3A-E29F8F36A781}" type="presOf" srcId="{837BA850-39AC-424F-8E5D-7DC14CAE1A3D}" destId="{20C5E996-7DA3-4003-BF51-FCC054AF1DF5}" srcOrd="0" destOrd="0" presId="urn:microsoft.com/office/officeart/2008/layout/RadialCluster"/>
    <dgm:cxn modelId="{5D1B2218-85EB-4154-B23D-A9F628F5A8CE}" type="presOf" srcId="{4DAB7B3B-D70F-47CA-B746-960292895F86}" destId="{9FDD1FEA-B5C3-4D0D-BB17-3F9BC06EE144}" srcOrd="0" destOrd="0" presId="urn:microsoft.com/office/officeart/2008/layout/RadialCluster"/>
    <dgm:cxn modelId="{F6FDD532-F72D-4512-94A8-E55494489849}" type="presOf" srcId="{C6228C63-141B-42C7-B41C-BDBD8E8E386E}" destId="{71990534-06A2-4592-A95F-98905A552506}" srcOrd="0" destOrd="0" presId="urn:microsoft.com/office/officeart/2008/layout/RadialCluster"/>
    <dgm:cxn modelId="{DFD9C634-EE88-4ECF-B84C-62F8E57F0EB3}" type="presOf" srcId="{08E8B2FE-9968-4112-A248-277BEB7D92CE}" destId="{1805242A-487E-4C1A-910A-F362917EC703}" srcOrd="0" destOrd="0" presId="urn:microsoft.com/office/officeart/2008/layout/RadialCluster"/>
    <dgm:cxn modelId="{FC2F0837-141D-4E2D-93D4-4D7FD43C33EB}" type="presOf" srcId="{D4102D35-9492-4201-9D17-35455C5290B0}" destId="{B89000C4-4727-4C8A-9B85-AB7C3065EB49}" srcOrd="0" destOrd="0" presId="urn:microsoft.com/office/officeart/2008/layout/RadialCluster"/>
    <dgm:cxn modelId="{828A8843-D48B-4149-847A-4FCE0996FEBA}" srcId="{D4102D35-9492-4201-9D17-35455C5290B0}" destId="{4DAB7B3B-D70F-47CA-B746-960292895F86}" srcOrd="0" destOrd="0" parTransId="{837BA850-39AC-424F-8E5D-7DC14CAE1A3D}" sibTransId="{04BFF75D-BD53-421F-AAF9-EF7BE71839FE}"/>
    <dgm:cxn modelId="{EDC35A84-D5F6-40E6-BAC0-485EB4F0F9BB}" srcId="{D4102D35-9492-4201-9D17-35455C5290B0}" destId="{0871E34D-22E8-41D2-901D-6A798248BDEA}" srcOrd="1" destOrd="0" parTransId="{08E8B2FE-9968-4112-A248-277BEB7D92CE}" sibTransId="{C74C1BFF-32DF-4B14-966C-7C6A7B89D265}"/>
    <dgm:cxn modelId="{EC5ED085-90FF-442D-BCA3-E284CC499AF2}" type="presOf" srcId="{66297F5A-911E-4D10-AD06-A4AA3927FDFB}" destId="{E76B3247-EE7A-4C2D-A2FE-EE79C614EAFD}" srcOrd="0" destOrd="0" presId="urn:microsoft.com/office/officeart/2008/layout/RadialCluster"/>
    <dgm:cxn modelId="{53E10EAD-D73A-4BF3-A14B-08FCB05C0F4E}" type="presOf" srcId="{0871E34D-22E8-41D2-901D-6A798248BDEA}" destId="{86C53C80-A622-423B-A2F8-F09AAB8744DB}" srcOrd="0" destOrd="0" presId="urn:microsoft.com/office/officeart/2008/layout/RadialCluster"/>
    <dgm:cxn modelId="{F03726D6-2898-435F-AD61-59F38AA127B2}" srcId="{D4102D35-9492-4201-9D17-35455C5290B0}" destId="{66297F5A-911E-4D10-AD06-A4AA3927FDFB}" srcOrd="2" destOrd="0" parTransId="{C6228C63-141B-42C7-B41C-BDBD8E8E386E}" sibTransId="{D847E9ED-82D1-4042-B788-A3663EA18A8D}"/>
    <dgm:cxn modelId="{583F7791-69D4-426D-BABC-FF3331050FEC}" type="presParOf" srcId="{9A114B5A-8C62-4281-9230-F1DE0E3D90DE}" destId="{4AFEF29B-D976-4350-9F32-D782466E712A}" srcOrd="0" destOrd="0" presId="urn:microsoft.com/office/officeart/2008/layout/RadialCluster"/>
    <dgm:cxn modelId="{3CDF4033-34FF-4A69-82CC-598A13D8A49A}" type="presParOf" srcId="{4AFEF29B-D976-4350-9F32-D782466E712A}" destId="{B89000C4-4727-4C8A-9B85-AB7C3065EB49}" srcOrd="0" destOrd="0" presId="urn:microsoft.com/office/officeart/2008/layout/RadialCluster"/>
    <dgm:cxn modelId="{4641A607-B46D-45B4-BB15-DA8ED161500C}" type="presParOf" srcId="{4AFEF29B-D976-4350-9F32-D782466E712A}" destId="{20C5E996-7DA3-4003-BF51-FCC054AF1DF5}" srcOrd="1" destOrd="0" presId="urn:microsoft.com/office/officeart/2008/layout/RadialCluster"/>
    <dgm:cxn modelId="{316FA208-1F0E-4467-A69B-DB543A698788}" type="presParOf" srcId="{4AFEF29B-D976-4350-9F32-D782466E712A}" destId="{9FDD1FEA-B5C3-4D0D-BB17-3F9BC06EE144}" srcOrd="2" destOrd="0" presId="urn:microsoft.com/office/officeart/2008/layout/RadialCluster"/>
    <dgm:cxn modelId="{6A2D43C3-8706-4BA0-BE0E-976FACFDA9D5}" type="presParOf" srcId="{4AFEF29B-D976-4350-9F32-D782466E712A}" destId="{1805242A-487E-4C1A-910A-F362917EC703}" srcOrd="3" destOrd="0" presId="urn:microsoft.com/office/officeart/2008/layout/RadialCluster"/>
    <dgm:cxn modelId="{D64B68EA-A286-4CCF-92E4-2EED695A72F4}" type="presParOf" srcId="{4AFEF29B-D976-4350-9F32-D782466E712A}" destId="{86C53C80-A622-423B-A2F8-F09AAB8744DB}" srcOrd="4" destOrd="0" presId="urn:microsoft.com/office/officeart/2008/layout/RadialCluster"/>
    <dgm:cxn modelId="{84685900-64E5-420B-9233-B7A081642778}" type="presParOf" srcId="{4AFEF29B-D976-4350-9F32-D782466E712A}" destId="{71990534-06A2-4592-A95F-98905A552506}" srcOrd="5" destOrd="0" presId="urn:microsoft.com/office/officeart/2008/layout/RadialCluster"/>
    <dgm:cxn modelId="{C641D512-D489-4EED-ADB7-83023947921D}" type="presParOf" srcId="{4AFEF29B-D976-4350-9F32-D782466E712A}" destId="{E76B3247-EE7A-4C2D-A2FE-EE79C614EAFD}"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56FE41-11BC-401C-AC35-3CD020A6FE6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PE"/>
        </a:p>
      </dgm:t>
    </dgm:pt>
    <dgm:pt modelId="{B1CE18E6-B192-46B3-9BB0-A65D0A929699}">
      <dgm:prSet/>
      <dgm:spPr>
        <a:solidFill>
          <a:schemeClr val="tx2"/>
        </a:solidFill>
      </dgm:spPr>
      <dgm:t>
        <a:bodyPr/>
        <a:lstStyle/>
        <a:p>
          <a:r>
            <a:rPr lang="es-PE" dirty="0">
              <a:solidFill>
                <a:srgbClr val="29305C"/>
              </a:solidFill>
              <a:latin typeface="Calibri" panose="020F0502020204030204" pitchFamily="34" charset="0"/>
              <a:ea typeface="Calibri" panose="020F0502020204030204" pitchFamily="34" charset="0"/>
              <a:cs typeface="Calibri" panose="020F0502020204030204" pitchFamily="34" charset="0"/>
            </a:rPr>
            <a:t>Según la Constitución, el Ministerio Público tiene la atribución de “conducir desde su inicio” la investigación del delito, lo que no necesariamente implica que deba ejecutar directamente los actos de investigación, sino más bien dirigir y ordenar las diligencias necesarias. En este sentido, explica que “el poder de conducir es dirigir, mandar, gobernar, manejar los actos de investigación del delito, es decir, llevar o instruir las diligencias necesarias para descubrir el delito –actividad de búsqueda de la verdad para el esclarecimiento del delito–”.  </a:t>
          </a:r>
          <a:r>
            <a:rPr lang="es-MX" dirty="0">
              <a:solidFill>
                <a:srgbClr val="29305C"/>
              </a:solidFill>
              <a:latin typeface="Calibri" panose="020F0502020204030204" pitchFamily="34" charset="0"/>
              <a:ea typeface="Calibri" panose="020F0502020204030204" pitchFamily="34" charset="0"/>
              <a:cs typeface="Calibri" panose="020F0502020204030204" pitchFamily="34" charset="0"/>
            </a:rPr>
            <a:t>-</a:t>
          </a:r>
        </a:p>
        <a:p>
          <a:r>
            <a:rPr lang="es-MX" dirty="0">
              <a:solidFill>
                <a:srgbClr val="29305C"/>
              </a:solidFill>
              <a:latin typeface="Calibri" panose="020F0502020204030204" pitchFamily="34" charset="0"/>
              <a:ea typeface="Calibri" panose="020F0502020204030204" pitchFamily="34" charset="0"/>
              <a:cs typeface="Calibri" panose="020F0502020204030204" pitchFamily="34" charset="0"/>
            </a:rPr>
            <a:t>Finalmente, concluye que esta reforma legislativa “carece de apoyatura en la Constitución”, pues no se condice con las atribuciones reconocidas al Ministerio Público en la normativa vigente, lo que genera incertidumbre sobre el marco jurídico que rige la investigación penal</a:t>
          </a:r>
          <a:endParaRPr lang="es-PE" dirty="0">
            <a:solidFill>
              <a:srgbClr val="29305C"/>
            </a:solidFill>
            <a:latin typeface="Calibri" panose="020F0502020204030204" pitchFamily="34" charset="0"/>
            <a:ea typeface="Calibri" panose="020F0502020204030204" pitchFamily="34" charset="0"/>
            <a:cs typeface="Calibri" panose="020F0502020204030204" pitchFamily="34" charset="0"/>
          </a:endParaRPr>
        </a:p>
        <a:p>
          <a:r>
            <a:rPr lang="es-MX" b="1" dirty="0">
              <a:solidFill>
                <a:srgbClr val="29305C"/>
              </a:solidFill>
              <a:latin typeface="Calibri" panose="020F0502020204030204" pitchFamily="34" charset="0"/>
              <a:ea typeface="Calibri" panose="020F0502020204030204" pitchFamily="34" charset="0"/>
              <a:cs typeface="Calibri" panose="020F0502020204030204" pitchFamily="34" charset="0"/>
            </a:rPr>
            <a:t>San Martín Castro, C. (2024). Análisis sobre la Ley 32130 y la investigación policial del delito. LP Derecho</a:t>
          </a:r>
          <a:endParaRPr lang="es-PE" dirty="0">
            <a:solidFill>
              <a:srgbClr val="29305C"/>
            </a:solidFill>
            <a:latin typeface="Calibri" panose="020F0502020204030204" pitchFamily="34" charset="0"/>
            <a:ea typeface="Calibri" panose="020F0502020204030204" pitchFamily="34" charset="0"/>
            <a:cs typeface="Calibri" panose="020F0502020204030204" pitchFamily="34" charset="0"/>
          </a:endParaRPr>
        </a:p>
      </dgm:t>
    </dgm:pt>
    <dgm:pt modelId="{57765AC8-AF81-4541-BB67-43FC041C5FBC}" type="parTrans" cxnId="{2453FBA4-F99C-43DF-9BB3-5D2B389C3C61}">
      <dgm:prSet/>
      <dgm:spPr/>
      <dgm:t>
        <a:bodyPr/>
        <a:lstStyle/>
        <a:p>
          <a:endParaRPr lang="es-PE"/>
        </a:p>
      </dgm:t>
    </dgm:pt>
    <dgm:pt modelId="{85434D62-9584-4DB9-A065-8A74A0044F80}" type="sibTrans" cxnId="{2453FBA4-F99C-43DF-9BB3-5D2B389C3C61}">
      <dgm:prSet/>
      <dgm:spPr/>
      <dgm:t>
        <a:bodyPr/>
        <a:lstStyle/>
        <a:p>
          <a:endParaRPr lang="es-PE"/>
        </a:p>
      </dgm:t>
    </dgm:pt>
    <dgm:pt modelId="{E07E9715-34E6-4ABC-8B1B-D3A5396E7C6E}" type="pres">
      <dgm:prSet presAssocID="{3056FE41-11BC-401C-AC35-3CD020A6FE61}" presName="linear" presStyleCnt="0">
        <dgm:presLayoutVars>
          <dgm:animLvl val="lvl"/>
          <dgm:resizeHandles val="exact"/>
        </dgm:presLayoutVars>
      </dgm:prSet>
      <dgm:spPr/>
    </dgm:pt>
    <dgm:pt modelId="{262C8513-2817-43B8-976F-08C93EE8B220}" type="pres">
      <dgm:prSet presAssocID="{B1CE18E6-B192-46B3-9BB0-A65D0A929699}" presName="parentText" presStyleLbl="node1" presStyleIdx="0" presStyleCnt="1" custScaleY="102690">
        <dgm:presLayoutVars>
          <dgm:chMax val="0"/>
          <dgm:bulletEnabled val="1"/>
        </dgm:presLayoutVars>
      </dgm:prSet>
      <dgm:spPr/>
    </dgm:pt>
  </dgm:ptLst>
  <dgm:cxnLst>
    <dgm:cxn modelId="{2453FBA4-F99C-43DF-9BB3-5D2B389C3C61}" srcId="{3056FE41-11BC-401C-AC35-3CD020A6FE61}" destId="{B1CE18E6-B192-46B3-9BB0-A65D0A929699}" srcOrd="0" destOrd="0" parTransId="{57765AC8-AF81-4541-BB67-43FC041C5FBC}" sibTransId="{85434D62-9584-4DB9-A065-8A74A0044F80}"/>
    <dgm:cxn modelId="{D410B9DE-4C22-45C0-9134-AE7411B966A3}" type="presOf" srcId="{B1CE18E6-B192-46B3-9BB0-A65D0A929699}" destId="{262C8513-2817-43B8-976F-08C93EE8B220}" srcOrd="0" destOrd="0" presId="urn:microsoft.com/office/officeart/2005/8/layout/vList2"/>
    <dgm:cxn modelId="{8DA1B0E5-4E5C-47DD-8286-396A86CFDFEE}" type="presOf" srcId="{3056FE41-11BC-401C-AC35-3CD020A6FE61}" destId="{E07E9715-34E6-4ABC-8B1B-D3A5396E7C6E}" srcOrd="0" destOrd="0" presId="urn:microsoft.com/office/officeart/2005/8/layout/vList2"/>
    <dgm:cxn modelId="{0A848EF7-2B62-4AFC-8ACE-3E7C226D73DC}" type="presParOf" srcId="{E07E9715-34E6-4ABC-8B1B-D3A5396E7C6E}" destId="{262C8513-2817-43B8-976F-08C93EE8B22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C24D98-EB6E-4475-A177-08700D5B146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PE"/>
        </a:p>
      </dgm:t>
    </dgm:pt>
    <dgm:pt modelId="{6B2217EA-4106-49C6-9C03-1C15EDFB426B}">
      <dgm:prSet custT="1"/>
      <dgm:spPr>
        <a:solidFill>
          <a:srgbClr val="29305C"/>
        </a:solidFill>
      </dgm:spPr>
      <dgm:t>
        <a:bodyPr/>
        <a:lstStyle/>
        <a:p>
          <a:r>
            <a:rPr lang="es-MX" sz="3200" b="1" dirty="0">
              <a:latin typeface="Calibri" panose="020F0502020204030204" pitchFamily="34" charset="0"/>
              <a:ea typeface="Calibri" panose="020F0502020204030204" pitchFamily="34" charset="0"/>
              <a:cs typeface="Calibri" panose="020F0502020204030204" pitchFamily="34" charset="0"/>
            </a:rPr>
            <a:t>Principio de motivación de las disposiciones fiscales </a:t>
          </a:r>
          <a:endParaRPr lang="es-PE" sz="3200" dirty="0">
            <a:latin typeface="Calibri" panose="020F0502020204030204" pitchFamily="34" charset="0"/>
            <a:ea typeface="Calibri" panose="020F0502020204030204" pitchFamily="34" charset="0"/>
            <a:cs typeface="Calibri" panose="020F0502020204030204" pitchFamily="34" charset="0"/>
          </a:endParaRPr>
        </a:p>
      </dgm:t>
    </dgm:pt>
    <dgm:pt modelId="{11E6A8EB-C880-4B02-A3E3-D73DE71EDF07}" type="parTrans" cxnId="{343E3687-57C5-45BB-A15E-BCEA25AF7A10}">
      <dgm:prSet/>
      <dgm:spPr/>
      <dgm:t>
        <a:bodyPr/>
        <a:lstStyle/>
        <a:p>
          <a:endParaRPr lang="es-PE"/>
        </a:p>
      </dgm:t>
    </dgm:pt>
    <dgm:pt modelId="{45CF8A09-5D57-4B3A-BB59-15269FF876C7}" type="sibTrans" cxnId="{343E3687-57C5-45BB-A15E-BCEA25AF7A10}">
      <dgm:prSet/>
      <dgm:spPr/>
      <dgm:t>
        <a:bodyPr/>
        <a:lstStyle/>
        <a:p>
          <a:endParaRPr lang="es-PE"/>
        </a:p>
      </dgm:t>
    </dgm:pt>
    <dgm:pt modelId="{EA17B1BF-6B60-4098-A835-99D9EA685C51}">
      <dgm:prSet/>
      <dgm:spPr/>
      <dgm:t>
        <a:bodyPr/>
        <a:lstStyle/>
        <a:p>
          <a:r>
            <a:rPr lang="es-MX" dirty="0">
              <a:solidFill>
                <a:schemeClr val="bg1"/>
              </a:solidFill>
              <a:latin typeface="Calibri" panose="020F0502020204030204" pitchFamily="34" charset="0"/>
              <a:ea typeface="Calibri" panose="020F0502020204030204" pitchFamily="34" charset="0"/>
              <a:cs typeface="Calibri" panose="020F0502020204030204" pitchFamily="34" charset="0"/>
            </a:rPr>
            <a:t>La exigencia de una imputación necesaria en etapa de diligencias preliminares se desprende de la obligación que tiene el Ministerio Público de motivar debidamente sus disposiciones.</a:t>
          </a:r>
          <a:endParaRPr lang="es-PE"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358ED6EA-C261-4CE8-AA19-442609536F80}" type="parTrans" cxnId="{691E30E6-6C99-4F0E-80F2-6B006D3067B5}">
      <dgm:prSet/>
      <dgm:spPr/>
      <dgm:t>
        <a:bodyPr/>
        <a:lstStyle/>
        <a:p>
          <a:endParaRPr lang="es-PE"/>
        </a:p>
      </dgm:t>
    </dgm:pt>
    <dgm:pt modelId="{22759FC9-7C8C-442F-81C5-10B3C87070EE}" type="sibTrans" cxnId="{691E30E6-6C99-4F0E-80F2-6B006D3067B5}">
      <dgm:prSet/>
      <dgm:spPr/>
      <dgm:t>
        <a:bodyPr/>
        <a:lstStyle/>
        <a:p>
          <a:endParaRPr lang="es-PE"/>
        </a:p>
      </dgm:t>
    </dgm:pt>
    <dgm:pt modelId="{57904260-6ECE-40BA-B072-00AD6C5D5CBA}">
      <dgm:prSet/>
      <dgm:spPr/>
      <dgm:t>
        <a:bodyPr/>
        <a:lstStyle/>
        <a:p>
          <a:r>
            <a:rPr lang="es-MX" dirty="0">
              <a:solidFill>
                <a:schemeClr val="bg1"/>
              </a:solidFill>
              <a:latin typeface="Calibri" panose="020F0502020204030204" pitchFamily="34" charset="0"/>
              <a:ea typeface="Calibri" panose="020F0502020204030204" pitchFamily="34" charset="0"/>
              <a:cs typeface="Calibri" panose="020F0502020204030204" pitchFamily="34" charset="0"/>
            </a:rPr>
            <a:t>El Tribunal Constitucional en el Exp. N°02430-2016-PA/TC nos menciona que ‘’la debida motivación de las resoluciones fiscales, constituye una garantía frente a arbitrariedad fiscal, esto con el fin de asegurarle a quien denuncia un ilícito penal y a quien se le investiga, que el Ministerio Publico desarrolla su investigación basándose en datos objetivos y no en un mero capricho’’. </a:t>
          </a:r>
          <a:endParaRPr lang="es-PE"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EAD3597D-6D57-4712-9564-9A17EC74EAD7}" type="parTrans" cxnId="{5434B07B-A09C-4453-AEF2-6A97A5AFFD15}">
      <dgm:prSet/>
      <dgm:spPr/>
      <dgm:t>
        <a:bodyPr/>
        <a:lstStyle/>
        <a:p>
          <a:endParaRPr lang="es-PE"/>
        </a:p>
      </dgm:t>
    </dgm:pt>
    <dgm:pt modelId="{58097211-2A63-43A4-89CD-2A2499660C5B}" type="sibTrans" cxnId="{5434B07B-A09C-4453-AEF2-6A97A5AFFD15}">
      <dgm:prSet/>
      <dgm:spPr/>
      <dgm:t>
        <a:bodyPr/>
        <a:lstStyle/>
        <a:p>
          <a:endParaRPr lang="es-PE"/>
        </a:p>
      </dgm:t>
    </dgm:pt>
    <dgm:pt modelId="{96CB2F1E-A065-4906-9F16-FAB614DF6C82}">
      <dgm:prSet/>
      <dgm:spPr/>
      <dgm:t>
        <a:bodyPr/>
        <a:lstStyle/>
        <a:p>
          <a:r>
            <a:rPr lang="es-MX" dirty="0">
              <a:solidFill>
                <a:schemeClr val="bg1"/>
              </a:solidFill>
              <a:latin typeface="Calibri" panose="020F0502020204030204" pitchFamily="34" charset="0"/>
              <a:ea typeface="Calibri" panose="020F0502020204030204" pitchFamily="34" charset="0"/>
              <a:cs typeface="Calibri" panose="020F0502020204030204" pitchFamily="34" charset="0"/>
            </a:rPr>
            <a:t>La Casación </a:t>
          </a:r>
          <a:r>
            <a:rPr lang="es-MX" dirty="0" err="1">
              <a:solidFill>
                <a:schemeClr val="bg1"/>
              </a:solidFill>
              <a:latin typeface="Calibri" panose="020F0502020204030204" pitchFamily="34" charset="0"/>
              <a:ea typeface="Calibri" panose="020F0502020204030204" pitchFamily="34" charset="0"/>
              <a:cs typeface="Calibri" panose="020F0502020204030204" pitchFamily="34" charset="0"/>
            </a:rPr>
            <a:t>N.°</a:t>
          </a:r>
          <a:r>
            <a:rPr lang="es-MX" dirty="0">
              <a:solidFill>
                <a:schemeClr val="bg1"/>
              </a:solidFill>
              <a:latin typeface="Calibri" panose="020F0502020204030204" pitchFamily="34" charset="0"/>
              <a:ea typeface="Calibri" panose="020F0502020204030204" pitchFamily="34" charset="0"/>
              <a:cs typeface="Calibri" panose="020F0502020204030204" pitchFamily="34" charset="0"/>
            </a:rPr>
            <a:t> 326-2016 en su fundamento 3.5.12 establece que “es necesario que toda disposición Fiscal detalle debidamente los cargos imputados en contra del investigado; debido a que toda resolución emitida por un órgano público debe estar debidamente motivada, más aún cuando se trate de un proceso penal ya que los derechos y/o garantías constitucionales que asiste al imputado son más susceptibles de menoscabarse.” </a:t>
          </a:r>
          <a:endParaRPr lang="es-PE"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B574F204-0DD0-4BF8-98D0-9C9FB26D0F7C}" type="parTrans" cxnId="{6BB4E80E-759D-4EBD-8ED0-F27F99647F88}">
      <dgm:prSet/>
      <dgm:spPr/>
      <dgm:t>
        <a:bodyPr/>
        <a:lstStyle/>
        <a:p>
          <a:endParaRPr lang="es-PE"/>
        </a:p>
      </dgm:t>
    </dgm:pt>
    <dgm:pt modelId="{E2AF95BC-F565-4648-B0D4-616F9F5E75B3}" type="sibTrans" cxnId="{6BB4E80E-759D-4EBD-8ED0-F27F99647F88}">
      <dgm:prSet/>
      <dgm:spPr/>
      <dgm:t>
        <a:bodyPr/>
        <a:lstStyle/>
        <a:p>
          <a:endParaRPr lang="es-PE"/>
        </a:p>
      </dgm:t>
    </dgm:pt>
    <dgm:pt modelId="{383F898D-73BE-4B5E-8B90-B612B7A7CB3E}" type="pres">
      <dgm:prSet presAssocID="{BFC24D98-EB6E-4475-A177-08700D5B146B}" presName="linear" presStyleCnt="0">
        <dgm:presLayoutVars>
          <dgm:animLvl val="lvl"/>
          <dgm:resizeHandles val="exact"/>
        </dgm:presLayoutVars>
      </dgm:prSet>
      <dgm:spPr/>
    </dgm:pt>
    <dgm:pt modelId="{7B4CD9DB-368C-4950-9833-36A1C09A1564}" type="pres">
      <dgm:prSet presAssocID="{6B2217EA-4106-49C6-9C03-1C15EDFB426B}" presName="parentText" presStyleLbl="node1" presStyleIdx="0" presStyleCnt="1">
        <dgm:presLayoutVars>
          <dgm:chMax val="0"/>
          <dgm:bulletEnabled val="1"/>
        </dgm:presLayoutVars>
      </dgm:prSet>
      <dgm:spPr/>
    </dgm:pt>
    <dgm:pt modelId="{CCAC01EE-9783-4F49-9BFA-5B601C3B7D09}" type="pres">
      <dgm:prSet presAssocID="{6B2217EA-4106-49C6-9C03-1C15EDFB426B}" presName="childText" presStyleLbl="revTx" presStyleIdx="0" presStyleCnt="1">
        <dgm:presLayoutVars>
          <dgm:bulletEnabled val="1"/>
        </dgm:presLayoutVars>
      </dgm:prSet>
      <dgm:spPr/>
    </dgm:pt>
  </dgm:ptLst>
  <dgm:cxnLst>
    <dgm:cxn modelId="{6BB4E80E-759D-4EBD-8ED0-F27F99647F88}" srcId="{6B2217EA-4106-49C6-9C03-1C15EDFB426B}" destId="{96CB2F1E-A065-4906-9F16-FAB614DF6C82}" srcOrd="2" destOrd="0" parTransId="{B574F204-0DD0-4BF8-98D0-9C9FB26D0F7C}" sibTransId="{E2AF95BC-F565-4648-B0D4-616F9F5E75B3}"/>
    <dgm:cxn modelId="{C0E7B774-F7C5-4AE8-A4F4-22FE3697D078}" type="presOf" srcId="{57904260-6ECE-40BA-B072-00AD6C5D5CBA}" destId="{CCAC01EE-9783-4F49-9BFA-5B601C3B7D09}" srcOrd="0" destOrd="1" presId="urn:microsoft.com/office/officeart/2005/8/layout/vList2"/>
    <dgm:cxn modelId="{5434B07B-A09C-4453-AEF2-6A97A5AFFD15}" srcId="{6B2217EA-4106-49C6-9C03-1C15EDFB426B}" destId="{57904260-6ECE-40BA-B072-00AD6C5D5CBA}" srcOrd="1" destOrd="0" parTransId="{EAD3597D-6D57-4712-9564-9A17EC74EAD7}" sibTransId="{58097211-2A63-43A4-89CD-2A2499660C5B}"/>
    <dgm:cxn modelId="{343E3687-57C5-45BB-A15E-BCEA25AF7A10}" srcId="{BFC24D98-EB6E-4475-A177-08700D5B146B}" destId="{6B2217EA-4106-49C6-9C03-1C15EDFB426B}" srcOrd="0" destOrd="0" parTransId="{11E6A8EB-C880-4B02-A3E3-D73DE71EDF07}" sibTransId="{45CF8A09-5D57-4B3A-BB59-15269FF876C7}"/>
    <dgm:cxn modelId="{E4D6CAC6-2304-48AB-9FDF-9253C57DD4E3}" type="presOf" srcId="{BFC24D98-EB6E-4475-A177-08700D5B146B}" destId="{383F898D-73BE-4B5E-8B90-B612B7A7CB3E}" srcOrd="0" destOrd="0" presId="urn:microsoft.com/office/officeart/2005/8/layout/vList2"/>
    <dgm:cxn modelId="{49F712E1-1EA9-402A-B5BF-62722DEA15D3}" type="presOf" srcId="{EA17B1BF-6B60-4098-A835-99D9EA685C51}" destId="{CCAC01EE-9783-4F49-9BFA-5B601C3B7D09}" srcOrd="0" destOrd="0" presId="urn:microsoft.com/office/officeart/2005/8/layout/vList2"/>
    <dgm:cxn modelId="{691E30E6-6C99-4F0E-80F2-6B006D3067B5}" srcId="{6B2217EA-4106-49C6-9C03-1C15EDFB426B}" destId="{EA17B1BF-6B60-4098-A835-99D9EA685C51}" srcOrd="0" destOrd="0" parTransId="{358ED6EA-C261-4CE8-AA19-442609536F80}" sibTransId="{22759FC9-7C8C-442F-81C5-10B3C87070EE}"/>
    <dgm:cxn modelId="{6753A2E7-931B-41BB-AB94-E6E7AB4190B3}" type="presOf" srcId="{6B2217EA-4106-49C6-9C03-1C15EDFB426B}" destId="{7B4CD9DB-368C-4950-9833-36A1C09A1564}" srcOrd="0" destOrd="0" presId="urn:microsoft.com/office/officeart/2005/8/layout/vList2"/>
    <dgm:cxn modelId="{B5D26CFB-1EA1-4219-97FC-15FC5A0E4624}" type="presOf" srcId="{96CB2F1E-A065-4906-9F16-FAB614DF6C82}" destId="{CCAC01EE-9783-4F49-9BFA-5B601C3B7D09}" srcOrd="0" destOrd="2" presId="urn:microsoft.com/office/officeart/2005/8/layout/vList2"/>
    <dgm:cxn modelId="{7B2E2428-94DB-4103-A5DB-0451F3199E50}" type="presParOf" srcId="{383F898D-73BE-4B5E-8B90-B612B7A7CB3E}" destId="{7B4CD9DB-368C-4950-9833-36A1C09A1564}" srcOrd="0" destOrd="0" presId="urn:microsoft.com/office/officeart/2005/8/layout/vList2"/>
    <dgm:cxn modelId="{0334710C-6EAC-44A9-8443-AE23C3F03A9E}" type="presParOf" srcId="{383F898D-73BE-4B5E-8B90-B612B7A7CB3E}" destId="{CCAC01EE-9783-4F49-9BFA-5B601C3B7D09}"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C3DBF91-8048-44CB-BEB0-A96367168469}"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s-PE"/>
        </a:p>
      </dgm:t>
    </dgm:pt>
    <dgm:pt modelId="{28D2AC58-03D9-4903-8E86-F2526555A610}">
      <dgm:prSet custT="1"/>
      <dgm:spPr>
        <a:solidFill>
          <a:srgbClr val="29305C"/>
        </a:solidFill>
      </dgm:spPr>
      <dgm:t>
        <a:bodyPr/>
        <a:lstStyle/>
        <a:p>
          <a:r>
            <a:rPr lang="es-MX" sz="2000" dirty="0">
              <a:latin typeface="Calibri" panose="020F0502020204030204" pitchFamily="34" charset="0"/>
              <a:ea typeface="Calibri" panose="020F0502020204030204" pitchFamily="34" charset="0"/>
              <a:cs typeface="Calibri" panose="020F0502020204030204" pitchFamily="34" charset="0"/>
            </a:rPr>
            <a:t>En la etapa de diligencias preliminares, y a</a:t>
          </a:r>
          <a:br>
            <a:rPr lang="es-MX" sz="2000" dirty="0">
              <a:latin typeface="Calibri" panose="020F0502020204030204" pitchFamily="34" charset="0"/>
              <a:ea typeface="Calibri" panose="020F0502020204030204" pitchFamily="34" charset="0"/>
              <a:cs typeface="Calibri" panose="020F0502020204030204" pitchFamily="34" charset="0"/>
            </a:rPr>
          </a:br>
          <a:r>
            <a:rPr lang="es-MX" sz="2000" dirty="0">
              <a:latin typeface="Calibri" panose="020F0502020204030204" pitchFamily="34" charset="0"/>
              <a:ea typeface="Calibri" panose="020F0502020204030204" pitchFamily="34" charset="0"/>
              <a:cs typeface="Calibri" panose="020F0502020204030204" pitchFamily="34" charset="0"/>
            </a:rPr>
            <a:t> lo largo de todo el proceso, el fiscal debe actuar con autonomía y objetividad, evitando sesgos que puedan afectar la investigación. La motivación adecuada de sus decisiones no solo es un acto de transparencia, sino también un mecanismo de autocontrol que permite justificar la adopción de una determinada línea investigativa. En este sentido, una disposición fiscal motivada adecuadamente brinde una confianza a la ciudadanía y a las partes que se encuentran involucradas en el proceso penal. </a:t>
          </a:r>
          <a:endParaRPr lang="es-PE" sz="2000" dirty="0">
            <a:latin typeface="Calibri" panose="020F0502020204030204" pitchFamily="34" charset="0"/>
            <a:ea typeface="Calibri" panose="020F0502020204030204" pitchFamily="34" charset="0"/>
            <a:cs typeface="Calibri" panose="020F0502020204030204" pitchFamily="34" charset="0"/>
          </a:endParaRPr>
        </a:p>
      </dgm:t>
    </dgm:pt>
    <dgm:pt modelId="{EE1EE1DB-B8BA-45E9-93A8-5C1BFB988B67}" type="parTrans" cxnId="{83465E12-C5FA-4D1E-B250-A6D9852AF47E}">
      <dgm:prSet/>
      <dgm:spPr/>
      <dgm:t>
        <a:bodyPr/>
        <a:lstStyle/>
        <a:p>
          <a:endParaRPr lang="es-PE"/>
        </a:p>
      </dgm:t>
    </dgm:pt>
    <dgm:pt modelId="{75B605C8-0A4D-437C-B82E-4A6E5C36C978}" type="sibTrans" cxnId="{83465E12-C5FA-4D1E-B250-A6D9852AF47E}">
      <dgm:prSet/>
      <dgm:spPr>
        <a:solidFill>
          <a:schemeClr val="tx1"/>
        </a:solidFill>
        <a:ln>
          <a:solidFill>
            <a:srgbClr val="29305C"/>
          </a:solidFill>
        </a:ln>
      </dgm:spPr>
      <dgm:t>
        <a:bodyPr/>
        <a:lstStyle/>
        <a:p>
          <a:endParaRPr lang="es-PE"/>
        </a:p>
      </dgm:t>
    </dgm:pt>
    <dgm:pt modelId="{0A7DB944-42B9-48AC-8A5F-1F45618C0B48}">
      <dgm:prSet custT="1"/>
      <dgm:spPr>
        <a:solidFill>
          <a:srgbClr val="29305C"/>
        </a:solidFill>
      </dgm:spPr>
      <dgm:t>
        <a:bodyPr/>
        <a:lstStyle/>
        <a:p>
          <a:r>
            <a:rPr lang="es-MX" sz="2000" dirty="0">
              <a:latin typeface="Calibri" panose="020F0502020204030204" pitchFamily="34" charset="0"/>
              <a:ea typeface="Calibri" panose="020F0502020204030204" pitchFamily="34" charset="0"/>
              <a:cs typeface="Calibri" panose="020F0502020204030204" pitchFamily="34" charset="0"/>
            </a:rPr>
            <a:t>Por su parte, el Tribunal Constitucional en</a:t>
          </a:r>
          <a:br>
            <a:rPr lang="es-MX" sz="2000" dirty="0">
              <a:latin typeface="Calibri" panose="020F0502020204030204" pitchFamily="34" charset="0"/>
              <a:ea typeface="Calibri" panose="020F0502020204030204" pitchFamily="34" charset="0"/>
              <a:cs typeface="Calibri" panose="020F0502020204030204" pitchFamily="34" charset="0"/>
            </a:rPr>
          </a:br>
          <a:r>
            <a:rPr lang="es-MX" sz="2000" dirty="0">
              <a:latin typeface="Calibri" panose="020F0502020204030204" pitchFamily="34" charset="0"/>
              <a:ea typeface="Calibri" panose="020F0502020204030204" pitchFamily="34" charset="0"/>
              <a:cs typeface="Calibri" panose="020F0502020204030204" pitchFamily="34" charset="0"/>
            </a:rPr>
            <a:t> la sentencia del Expediente 04437-2012-PA/TC enfatiza que toda decisión fiscal debe expresar “las razones o justificaciones objetivas” que sustentan su adopción, asegurando congruencia entre lo pedido y lo resuelto. No basta con invocar el ordenamiento jurídico, sino que debe sustentarse en hechos debidamente acreditados en la investigación</a:t>
          </a:r>
          <a:endParaRPr lang="es-PE" sz="2000" dirty="0">
            <a:latin typeface="Calibri" panose="020F0502020204030204" pitchFamily="34" charset="0"/>
            <a:ea typeface="Calibri" panose="020F0502020204030204" pitchFamily="34" charset="0"/>
            <a:cs typeface="Calibri" panose="020F0502020204030204" pitchFamily="34" charset="0"/>
          </a:endParaRPr>
        </a:p>
      </dgm:t>
    </dgm:pt>
    <dgm:pt modelId="{C51EBDE9-1FED-4E05-B01A-FE620456869C}" type="parTrans" cxnId="{1E5BDAB3-3356-42B3-949D-20D49C5577FD}">
      <dgm:prSet/>
      <dgm:spPr/>
      <dgm:t>
        <a:bodyPr/>
        <a:lstStyle/>
        <a:p>
          <a:endParaRPr lang="es-PE"/>
        </a:p>
      </dgm:t>
    </dgm:pt>
    <dgm:pt modelId="{37F9B7CC-B2E4-47E5-B744-209EA42AC0A4}" type="sibTrans" cxnId="{1E5BDAB3-3356-42B3-949D-20D49C5577FD}">
      <dgm:prSet/>
      <dgm:spPr/>
      <dgm:t>
        <a:bodyPr/>
        <a:lstStyle/>
        <a:p>
          <a:endParaRPr lang="es-PE"/>
        </a:p>
      </dgm:t>
    </dgm:pt>
    <dgm:pt modelId="{126C6C8A-EBE9-4089-8F4B-A9BF47DF7B50}" type="pres">
      <dgm:prSet presAssocID="{8C3DBF91-8048-44CB-BEB0-A96367168469}" presName="Name0" presStyleCnt="0">
        <dgm:presLayoutVars>
          <dgm:dir/>
          <dgm:resizeHandles val="exact"/>
        </dgm:presLayoutVars>
      </dgm:prSet>
      <dgm:spPr/>
    </dgm:pt>
    <dgm:pt modelId="{AFAE4F4D-7366-41BB-A476-604EB9F8556B}" type="pres">
      <dgm:prSet presAssocID="{28D2AC58-03D9-4903-8E86-F2526555A610}" presName="node" presStyleLbl="node1" presStyleIdx="0" presStyleCnt="2" custScaleX="196084" custScaleY="97208">
        <dgm:presLayoutVars>
          <dgm:bulletEnabled val="1"/>
        </dgm:presLayoutVars>
      </dgm:prSet>
      <dgm:spPr/>
    </dgm:pt>
    <dgm:pt modelId="{6F942B50-936E-4278-AD37-A5E5DC8087C3}" type="pres">
      <dgm:prSet presAssocID="{75B605C8-0A4D-437C-B82E-4A6E5C36C978}" presName="sibTrans" presStyleLbl="sibTrans2D1" presStyleIdx="0" presStyleCnt="1"/>
      <dgm:spPr/>
    </dgm:pt>
    <dgm:pt modelId="{A4FB827E-E789-4CBA-8CAF-8B97A4D8A3D4}" type="pres">
      <dgm:prSet presAssocID="{75B605C8-0A4D-437C-B82E-4A6E5C36C978}" presName="connectorText" presStyleLbl="sibTrans2D1" presStyleIdx="0" presStyleCnt="1"/>
      <dgm:spPr/>
    </dgm:pt>
    <dgm:pt modelId="{D5B9779E-C5E6-4098-BB50-1D496FC9C800}" type="pres">
      <dgm:prSet presAssocID="{0A7DB944-42B9-48AC-8A5F-1F45618C0B48}" presName="node" presStyleLbl="node1" presStyleIdx="1" presStyleCnt="2">
        <dgm:presLayoutVars>
          <dgm:bulletEnabled val="1"/>
        </dgm:presLayoutVars>
      </dgm:prSet>
      <dgm:spPr/>
    </dgm:pt>
  </dgm:ptLst>
  <dgm:cxnLst>
    <dgm:cxn modelId="{83465E12-C5FA-4D1E-B250-A6D9852AF47E}" srcId="{8C3DBF91-8048-44CB-BEB0-A96367168469}" destId="{28D2AC58-03D9-4903-8E86-F2526555A610}" srcOrd="0" destOrd="0" parTransId="{EE1EE1DB-B8BA-45E9-93A8-5C1BFB988B67}" sibTransId="{75B605C8-0A4D-437C-B82E-4A6E5C36C978}"/>
    <dgm:cxn modelId="{F84C791C-2EDE-4068-A6A1-20872563D3BA}" type="presOf" srcId="{0A7DB944-42B9-48AC-8A5F-1F45618C0B48}" destId="{D5B9779E-C5E6-4098-BB50-1D496FC9C800}" srcOrd="0" destOrd="0" presId="urn:microsoft.com/office/officeart/2005/8/layout/process1"/>
    <dgm:cxn modelId="{A5E90C32-2F21-4381-A692-478E483202ED}" type="presOf" srcId="{75B605C8-0A4D-437C-B82E-4A6E5C36C978}" destId="{6F942B50-936E-4278-AD37-A5E5DC8087C3}" srcOrd="0" destOrd="0" presId="urn:microsoft.com/office/officeart/2005/8/layout/process1"/>
    <dgm:cxn modelId="{979DBA49-7574-4798-BE2C-105489CA54AB}" type="presOf" srcId="{28D2AC58-03D9-4903-8E86-F2526555A610}" destId="{AFAE4F4D-7366-41BB-A476-604EB9F8556B}" srcOrd="0" destOrd="0" presId="urn:microsoft.com/office/officeart/2005/8/layout/process1"/>
    <dgm:cxn modelId="{08A2E969-C365-49C8-BC57-67D57F062681}" type="presOf" srcId="{75B605C8-0A4D-437C-B82E-4A6E5C36C978}" destId="{A4FB827E-E789-4CBA-8CAF-8B97A4D8A3D4}" srcOrd="1" destOrd="0" presId="urn:microsoft.com/office/officeart/2005/8/layout/process1"/>
    <dgm:cxn modelId="{1E5BDAB3-3356-42B3-949D-20D49C5577FD}" srcId="{8C3DBF91-8048-44CB-BEB0-A96367168469}" destId="{0A7DB944-42B9-48AC-8A5F-1F45618C0B48}" srcOrd="1" destOrd="0" parTransId="{C51EBDE9-1FED-4E05-B01A-FE620456869C}" sibTransId="{37F9B7CC-B2E4-47E5-B744-209EA42AC0A4}"/>
    <dgm:cxn modelId="{34FD79F0-9F42-422C-805D-BD54C84BC619}" type="presOf" srcId="{8C3DBF91-8048-44CB-BEB0-A96367168469}" destId="{126C6C8A-EBE9-4089-8F4B-A9BF47DF7B50}" srcOrd="0" destOrd="0" presId="urn:microsoft.com/office/officeart/2005/8/layout/process1"/>
    <dgm:cxn modelId="{B41FCF97-4D09-4E85-88E9-8A803FE1C70D}" type="presParOf" srcId="{126C6C8A-EBE9-4089-8F4B-A9BF47DF7B50}" destId="{AFAE4F4D-7366-41BB-A476-604EB9F8556B}" srcOrd="0" destOrd="0" presId="urn:microsoft.com/office/officeart/2005/8/layout/process1"/>
    <dgm:cxn modelId="{C6F4EDA4-1199-4583-9E7B-2FBFB4B9CB13}" type="presParOf" srcId="{126C6C8A-EBE9-4089-8F4B-A9BF47DF7B50}" destId="{6F942B50-936E-4278-AD37-A5E5DC8087C3}" srcOrd="1" destOrd="0" presId="urn:microsoft.com/office/officeart/2005/8/layout/process1"/>
    <dgm:cxn modelId="{DFA78653-D361-4124-B6E4-2EC03564A2C2}" type="presParOf" srcId="{6F942B50-936E-4278-AD37-A5E5DC8087C3}" destId="{A4FB827E-E789-4CBA-8CAF-8B97A4D8A3D4}" srcOrd="0" destOrd="0" presId="urn:microsoft.com/office/officeart/2005/8/layout/process1"/>
    <dgm:cxn modelId="{01167C94-608A-421B-890B-26F2149375F9}" type="presParOf" srcId="{126C6C8A-EBE9-4089-8F4B-A9BF47DF7B50}" destId="{D5B9779E-C5E6-4098-BB50-1D496FC9C800}"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9000C4-4727-4C8A-9B85-AB7C3065EB49}">
      <dsp:nvSpPr>
        <dsp:cNvPr id="0" name=""/>
        <dsp:cNvSpPr/>
      </dsp:nvSpPr>
      <dsp:spPr>
        <a:xfrm>
          <a:off x="1557563" y="1929545"/>
          <a:ext cx="7271645" cy="1952755"/>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1111250">
            <a:lnSpc>
              <a:spcPct val="90000"/>
            </a:lnSpc>
            <a:spcBef>
              <a:spcPct val="0"/>
            </a:spcBef>
            <a:spcAft>
              <a:spcPct val="35000"/>
            </a:spcAft>
            <a:buNone/>
          </a:pPr>
          <a:r>
            <a:rPr lang="es-ES" sz="2500" kern="1200" dirty="0">
              <a:solidFill>
                <a:srgbClr val="29305C"/>
              </a:solidFill>
              <a:latin typeface="Calibri" panose="020F0502020204030204" pitchFamily="34" charset="0"/>
              <a:cs typeface="Calibri" panose="020F0502020204030204" pitchFamily="34" charset="0"/>
            </a:rPr>
            <a:t>Dota a la PNP de una mayor autonomía operativa para realizar primigenios actos de investigación, esta reforma no establece que el Ministerio Publico ya no ostente la dirección de la investigación desde su inicio</a:t>
          </a:r>
          <a:endParaRPr lang="es-PE" sz="2500" kern="1200" dirty="0">
            <a:solidFill>
              <a:srgbClr val="29305C"/>
            </a:solidFill>
            <a:latin typeface="Calibri" panose="020F0502020204030204" pitchFamily="34" charset="0"/>
            <a:cs typeface="Calibri" panose="020F0502020204030204" pitchFamily="34" charset="0"/>
          </a:endParaRPr>
        </a:p>
      </dsp:txBody>
      <dsp:txXfrm>
        <a:off x="1652889" y="2024871"/>
        <a:ext cx="7080993" cy="1762103"/>
      </dsp:txXfrm>
    </dsp:sp>
    <dsp:sp modelId="{20C5E996-7DA3-4003-BF51-FCC054AF1DF5}">
      <dsp:nvSpPr>
        <dsp:cNvPr id="0" name=""/>
        <dsp:cNvSpPr/>
      </dsp:nvSpPr>
      <dsp:spPr>
        <a:xfrm rot="16200000">
          <a:off x="4975297" y="1711457"/>
          <a:ext cx="436177" cy="0"/>
        </a:xfrm>
        <a:custGeom>
          <a:avLst/>
          <a:gdLst/>
          <a:ahLst/>
          <a:cxnLst/>
          <a:rect l="0" t="0" r="0" b="0"/>
          <a:pathLst>
            <a:path>
              <a:moveTo>
                <a:pt x="0" y="0"/>
              </a:moveTo>
              <a:lnTo>
                <a:pt x="436177" y="0"/>
              </a:lnTo>
            </a:path>
          </a:pathLst>
        </a:custGeom>
        <a:noFill/>
        <a:ln w="10795" cap="flat" cmpd="sng" algn="ctr">
          <a:solidFill>
            <a:srgbClr val="29305C"/>
          </a:solidFill>
          <a:prstDash val="solid"/>
        </a:ln>
        <a:effectLst/>
      </dsp:spPr>
      <dsp:style>
        <a:lnRef idx="2">
          <a:scrgbClr r="0" g="0" b="0"/>
        </a:lnRef>
        <a:fillRef idx="0">
          <a:scrgbClr r="0" g="0" b="0"/>
        </a:fillRef>
        <a:effectRef idx="0">
          <a:scrgbClr r="0" g="0" b="0"/>
        </a:effectRef>
        <a:fontRef idx="minor"/>
      </dsp:style>
    </dsp:sp>
    <dsp:sp modelId="{9FDD1FEA-B5C3-4D0D-BB17-3F9BC06EE144}">
      <dsp:nvSpPr>
        <dsp:cNvPr id="0" name=""/>
        <dsp:cNvSpPr/>
      </dsp:nvSpPr>
      <dsp:spPr>
        <a:xfrm>
          <a:off x="2493362" y="315304"/>
          <a:ext cx="5400046" cy="1178064"/>
        </a:xfrm>
        <a:prstGeom prst="roundRect">
          <a:avLst/>
        </a:prstGeom>
        <a:solidFill>
          <a:schemeClr val="tx2"/>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s-PE" sz="28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Conducción de la investigación preliminar (Ley 32130)</a:t>
          </a:r>
        </a:p>
      </dsp:txBody>
      <dsp:txXfrm>
        <a:off x="2550870" y="372812"/>
        <a:ext cx="5285030" cy="1063048"/>
      </dsp:txXfrm>
    </dsp:sp>
    <dsp:sp modelId="{1805242A-487E-4C1A-910A-F362917EC703}">
      <dsp:nvSpPr>
        <dsp:cNvPr id="0" name=""/>
        <dsp:cNvSpPr/>
      </dsp:nvSpPr>
      <dsp:spPr>
        <a:xfrm rot="2474138">
          <a:off x="6215993" y="4124974"/>
          <a:ext cx="736312" cy="0"/>
        </a:xfrm>
        <a:custGeom>
          <a:avLst/>
          <a:gdLst/>
          <a:ahLst/>
          <a:cxnLst/>
          <a:rect l="0" t="0" r="0" b="0"/>
          <a:pathLst>
            <a:path>
              <a:moveTo>
                <a:pt x="0" y="0"/>
              </a:moveTo>
              <a:lnTo>
                <a:pt x="736312" y="0"/>
              </a:lnTo>
            </a:path>
          </a:pathLst>
        </a:custGeom>
        <a:noFill/>
        <a:ln w="10795" cap="flat" cmpd="sng" algn="ctr">
          <a:solidFill>
            <a:srgbClr val="002060"/>
          </a:solidFill>
          <a:prstDash val="solid"/>
        </a:ln>
        <a:effectLst/>
      </dsp:spPr>
      <dsp:style>
        <a:lnRef idx="2">
          <a:scrgbClr r="0" g="0" b="0"/>
        </a:lnRef>
        <a:fillRef idx="0">
          <a:scrgbClr r="0" g="0" b="0"/>
        </a:fillRef>
        <a:effectRef idx="0">
          <a:scrgbClr r="0" g="0" b="0"/>
        </a:effectRef>
        <a:fontRef idx="minor"/>
      </dsp:style>
    </dsp:sp>
    <dsp:sp modelId="{86C53C80-A622-423B-A2F8-F09AAB8744DB}">
      <dsp:nvSpPr>
        <dsp:cNvPr id="0" name=""/>
        <dsp:cNvSpPr/>
      </dsp:nvSpPr>
      <dsp:spPr>
        <a:xfrm>
          <a:off x="5830292" y="4367647"/>
          <a:ext cx="3405430" cy="1178064"/>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None/>
          </a:pPr>
          <a:r>
            <a:rPr lang="es-PE" sz="2200" kern="1200" dirty="0">
              <a:solidFill>
                <a:srgbClr val="29305C"/>
              </a:solidFill>
              <a:latin typeface="Calibri" panose="020F0502020204030204" pitchFamily="34" charset="0"/>
              <a:cs typeface="Calibri" panose="020F0502020204030204" pitchFamily="34" charset="0"/>
            </a:rPr>
            <a:t>Estrategia operativa (A cargo de PNP)</a:t>
          </a:r>
        </a:p>
      </dsp:txBody>
      <dsp:txXfrm>
        <a:off x="5887800" y="4425155"/>
        <a:ext cx="3290414" cy="1063048"/>
      </dsp:txXfrm>
    </dsp:sp>
    <dsp:sp modelId="{71990534-06A2-4592-A95F-98905A552506}">
      <dsp:nvSpPr>
        <dsp:cNvPr id="0" name=""/>
        <dsp:cNvSpPr/>
      </dsp:nvSpPr>
      <dsp:spPr>
        <a:xfrm rot="8325862">
          <a:off x="3434465" y="4124974"/>
          <a:ext cx="736312" cy="0"/>
        </a:xfrm>
        <a:custGeom>
          <a:avLst/>
          <a:gdLst/>
          <a:ahLst/>
          <a:cxnLst/>
          <a:rect l="0" t="0" r="0" b="0"/>
          <a:pathLst>
            <a:path>
              <a:moveTo>
                <a:pt x="0" y="0"/>
              </a:moveTo>
              <a:lnTo>
                <a:pt x="736312" y="0"/>
              </a:lnTo>
            </a:path>
          </a:pathLst>
        </a:custGeom>
        <a:noFill/>
        <a:ln w="10795" cap="flat" cmpd="sng" algn="ctr">
          <a:solidFill>
            <a:srgbClr val="002060"/>
          </a:solidFill>
          <a:prstDash val="solid"/>
        </a:ln>
        <a:effectLst/>
      </dsp:spPr>
      <dsp:style>
        <a:lnRef idx="2">
          <a:scrgbClr r="0" g="0" b="0"/>
        </a:lnRef>
        <a:fillRef idx="0">
          <a:scrgbClr r="0" g="0" b="0"/>
        </a:fillRef>
        <a:effectRef idx="0">
          <a:scrgbClr r="0" g="0" b="0"/>
        </a:effectRef>
        <a:fontRef idx="minor"/>
      </dsp:style>
    </dsp:sp>
    <dsp:sp modelId="{E76B3247-EE7A-4C2D-A2FE-EE79C614EAFD}">
      <dsp:nvSpPr>
        <dsp:cNvPr id="0" name=""/>
        <dsp:cNvSpPr/>
      </dsp:nvSpPr>
      <dsp:spPr>
        <a:xfrm>
          <a:off x="1107490" y="4367647"/>
          <a:ext cx="3492548" cy="1178064"/>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None/>
          </a:pPr>
          <a:r>
            <a:rPr lang="es-PE" sz="2200" kern="1200" dirty="0">
              <a:solidFill>
                <a:srgbClr val="29305C"/>
              </a:solidFill>
              <a:latin typeface="Calibri" panose="020F0502020204030204" pitchFamily="34" charset="0"/>
              <a:cs typeface="Calibri" panose="020F0502020204030204" pitchFamily="34" charset="0"/>
            </a:rPr>
            <a:t>Estrategia jurídica de la investigación (A cargo de MP)</a:t>
          </a:r>
        </a:p>
      </dsp:txBody>
      <dsp:txXfrm>
        <a:off x="1164998" y="4425155"/>
        <a:ext cx="3377532" cy="10630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2C8513-2817-43B8-976F-08C93EE8B220}">
      <dsp:nvSpPr>
        <dsp:cNvPr id="0" name=""/>
        <dsp:cNvSpPr/>
      </dsp:nvSpPr>
      <dsp:spPr>
        <a:xfrm>
          <a:off x="0" y="48292"/>
          <a:ext cx="10942819" cy="5075021"/>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PE" sz="22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Según la Constitución, el Ministerio Público tiene la atribución de “conducir desde su inicio” la investigación del delito, lo que no necesariamente implica que deba ejecutar directamente los actos de investigación, sino más bien dirigir y ordenar las diligencias necesarias. En este sentido, explica que “el poder de conducir es dirigir, mandar, gobernar, manejar los actos de investigación del delito, es decir, llevar o instruir las diligencias necesarias para descubrir el delito –actividad de búsqueda de la verdad para el esclarecimiento del delito–”.  </a:t>
          </a:r>
          <a:r>
            <a:rPr lang="es-MX" sz="22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a:t>
          </a:r>
        </a:p>
        <a:p>
          <a:pPr marL="0" lvl="0" indent="0" algn="l" defTabSz="977900">
            <a:lnSpc>
              <a:spcPct val="90000"/>
            </a:lnSpc>
            <a:spcBef>
              <a:spcPct val="0"/>
            </a:spcBef>
            <a:spcAft>
              <a:spcPct val="35000"/>
            </a:spcAft>
            <a:buNone/>
          </a:pPr>
          <a:r>
            <a:rPr lang="es-MX" sz="22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Finalmente, concluye que esta reforma legislativa “carece de apoyatura en la Constitución”, pues no se condice con las atribuciones reconocidas al Ministerio Público en la normativa vigente, lo que genera incertidumbre sobre el marco jurídico que rige la investigación penal</a:t>
          </a:r>
          <a:endParaRPr lang="es-PE" sz="2200" kern="1200" dirty="0">
            <a:solidFill>
              <a:srgbClr val="29305C"/>
            </a:solidFill>
            <a:latin typeface="Calibri" panose="020F0502020204030204" pitchFamily="34" charset="0"/>
            <a:ea typeface="Calibri" panose="020F0502020204030204" pitchFamily="34" charset="0"/>
            <a:cs typeface="Calibri" panose="020F0502020204030204" pitchFamily="34" charset="0"/>
          </a:endParaRPr>
        </a:p>
        <a:p>
          <a:pPr marL="0" lvl="0" indent="0" algn="l" defTabSz="977900">
            <a:lnSpc>
              <a:spcPct val="90000"/>
            </a:lnSpc>
            <a:spcBef>
              <a:spcPct val="0"/>
            </a:spcBef>
            <a:spcAft>
              <a:spcPct val="35000"/>
            </a:spcAft>
            <a:buNone/>
          </a:pPr>
          <a:r>
            <a:rPr lang="es-MX" sz="2200" b="1" kern="1200" dirty="0">
              <a:solidFill>
                <a:srgbClr val="29305C"/>
              </a:solidFill>
              <a:latin typeface="Calibri" panose="020F0502020204030204" pitchFamily="34" charset="0"/>
              <a:ea typeface="Calibri" panose="020F0502020204030204" pitchFamily="34" charset="0"/>
              <a:cs typeface="Calibri" panose="020F0502020204030204" pitchFamily="34" charset="0"/>
            </a:rPr>
            <a:t>San Martín Castro, C. (2024). Análisis sobre la Ley 32130 y la investigación policial del delito. LP Derecho</a:t>
          </a:r>
          <a:endParaRPr lang="es-PE" sz="2200" kern="1200" dirty="0">
            <a:solidFill>
              <a:srgbClr val="29305C"/>
            </a:solidFill>
            <a:latin typeface="Calibri" panose="020F0502020204030204" pitchFamily="34" charset="0"/>
            <a:ea typeface="Calibri" panose="020F0502020204030204" pitchFamily="34" charset="0"/>
            <a:cs typeface="Calibri" panose="020F0502020204030204" pitchFamily="34" charset="0"/>
          </a:endParaRPr>
        </a:p>
      </dsp:txBody>
      <dsp:txXfrm>
        <a:off x="247742" y="296034"/>
        <a:ext cx="10447335" cy="45795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4CD9DB-368C-4950-9833-36A1C09A1564}">
      <dsp:nvSpPr>
        <dsp:cNvPr id="0" name=""/>
        <dsp:cNvSpPr/>
      </dsp:nvSpPr>
      <dsp:spPr>
        <a:xfrm>
          <a:off x="0" y="101221"/>
          <a:ext cx="11298835" cy="772200"/>
        </a:xfrm>
        <a:prstGeom prst="roundRect">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s-MX" sz="3200" b="1" kern="1200" dirty="0">
              <a:latin typeface="Calibri" panose="020F0502020204030204" pitchFamily="34" charset="0"/>
              <a:ea typeface="Calibri" panose="020F0502020204030204" pitchFamily="34" charset="0"/>
              <a:cs typeface="Calibri" panose="020F0502020204030204" pitchFamily="34" charset="0"/>
            </a:rPr>
            <a:t>Principio de motivación de las disposiciones fiscales </a:t>
          </a:r>
          <a:endParaRPr lang="es-PE" sz="3200" kern="1200" dirty="0">
            <a:latin typeface="Calibri" panose="020F0502020204030204" pitchFamily="34" charset="0"/>
            <a:ea typeface="Calibri" panose="020F0502020204030204" pitchFamily="34" charset="0"/>
            <a:cs typeface="Calibri" panose="020F0502020204030204" pitchFamily="34" charset="0"/>
          </a:endParaRPr>
        </a:p>
      </dsp:txBody>
      <dsp:txXfrm>
        <a:off x="37696" y="138917"/>
        <a:ext cx="11223443" cy="696808"/>
      </dsp:txXfrm>
    </dsp:sp>
    <dsp:sp modelId="{CCAC01EE-9783-4F49-9BFA-5B601C3B7D09}">
      <dsp:nvSpPr>
        <dsp:cNvPr id="0" name=""/>
        <dsp:cNvSpPr/>
      </dsp:nvSpPr>
      <dsp:spPr>
        <a:xfrm>
          <a:off x="0" y="873421"/>
          <a:ext cx="11298835" cy="471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738"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s-MX" sz="2300" kern="1200" dirty="0">
              <a:solidFill>
                <a:schemeClr val="bg1"/>
              </a:solidFill>
              <a:latin typeface="Calibri" panose="020F0502020204030204" pitchFamily="34" charset="0"/>
              <a:ea typeface="Calibri" panose="020F0502020204030204" pitchFamily="34" charset="0"/>
              <a:cs typeface="Calibri" panose="020F0502020204030204" pitchFamily="34" charset="0"/>
            </a:rPr>
            <a:t>La exigencia de una imputación necesaria en etapa de diligencias preliminares se desprende de la obligación que tiene el Ministerio Público de motivar debidamente sus disposiciones.</a:t>
          </a:r>
          <a:endParaRPr lang="es-PE" sz="23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22350">
            <a:lnSpc>
              <a:spcPct val="90000"/>
            </a:lnSpc>
            <a:spcBef>
              <a:spcPct val="0"/>
            </a:spcBef>
            <a:spcAft>
              <a:spcPct val="20000"/>
            </a:spcAft>
            <a:buChar char="•"/>
          </a:pPr>
          <a:r>
            <a:rPr lang="es-MX" sz="2300" kern="1200" dirty="0">
              <a:solidFill>
                <a:schemeClr val="bg1"/>
              </a:solidFill>
              <a:latin typeface="Calibri" panose="020F0502020204030204" pitchFamily="34" charset="0"/>
              <a:ea typeface="Calibri" panose="020F0502020204030204" pitchFamily="34" charset="0"/>
              <a:cs typeface="Calibri" panose="020F0502020204030204" pitchFamily="34" charset="0"/>
            </a:rPr>
            <a:t>El Tribunal Constitucional en el Exp. N°02430-2016-PA/TC nos menciona que ‘’la debida motivación de las resoluciones fiscales, constituye una garantía frente a arbitrariedad fiscal, esto con el fin de asegurarle a quien denuncia un ilícito penal y a quien se le investiga, que el Ministerio Publico desarrolla su investigación basándose en datos objetivos y no en un mero capricho’’. </a:t>
          </a:r>
          <a:endParaRPr lang="es-PE" sz="23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22350">
            <a:lnSpc>
              <a:spcPct val="90000"/>
            </a:lnSpc>
            <a:spcBef>
              <a:spcPct val="0"/>
            </a:spcBef>
            <a:spcAft>
              <a:spcPct val="20000"/>
            </a:spcAft>
            <a:buChar char="•"/>
          </a:pPr>
          <a:r>
            <a:rPr lang="es-MX" sz="2300" kern="1200" dirty="0">
              <a:solidFill>
                <a:schemeClr val="bg1"/>
              </a:solidFill>
              <a:latin typeface="Calibri" panose="020F0502020204030204" pitchFamily="34" charset="0"/>
              <a:ea typeface="Calibri" panose="020F0502020204030204" pitchFamily="34" charset="0"/>
              <a:cs typeface="Calibri" panose="020F0502020204030204" pitchFamily="34" charset="0"/>
            </a:rPr>
            <a:t>La Casación </a:t>
          </a:r>
          <a:r>
            <a:rPr lang="es-MX" sz="2300" kern="1200" dirty="0" err="1">
              <a:solidFill>
                <a:schemeClr val="bg1"/>
              </a:solidFill>
              <a:latin typeface="Calibri" panose="020F0502020204030204" pitchFamily="34" charset="0"/>
              <a:ea typeface="Calibri" panose="020F0502020204030204" pitchFamily="34" charset="0"/>
              <a:cs typeface="Calibri" panose="020F0502020204030204" pitchFamily="34" charset="0"/>
            </a:rPr>
            <a:t>N.°</a:t>
          </a:r>
          <a:r>
            <a:rPr lang="es-MX" sz="2300" kern="1200" dirty="0">
              <a:solidFill>
                <a:schemeClr val="bg1"/>
              </a:solidFill>
              <a:latin typeface="Calibri" panose="020F0502020204030204" pitchFamily="34" charset="0"/>
              <a:ea typeface="Calibri" panose="020F0502020204030204" pitchFamily="34" charset="0"/>
              <a:cs typeface="Calibri" panose="020F0502020204030204" pitchFamily="34" charset="0"/>
            </a:rPr>
            <a:t> 326-2016 en su fundamento 3.5.12 establece que “es necesario que toda disposición Fiscal detalle debidamente los cargos imputados en contra del investigado; debido a que toda resolución emitida por un órgano público debe estar debidamente motivada, más aún cuando se trate de un proceso penal ya que los derechos y/o garantías constitucionales que asiste al imputado son más susceptibles de menoscabarse.” </a:t>
          </a:r>
          <a:endParaRPr lang="es-PE" sz="23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dsp:txBody>
      <dsp:txXfrm>
        <a:off x="0" y="873421"/>
        <a:ext cx="11298835" cy="47196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AE4F4D-7366-41BB-A476-604EB9F8556B}">
      <dsp:nvSpPr>
        <dsp:cNvPr id="0" name=""/>
        <dsp:cNvSpPr/>
      </dsp:nvSpPr>
      <dsp:spPr>
        <a:xfrm>
          <a:off x="8617" y="653084"/>
          <a:ext cx="6332123" cy="4719877"/>
        </a:xfrm>
        <a:prstGeom prst="roundRect">
          <a:avLst>
            <a:gd name="adj" fmla="val 10000"/>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Calibri" panose="020F0502020204030204" pitchFamily="34" charset="0"/>
              <a:ea typeface="Calibri" panose="020F0502020204030204" pitchFamily="34" charset="0"/>
              <a:cs typeface="Calibri" panose="020F0502020204030204" pitchFamily="34" charset="0"/>
            </a:rPr>
            <a:t>En la etapa de diligencias preliminares, y a</a:t>
          </a:r>
          <a:br>
            <a:rPr lang="es-MX" sz="2000" kern="1200" dirty="0">
              <a:latin typeface="Calibri" panose="020F0502020204030204" pitchFamily="34" charset="0"/>
              <a:ea typeface="Calibri" panose="020F0502020204030204" pitchFamily="34" charset="0"/>
              <a:cs typeface="Calibri" panose="020F0502020204030204" pitchFamily="34" charset="0"/>
            </a:rPr>
          </a:br>
          <a:r>
            <a:rPr lang="es-MX" sz="2000" kern="1200" dirty="0">
              <a:latin typeface="Calibri" panose="020F0502020204030204" pitchFamily="34" charset="0"/>
              <a:ea typeface="Calibri" panose="020F0502020204030204" pitchFamily="34" charset="0"/>
              <a:cs typeface="Calibri" panose="020F0502020204030204" pitchFamily="34" charset="0"/>
            </a:rPr>
            <a:t> lo largo de todo el proceso, el fiscal debe actuar con autonomía y objetividad, evitando sesgos que puedan afectar la investigación. La motivación adecuada de sus decisiones no solo es un acto de transparencia, sino también un mecanismo de autocontrol que permite justificar la adopción de una determinada línea investigativa. En este sentido, una disposición fiscal motivada adecuadamente brinde una confianza a la ciudadanía y a las partes que se encuentran involucradas en el proceso penal. </a:t>
          </a:r>
          <a:endParaRPr lang="es-PE" sz="2000" kern="1200" dirty="0">
            <a:latin typeface="Calibri" panose="020F0502020204030204" pitchFamily="34" charset="0"/>
            <a:ea typeface="Calibri" panose="020F0502020204030204" pitchFamily="34" charset="0"/>
            <a:cs typeface="Calibri" panose="020F0502020204030204" pitchFamily="34" charset="0"/>
          </a:endParaRPr>
        </a:p>
      </dsp:txBody>
      <dsp:txXfrm>
        <a:off x="146857" y="791324"/>
        <a:ext cx="6055643" cy="4443397"/>
      </dsp:txXfrm>
    </dsp:sp>
    <dsp:sp modelId="{6F942B50-936E-4278-AD37-A5E5DC8087C3}">
      <dsp:nvSpPr>
        <dsp:cNvPr id="0" name=""/>
        <dsp:cNvSpPr/>
      </dsp:nvSpPr>
      <dsp:spPr>
        <a:xfrm>
          <a:off x="6663670" y="2612590"/>
          <a:ext cx="684609" cy="800864"/>
        </a:xfrm>
        <a:prstGeom prst="rightArrow">
          <a:avLst>
            <a:gd name="adj1" fmla="val 60000"/>
            <a:gd name="adj2" fmla="val 50000"/>
          </a:avLst>
        </a:prstGeom>
        <a:solidFill>
          <a:schemeClr val="tx1"/>
        </a:solidFill>
        <a:ln>
          <a:solidFill>
            <a:srgbClr val="29305C"/>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endParaRPr lang="es-PE" sz="3400" kern="1200"/>
        </a:p>
      </dsp:txBody>
      <dsp:txXfrm>
        <a:off x="6663670" y="2772763"/>
        <a:ext cx="479226" cy="480518"/>
      </dsp:txXfrm>
    </dsp:sp>
    <dsp:sp modelId="{D5B9779E-C5E6-4098-BB50-1D496FC9C800}">
      <dsp:nvSpPr>
        <dsp:cNvPr id="0" name=""/>
        <dsp:cNvSpPr/>
      </dsp:nvSpPr>
      <dsp:spPr>
        <a:xfrm>
          <a:off x="7632457" y="585302"/>
          <a:ext cx="3229291" cy="4855441"/>
        </a:xfrm>
        <a:prstGeom prst="roundRect">
          <a:avLst>
            <a:gd name="adj" fmla="val 10000"/>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Calibri" panose="020F0502020204030204" pitchFamily="34" charset="0"/>
              <a:ea typeface="Calibri" panose="020F0502020204030204" pitchFamily="34" charset="0"/>
              <a:cs typeface="Calibri" panose="020F0502020204030204" pitchFamily="34" charset="0"/>
            </a:rPr>
            <a:t>Por su parte, el Tribunal Constitucional en</a:t>
          </a:r>
          <a:br>
            <a:rPr lang="es-MX" sz="2000" kern="1200" dirty="0">
              <a:latin typeface="Calibri" panose="020F0502020204030204" pitchFamily="34" charset="0"/>
              <a:ea typeface="Calibri" panose="020F0502020204030204" pitchFamily="34" charset="0"/>
              <a:cs typeface="Calibri" panose="020F0502020204030204" pitchFamily="34" charset="0"/>
            </a:rPr>
          </a:br>
          <a:r>
            <a:rPr lang="es-MX" sz="2000" kern="1200" dirty="0">
              <a:latin typeface="Calibri" panose="020F0502020204030204" pitchFamily="34" charset="0"/>
              <a:ea typeface="Calibri" panose="020F0502020204030204" pitchFamily="34" charset="0"/>
              <a:cs typeface="Calibri" panose="020F0502020204030204" pitchFamily="34" charset="0"/>
            </a:rPr>
            <a:t> la sentencia del Expediente 04437-2012-PA/TC enfatiza que toda decisión fiscal debe expresar “las razones o justificaciones objetivas” que sustentan su adopción, asegurando congruencia entre lo pedido y lo resuelto. No basta con invocar el ordenamiento jurídico, sino que debe sustentarse en hechos debidamente acreditados en la investigación</a:t>
          </a:r>
          <a:endParaRPr lang="es-PE" sz="2000" kern="1200" dirty="0">
            <a:latin typeface="Calibri" panose="020F0502020204030204" pitchFamily="34" charset="0"/>
            <a:ea typeface="Calibri" panose="020F0502020204030204" pitchFamily="34" charset="0"/>
            <a:cs typeface="Calibri" panose="020F0502020204030204" pitchFamily="34" charset="0"/>
          </a:endParaRPr>
        </a:p>
      </dsp:txBody>
      <dsp:txXfrm>
        <a:off x="7727040" y="679885"/>
        <a:ext cx="3040125" cy="4666275"/>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B022A2D-42FA-4553-8772-8DAE87B76959}"/>
              </a:ext>
            </a:extLst>
          </p:cNvPr>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en-US">
              <a:latin typeface="Calibri" panose="020F0502020204030204" pitchFamily="34" charset="0"/>
            </a:endParaRPr>
          </a:p>
        </p:txBody>
      </p:sp>
      <p:sp>
        <p:nvSpPr>
          <p:cNvPr id="3" name="Date Placeholder 2">
            <a:extLst>
              <a:ext uri="{FF2B5EF4-FFF2-40B4-BE49-F238E27FC236}">
                <a16:creationId xmlns:a16="http://schemas.microsoft.com/office/drawing/2014/main" id="{2FDD895D-FAE0-4BCC-A867-FF4B70D9BF7B}"/>
              </a:ext>
            </a:extLst>
          </p:cNvPr>
          <p:cNvSpPr>
            <a:spLocks noGrp="1"/>
          </p:cNvSpPr>
          <p:nvPr>
            <p:ph type="dt" sz="quarter" idx="1"/>
          </p:nvPr>
        </p:nvSpPr>
        <p:spPr>
          <a:xfrm>
            <a:off x="5622798" y="1"/>
            <a:ext cx="4301543" cy="341064"/>
          </a:xfrm>
          <a:prstGeom prst="rect">
            <a:avLst/>
          </a:prstGeom>
        </p:spPr>
        <p:txBody>
          <a:bodyPr vert="horz" lIns="91440" tIns="45720" rIns="91440" bIns="45720" rtlCol="0"/>
          <a:lstStyle>
            <a:lvl1pPr algn="r">
              <a:defRPr sz="1200"/>
            </a:lvl1pPr>
          </a:lstStyle>
          <a:p>
            <a:fld id="{9568A188-91E3-4091-B70E-E1E6D807C522}" type="datetimeFigureOut">
              <a:rPr lang="en-US" smtClean="0">
                <a:latin typeface="Calibri" panose="020F0502020204030204" pitchFamily="34" charset="0"/>
              </a:rPr>
              <a:t>8/13/2025</a:t>
            </a:fld>
            <a:endParaRPr lang="en-US">
              <a:latin typeface="Calibri" panose="020F0502020204030204" pitchFamily="34" charset="0"/>
            </a:endParaRPr>
          </a:p>
        </p:txBody>
      </p:sp>
      <p:sp>
        <p:nvSpPr>
          <p:cNvPr id="4" name="Footer Placeholder 3">
            <a:extLst>
              <a:ext uri="{FF2B5EF4-FFF2-40B4-BE49-F238E27FC236}">
                <a16:creationId xmlns:a16="http://schemas.microsoft.com/office/drawing/2014/main" id="{4C4706EC-595E-4FD0-9EC4-968864CC931F}"/>
              </a:ext>
            </a:extLst>
          </p:cNvPr>
          <p:cNvSpPr>
            <a:spLocks noGrp="1"/>
          </p:cNvSpPr>
          <p:nvPr>
            <p:ph type="ftr" sz="quarter" idx="2"/>
          </p:nvPr>
        </p:nvSpPr>
        <p:spPr>
          <a:xfrm>
            <a:off x="0" y="6456612"/>
            <a:ext cx="4301543" cy="341063"/>
          </a:xfrm>
          <a:prstGeom prst="rect">
            <a:avLst/>
          </a:prstGeom>
        </p:spPr>
        <p:txBody>
          <a:bodyPr vert="horz" lIns="91440" tIns="45720" rIns="91440" bIns="45720" rtlCol="0" anchor="b"/>
          <a:lstStyle>
            <a:lvl1pPr algn="l">
              <a:defRPr sz="1200"/>
            </a:lvl1pPr>
          </a:lstStyle>
          <a:p>
            <a:endParaRPr lang="en-US">
              <a:latin typeface="Calibri" panose="020F0502020204030204" pitchFamily="34" charset="0"/>
            </a:endParaRPr>
          </a:p>
        </p:txBody>
      </p:sp>
      <p:sp>
        <p:nvSpPr>
          <p:cNvPr id="5" name="Slide Number Placeholder 4">
            <a:extLst>
              <a:ext uri="{FF2B5EF4-FFF2-40B4-BE49-F238E27FC236}">
                <a16:creationId xmlns:a16="http://schemas.microsoft.com/office/drawing/2014/main" id="{CF699D8E-A980-43D3-BFB9-0812FFA36AB9}"/>
              </a:ext>
            </a:extLst>
          </p:cNvPr>
          <p:cNvSpPr>
            <a:spLocks noGrp="1"/>
          </p:cNvSpPr>
          <p:nvPr>
            <p:ph type="sldNum" sz="quarter" idx="3"/>
          </p:nvPr>
        </p:nvSpPr>
        <p:spPr>
          <a:xfrm>
            <a:off x="5622798" y="6456612"/>
            <a:ext cx="4301543" cy="341063"/>
          </a:xfrm>
          <a:prstGeom prst="rect">
            <a:avLst/>
          </a:prstGeom>
        </p:spPr>
        <p:txBody>
          <a:bodyPr vert="horz" lIns="91440" tIns="45720" rIns="91440" bIns="45720" rtlCol="0" anchor="b"/>
          <a:lstStyle>
            <a:lvl1pPr algn="r">
              <a:defRPr sz="1200"/>
            </a:lvl1pPr>
          </a:lstStyle>
          <a:p>
            <a:fld id="{5C4EE72E-E5A5-44ED-A736-DB8D8EE9B4C6}" type="slidenum">
              <a:rPr lang="en-US" smtClean="0">
                <a:latin typeface="Calibri" panose="020F0502020204030204" pitchFamily="34" charset="0"/>
              </a:rPr>
              <a:t>‹Nº›</a:t>
            </a:fld>
            <a:endParaRPr lang="en-US">
              <a:latin typeface="Calibri" panose="020F0502020204030204" pitchFamily="34" charset="0"/>
            </a:endParaRPr>
          </a:p>
        </p:txBody>
      </p:sp>
    </p:spTree>
    <p:extLst>
      <p:ext uri="{BB962C8B-B14F-4D97-AF65-F5344CB8AC3E}">
        <p14:creationId xmlns:p14="http://schemas.microsoft.com/office/powerpoint/2010/main" val="3946174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atin typeface="Calibri" panose="020F0502020204030204" pitchFamily="34" charset="0"/>
              </a:defRPr>
            </a:lvl1pPr>
          </a:lstStyle>
          <a:p>
            <a:endParaRPr lang="en-US"/>
          </a:p>
        </p:txBody>
      </p:sp>
      <p:sp>
        <p:nvSpPr>
          <p:cNvPr id="3" name="Date Placeholder 2"/>
          <p:cNvSpPr>
            <a:spLocks noGrp="1"/>
          </p:cNvSpPr>
          <p:nvPr>
            <p:ph type="dt" idx="1"/>
          </p:nvPr>
        </p:nvSpPr>
        <p:spPr>
          <a:xfrm>
            <a:off x="5622798" y="1"/>
            <a:ext cx="4301543" cy="341064"/>
          </a:xfrm>
          <a:prstGeom prst="rect">
            <a:avLst/>
          </a:prstGeom>
        </p:spPr>
        <p:txBody>
          <a:bodyPr vert="horz" lIns="91440" tIns="45720" rIns="91440" bIns="45720" rtlCol="0"/>
          <a:lstStyle>
            <a:lvl1pPr algn="r">
              <a:defRPr sz="1200">
                <a:latin typeface="Calibri" panose="020F0502020204030204" pitchFamily="34" charset="0"/>
              </a:defRPr>
            </a:lvl1pPr>
          </a:lstStyle>
          <a:p>
            <a:fld id="{34C02412-B176-4E06-823F-C66FEB3E21FB}" type="datetimeFigureOut">
              <a:rPr lang="en-US" smtClean="0"/>
              <a:pPr/>
              <a:t>8/13/2025</a:t>
            </a:fld>
            <a:endParaRPr lang="en-US"/>
          </a:p>
        </p:txBody>
      </p:sp>
      <p:sp>
        <p:nvSpPr>
          <p:cNvPr id="4" name="Slide Image Placeholder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664" y="3271381"/>
            <a:ext cx="794131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456612"/>
            <a:ext cx="4301543" cy="341063"/>
          </a:xfrm>
          <a:prstGeom prst="rect">
            <a:avLst/>
          </a:prstGeom>
        </p:spPr>
        <p:txBody>
          <a:bodyPr vert="horz" lIns="91440" tIns="45720" rIns="91440" bIns="45720" rtlCol="0" anchor="b"/>
          <a:lstStyle>
            <a:lvl1pPr algn="l">
              <a:defRPr sz="1200">
                <a:latin typeface="Calibri" panose="020F0502020204030204" pitchFamily="34" charset="0"/>
              </a:defRPr>
            </a:lvl1pPr>
          </a:lstStyle>
          <a:p>
            <a:endParaRPr lang="en-US"/>
          </a:p>
        </p:txBody>
      </p:sp>
      <p:sp>
        <p:nvSpPr>
          <p:cNvPr id="7" name="Slide Number Placeholder 6"/>
          <p:cNvSpPr>
            <a:spLocks noGrp="1"/>
          </p:cNvSpPr>
          <p:nvPr>
            <p:ph type="sldNum" sz="quarter" idx="5"/>
          </p:nvPr>
        </p:nvSpPr>
        <p:spPr>
          <a:xfrm>
            <a:off x="5622798" y="6456612"/>
            <a:ext cx="4301543" cy="341063"/>
          </a:xfrm>
          <a:prstGeom prst="rect">
            <a:avLst/>
          </a:prstGeom>
        </p:spPr>
        <p:txBody>
          <a:bodyPr vert="horz" lIns="91440" tIns="45720" rIns="91440" bIns="45720" rtlCol="0" anchor="b"/>
          <a:lstStyle>
            <a:lvl1pPr algn="r">
              <a:defRPr sz="1200">
                <a:latin typeface="Calibri" panose="020F0502020204030204" pitchFamily="34" charset="0"/>
              </a:defRPr>
            </a:lvl1pPr>
          </a:lstStyle>
          <a:p>
            <a:fld id="{8D942FC2-A162-47B3-989B-571A62414964}" type="slidenum">
              <a:rPr lang="en-US" smtClean="0"/>
              <a:pPr/>
              <a:t>‹Nº›</a:t>
            </a:fld>
            <a:endParaRPr lang="en-US"/>
          </a:p>
        </p:txBody>
      </p:sp>
    </p:spTree>
    <p:extLst>
      <p:ext uri="{BB962C8B-B14F-4D97-AF65-F5344CB8AC3E}">
        <p14:creationId xmlns:p14="http://schemas.microsoft.com/office/powerpoint/2010/main" val="3891327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942FC2-A162-47B3-989B-571A62414964}" type="slidenum">
              <a:rPr lang="en-US" smtClean="0"/>
              <a:t>1</a:t>
            </a:fld>
            <a:endParaRPr lang="en-US"/>
          </a:p>
        </p:txBody>
      </p:sp>
    </p:spTree>
    <p:extLst>
      <p:ext uri="{BB962C8B-B14F-4D97-AF65-F5344CB8AC3E}">
        <p14:creationId xmlns:p14="http://schemas.microsoft.com/office/powerpoint/2010/main" val="3630900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a:extLst>
            <a:ext uri="{FF2B5EF4-FFF2-40B4-BE49-F238E27FC236}">
              <a16:creationId xmlns:a16="http://schemas.microsoft.com/office/drawing/2014/main" id="{2F6FADEE-DF55-3E1D-5C9C-C171EC45C4F7}"/>
            </a:ext>
          </a:extLst>
        </p:cNvPr>
        <p:cNvGrpSpPr/>
        <p:nvPr/>
      </p:nvGrpSpPr>
      <p:grpSpPr>
        <a:xfrm>
          <a:off x="0" y="0"/>
          <a:ext cx="0" cy="0"/>
          <a:chOff x="0" y="0"/>
          <a:chExt cx="0" cy="0"/>
        </a:xfrm>
      </p:grpSpPr>
      <p:sp>
        <p:nvSpPr>
          <p:cNvPr id="265" name="Google Shape;265;p8:notes">
            <a:extLst>
              <a:ext uri="{FF2B5EF4-FFF2-40B4-BE49-F238E27FC236}">
                <a16:creationId xmlns:a16="http://schemas.microsoft.com/office/drawing/2014/main" id="{AF572CD7-4130-85DF-358E-12EE87BC8F3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6" name="Google Shape;266;p8:notes">
            <a:extLst>
              <a:ext uri="{FF2B5EF4-FFF2-40B4-BE49-F238E27FC236}">
                <a16:creationId xmlns:a16="http://schemas.microsoft.com/office/drawing/2014/main" id="{39894C86-6804-7453-8EA1-CEDB46ABF46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91123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7" name="Google Shape;32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1" name="Google Shape;30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1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a:p>
        </p:txBody>
      </p:sp>
      <p:sp>
        <p:nvSpPr>
          <p:cNvPr id="355" name="Google Shape;355;p1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p1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7" name="Google Shape;377;p12:notes"/>
          <p:cNvSpPr txBox="1">
            <a:spLocks noGrp="1"/>
          </p:cNvSpPr>
          <p:nvPr>
            <p:ph type="body" idx="1"/>
          </p:nvPr>
        </p:nvSpPr>
        <p:spPr>
          <a:xfrm>
            <a:off x="679768" y="4777194"/>
            <a:ext cx="5438100" cy="39087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a:p>
        </p:txBody>
      </p:sp>
      <p:sp>
        <p:nvSpPr>
          <p:cNvPr id="378" name="Google Shape;378;p12:notes"/>
          <p:cNvSpPr txBox="1">
            <a:spLocks noGrp="1"/>
          </p:cNvSpPr>
          <p:nvPr>
            <p:ph type="sldNum" idx="12"/>
          </p:nvPr>
        </p:nvSpPr>
        <p:spPr>
          <a:xfrm>
            <a:off x="3850443" y="9428584"/>
            <a:ext cx="2945700" cy="4980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PE"/>
              <a:t>20</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Google Shape;401;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2" name="Google Shape;402;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1" name="Google Shape;451;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Google Shape;468;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9" name="Google Shape;46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0"/>
        <p:cNvGrpSpPr/>
        <p:nvPr/>
      </p:nvGrpSpPr>
      <p:grpSpPr>
        <a:xfrm>
          <a:off x="0" y="0"/>
          <a:ext cx="0" cy="0"/>
          <a:chOff x="0" y="0"/>
          <a:chExt cx="0" cy="0"/>
        </a:xfrm>
      </p:grpSpPr>
      <p:sp>
        <p:nvSpPr>
          <p:cNvPr id="501" name="Google Shape;501;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02" name="Google Shape;502;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2"/>
        <p:cNvGrpSpPr/>
        <p:nvPr/>
      </p:nvGrpSpPr>
      <p:grpSpPr>
        <a:xfrm>
          <a:off x="0" y="0"/>
          <a:ext cx="0" cy="0"/>
          <a:chOff x="0" y="0"/>
          <a:chExt cx="0" cy="0"/>
        </a:xfrm>
      </p:grpSpPr>
      <p:sp>
        <p:nvSpPr>
          <p:cNvPr id="513" name="Google Shape;5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4" name="Google Shape;5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51E28-B26F-8522-9932-629C321461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A08E0A-0761-E885-9978-4B4FD45E21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15C861-016E-7AB7-7BD6-D43C2967287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074DC70-2B78-6255-91A6-7C0BF1E1BB0B}"/>
              </a:ext>
            </a:extLst>
          </p:cNvPr>
          <p:cNvSpPr>
            <a:spLocks noGrp="1"/>
          </p:cNvSpPr>
          <p:nvPr>
            <p:ph type="sldNum" sz="quarter" idx="5"/>
          </p:nvPr>
        </p:nvSpPr>
        <p:spPr/>
        <p:txBody>
          <a:bodyPr/>
          <a:lstStyle/>
          <a:p>
            <a:fld id="{8D942FC2-A162-47B3-989B-571A62414964}" type="slidenum">
              <a:rPr lang="en-US" smtClean="0"/>
              <a:t>2</a:t>
            </a:fld>
            <a:endParaRPr lang="en-US"/>
          </a:p>
        </p:txBody>
      </p:sp>
    </p:spTree>
    <p:extLst>
      <p:ext uri="{BB962C8B-B14F-4D97-AF65-F5344CB8AC3E}">
        <p14:creationId xmlns:p14="http://schemas.microsoft.com/office/powerpoint/2010/main" val="7245571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1"/>
        <p:cNvGrpSpPr/>
        <p:nvPr/>
      </p:nvGrpSpPr>
      <p:grpSpPr>
        <a:xfrm>
          <a:off x="0" y="0"/>
          <a:ext cx="0" cy="0"/>
          <a:chOff x="0" y="0"/>
          <a:chExt cx="0" cy="0"/>
        </a:xfrm>
      </p:grpSpPr>
      <p:sp>
        <p:nvSpPr>
          <p:cNvPr id="872" name="Google Shape;872;p3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3" name="Google Shape;873;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7"/>
        <p:cNvGrpSpPr/>
        <p:nvPr/>
      </p:nvGrpSpPr>
      <p:grpSpPr>
        <a:xfrm>
          <a:off x="0" y="0"/>
          <a:ext cx="0" cy="0"/>
          <a:chOff x="0" y="0"/>
          <a:chExt cx="0" cy="0"/>
        </a:xfrm>
      </p:grpSpPr>
      <p:sp>
        <p:nvSpPr>
          <p:cNvPr id="888" name="Google Shape;888;p3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9" name="Google Shape;889;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4"/>
        <p:cNvGrpSpPr/>
        <p:nvPr/>
      </p:nvGrpSpPr>
      <p:grpSpPr>
        <a:xfrm>
          <a:off x="0" y="0"/>
          <a:ext cx="0" cy="0"/>
          <a:chOff x="0" y="0"/>
          <a:chExt cx="0" cy="0"/>
        </a:xfrm>
      </p:grpSpPr>
      <p:sp>
        <p:nvSpPr>
          <p:cNvPr id="905" name="Google Shape;905;p3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6" name="Google Shape;906;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2"/>
        <p:cNvGrpSpPr/>
        <p:nvPr/>
      </p:nvGrpSpPr>
      <p:grpSpPr>
        <a:xfrm>
          <a:off x="0" y="0"/>
          <a:ext cx="0" cy="0"/>
          <a:chOff x="0" y="0"/>
          <a:chExt cx="0" cy="0"/>
        </a:xfrm>
      </p:grpSpPr>
      <p:sp>
        <p:nvSpPr>
          <p:cNvPr id="923" name="Google Shape;923;p3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4" name="Google Shape;924;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7"/>
        <p:cNvGrpSpPr/>
        <p:nvPr/>
      </p:nvGrpSpPr>
      <p:grpSpPr>
        <a:xfrm>
          <a:off x="0" y="0"/>
          <a:ext cx="0" cy="0"/>
          <a:chOff x="0" y="0"/>
          <a:chExt cx="0" cy="0"/>
        </a:xfrm>
      </p:grpSpPr>
      <p:sp>
        <p:nvSpPr>
          <p:cNvPr id="938" name="Google Shape;938;p4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9" name="Google Shape;939;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1"/>
        <p:cNvGrpSpPr/>
        <p:nvPr/>
      </p:nvGrpSpPr>
      <p:grpSpPr>
        <a:xfrm>
          <a:off x="0" y="0"/>
          <a:ext cx="0" cy="0"/>
          <a:chOff x="0" y="0"/>
          <a:chExt cx="0" cy="0"/>
        </a:xfrm>
      </p:grpSpPr>
      <p:sp>
        <p:nvSpPr>
          <p:cNvPr id="972" name="Google Shape;972;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3" name="Google Shape;973;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1"/>
        <p:cNvGrpSpPr/>
        <p:nvPr/>
      </p:nvGrpSpPr>
      <p:grpSpPr>
        <a:xfrm>
          <a:off x="0" y="0"/>
          <a:ext cx="0" cy="0"/>
          <a:chOff x="0" y="0"/>
          <a:chExt cx="0" cy="0"/>
        </a:xfrm>
      </p:grpSpPr>
      <p:sp>
        <p:nvSpPr>
          <p:cNvPr id="1002" name="Google Shape;1002;p4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3" name="Google Shape;1003;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5"/>
        <p:cNvGrpSpPr/>
        <p:nvPr/>
      </p:nvGrpSpPr>
      <p:grpSpPr>
        <a:xfrm>
          <a:off x="0" y="0"/>
          <a:ext cx="0" cy="0"/>
          <a:chOff x="0" y="0"/>
          <a:chExt cx="0" cy="0"/>
        </a:xfrm>
      </p:grpSpPr>
      <p:sp>
        <p:nvSpPr>
          <p:cNvPr id="1026" name="Google Shape;1026;p4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7" name="Google Shape;1027;p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p4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4" name="Google Shape;1044;p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7"/>
        <p:cNvGrpSpPr/>
        <p:nvPr/>
      </p:nvGrpSpPr>
      <p:grpSpPr>
        <a:xfrm>
          <a:off x="0" y="0"/>
          <a:ext cx="0" cy="0"/>
          <a:chOff x="0" y="0"/>
          <a:chExt cx="0" cy="0"/>
        </a:xfrm>
      </p:grpSpPr>
      <p:sp>
        <p:nvSpPr>
          <p:cNvPr id="1058" name="Google Shape;1058;p4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9" name="Google Shape;1059;p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5"/>
        <p:cNvGrpSpPr/>
        <p:nvPr/>
      </p:nvGrpSpPr>
      <p:grpSpPr>
        <a:xfrm>
          <a:off x="0" y="0"/>
          <a:ext cx="0" cy="0"/>
          <a:chOff x="0" y="0"/>
          <a:chExt cx="0" cy="0"/>
        </a:xfrm>
      </p:grpSpPr>
      <p:sp>
        <p:nvSpPr>
          <p:cNvPr id="1086" name="Google Shape;1086;p4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7" name="Google Shape;1087;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2"/>
        <p:cNvGrpSpPr/>
        <p:nvPr/>
      </p:nvGrpSpPr>
      <p:grpSpPr>
        <a:xfrm>
          <a:off x="0" y="0"/>
          <a:ext cx="0" cy="0"/>
          <a:chOff x="0" y="0"/>
          <a:chExt cx="0" cy="0"/>
        </a:xfrm>
      </p:grpSpPr>
      <p:sp>
        <p:nvSpPr>
          <p:cNvPr id="1093" name="Google Shape;1093;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4" name="Google Shape;1094;p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8"/>
        <p:cNvGrpSpPr/>
        <p:nvPr/>
      </p:nvGrpSpPr>
      <p:grpSpPr>
        <a:xfrm>
          <a:off x="0" y="0"/>
          <a:ext cx="0" cy="0"/>
          <a:chOff x="0" y="0"/>
          <a:chExt cx="0" cy="0"/>
        </a:xfrm>
      </p:grpSpPr>
      <p:sp>
        <p:nvSpPr>
          <p:cNvPr id="1109" name="Google Shape;1109;p4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0" name="Google Shape;1110;p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5" name="Google Shape;18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7" name="Google Shape;20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3" name="Google Shape;23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a:extLst>
            <a:ext uri="{FF2B5EF4-FFF2-40B4-BE49-F238E27FC236}">
              <a16:creationId xmlns:a16="http://schemas.microsoft.com/office/drawing/2014/main" id="{F9A27DD5-9391-FDFA-4728-5528D8FB013C}"/>
            </a:ext>
          </a:extLst>
        </p:cNvPr>
        <p:cNvGrpSpPr/>
        <p:nvPr/>
      </p:nvGrpSpPr>
      <p:grpSpPr>
        <a:xfrm>
          <a:off x="0" y="0"/>
          <a:ext cx="0" cy="0"/>
          <a:chOff x="0" y="0"/>
          <a:chExt cx="0" cy="0"/>
        </a:xfrm>
      </p:grpSpPr>
      <p:sp>
        <p:nvSpPr>
          <p:cNvPr id="265" name="Google Shape;265;p8:notes">
            <a:extLst>
              <a:ext uri="{FF2B5EF4-FFF2-40B4-BE49-F238E27FC236}">
                <a16:creationId xmlns:a16="http://schemas.microsoft.com/office/drawing/2014/main" id="{93C3BCD4-0C2D-D380-E4F2-133C29FB37F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6" name="Google Shape;266;p8:notes">
            <a:extLst>
              <a:ext uri="{FF2B5EF4-FFF2-40B4-BE49-F238E27FC236}">
                <a16:creationId xmlns:a16="http://schemas.microsoft.com/office/drawing/2014/main" id="{7B719C08-6E3D-962A-69C3-AFD3D23C93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3583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6" name="Google Shape;26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p:nvPr>
        </p:nvSpPr>
        <p:spPr>
          <a:xfrm>
            <a:off x="2197100" y="1079500"/>
            <a:ext cx="7797799" cy="2138400"/>
          </a:xfrm>
        </p:spPr>
        <p:txBody>
          <a:bodyPr anchor="b">
            <a:normAutofit/>
          </a:bodyPr>
          <a:lstStyle>
            <a:lvl1pPr algn="ctr">
              <a:defRPr sz="2800"/>
            </a:lvl1pPr>
          </a:lstStyle>
          <a:p>
            <a:r>
              <a:rPr lang="en-US"/>
              <a:t>Click to edit Master title style</a:t>
            </a:r>
          </a:p>
        </p:txBody>
      </p:sp>
      <p:sp>
        <p:nvSpPr>
          <p:cNvPr id="3" name="Subtitle 2">
            <a:extLst>
              <a:ext uri="{FF2B5EF4-FFF2-40B4-BE49-F238E27FC236}">
                <a16:creationId xmlns:a16="http://schemas.microsoft.com/office/drawing/2014/main" id="{93D95C8C-0A7F-40D9-A690-3D5898EFFE81}"/>
              </a:ext>
            </a:extLst>
          </p:cNvPr>
          <p:cNvSpPr>
            <a:spLocks noGrp="1"/>
          </p:cNvSpPr>
          <p:nvPr>
            <p:ph type="subTitle" idx="1"/>
          </p:nvPr>
        </p:nvSpPr>
        <p:spPr>
          <a:xfrm>
            <a:off x="3308350" y="4113213"/>
            <a:ext cx="5575300" cy="1655762"/>
          </a:xfrm>
        </p:spPr>
        <p:txBody>
          <a:bodyPr/>
          <a:lstStyle>
            <a:lvl1pPr marL="0" indent="0" algn="ctr">
              <a:buNone/>
              <a:defRPr sz="2400" i="1">
                <a:latin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1322F3-E47A-4D6E-96A8-AB5C73BA9906}"/>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737BF5CE-9E66-4FD5-949F-34E11607C6DF}"/>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4EEDAB7A-4032-416A-B04E-1F4878912E02}"/>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cxnSp>
        <p:nvCxnSpPr>
          <p:cNvPr id="7" name="Straight Connector 6">
            <a:extLst>
              <a:ext uri="{FF2B5EF4-FFF2-40B4-BE49-F238E27FC236}">
                <a16:creationId xmlns:a16="http://schemas.microsoft.com/office/drawing/2014/main" id="{701C0CAB-6A03-4C6A-9FAA-219847753628}"/>
              </a:ext>
            </a:extLst>
          </p:cNvPr>
          <p:cNvCxnSpPr>
            <a:cxnSpLocks/>
          </p:cNvCxnSpPr>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982E0B2-AA9C-441C-A08E-A9DF9CF12116}"/>
              </a:ext>
            </a:extLst>
          </p:cNvPr>
          <p:cNvGrpSpPr/>
          <p:nvPr/>
        </p:nvGrpSpPr>
        <p:grpSpPr>
          <a:xfrm>
            <a:off x="9728046" y="4869342"/>
            <a:ext cx="1623711" cy="630920"/>
            <a:chOff x="9588346" y="4824892"/>
            <a:chExt cx="1623711" cy="630920"/>
          </a:xfrm>
        </p:grpSpPr>
        <p:sp>
          <p:nvSpPr>
            <p:cNvPr id="16" name="Freeform: Shape 15">
              <a:extLst>
                <a:ext uri="{FF2B5EF4-FFF2-40B4-BE49-F238E27FC236}">
                  <a16:creationId xmlns:a16="http://schemas.microsoft.com/office/drawing/2014/main" id="{A4A2E074-C10D-4C57-AB72-B631E4D77102}"/>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ndParaRPr>
            </a:p>
          </p:txBody>
        </p:sp>
        <p:grpSp>
          <p:nvGrpSpPr>
            <p:cNvPr id="17" name="Group 16">
              <a:extLst>
                <a:ext uri="{FF2B5EF4-FFF2-40B4-BE49-F238E27FC236}">
                  <a16:creationId xmlns:a16="http://schemas.microsoft.com/office/drawing/2014/main" id="{0B037EB3-1772-4BA8-A95A-E5DBDFEA32B0}"/>
                </a:ext>
              </a:extLst>
            </p:cNvPr>
            <p:cNvGrpSpPr/>
            <p:nvPr/>
          </p:nvGrpSpPr>
          <p:grpSpPr>
            <a:xfrm rot="2700000" flipH="1">
              <a:off x="10112436" y="4359902"/>
              <a:ext cx="571820" cy="1620000"/>
              <a:chOff x="8482785" y="4330454"/>
              <a:chExt cx="571820" cy="1620000"/>
            </a:xfrm>
          </p:grpSpPr>
          <p:sp>
            <p:nvSpPr>
              <p:cNvPr id="18" name="Freeform: Shape 17">
                <a:extLst>
                  <a:ext uri="{FF2B5EF4-FFF2-40B4-BE49-F238E27FC236}">
                    <a16:creationId xmlns:a16="http://schemas.microsoft.com/office/drawing/2014/main" id="{A1F47AC1-63D0-47F3-9728-1A0A0543494B}"/>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cxnSp>
            <p:nvCxnSpPr>
              <p:cNvPr id="19" name="Straight Connector 18">
                <a:extLst>
                  <a:ext uri="{FF2B5EF4-FFF2-40B4-BE49-F238E27FC236}">
                    <a16:creationId xmlns:a16="http://schemas.microsoft.com/office/drawing/2014/main" id="{803A57D6-0C36-4560-A08A-16768551EF6F}"/>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36905426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794F-0C7D-47A6-A355-9B54F3A08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8BEFC-5F95-43C3-A662-CF24426CB374}"/>
              </a:ext>
            </a:extLst>
          </p:cNvPr>
          <p:cNvSpPr>
            <a:spLocks noGrp="1"/>
          </p:cNvSpPr>
          <p:nvPr>
            <p:ph type="body" orient="vert" idx="1"/>
          </p:nvPr>
        </p:nvSpPr>
        <p:spPr>
          <a:xfrm>
            <a:off x="1079500" y="1790700"/>
            <a:ext cx="10026650" cy="3978275"/>
          </a:xfrm>
        </p:spPr>
        <p:txBody>
          <a:bodyPr vert="eaVert"/>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020A41-C226-41AB-8766-C9BF3E9BF9D0}"/>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877795E9-017B-4505-810D-A5F553A56BC9}"/>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6626A1BD-3429-4C11-B230-8AD083EC3EC2}"/>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138042464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11CA2-18BF-408B-A40C-B43A0A7B80FA}"/>
              </a:ext>
            </a:extLst>
          </p:cNvPr>
          <p:cNvSpPr>
            <a:spLocks noGrp="1"/>
          </p:cNvSpPr>
          <p:nvPr>
            <p:ph type="title" orient="vert"/>
          </p:nvPr>
        </p:nvSpPr>
        <p:spPr>
          <a:xfrm>
            <a:off x="9899079" y="1079500"/>
            <a:ext cx="1292662" cy="4689476"/>
          </a:xfrm>
        </p:spPr>
        <p:txBody>
          <a:bodyPr vert="eaVert">
            <a:normAutofit/>
          </a:bodyPr>
          <a:lstStyle/>
          <a:p>
            <a:r>
              <a:rPr lang="en-US"/>
              <a:t>Click to edit Master title style</a:t>
            </a:r>
          </a:p>
        </p:txBody>
      </p:sp>
      <p:sp>
        <p:nvSpPr>
          <p:cNvPr id="3" name="Vertical Text Placeholder 2">
            <a:extLst>
              <a:ext uri="{FF2B5EF4-FFF2-40B4-BE49-F238E27FC236}">
                <a16:creationId xmlns:a16="http://schemas.microsoft.com/office/drawing/2014/main" id="{BAE424B6-12FC-41A1-AF7C-7E3931D97204}"/>
              </a:ext>
            </a:extLst>
          </p:cNvPr>
          <p:cNvSpPr>
            <a:spLocks noGrp="1"/>
          </p:cNvSpPr>
          <p:nvPr>
            <p:ph type="body" orient="vert" idx="1"/>
          </p:nvPr>
        </p:nvSpPr>
        <p:spPr>
          <a:xfrm>
            <a:off x="1079499" y="1079500"/>
            <a:ext cx="8495943" cy="4689476"/>
          </a:xfrm>
        </p:spPr>
        <p:txBody>
          <a:bodyPr vert="eaVert"/>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5CF957-F921-48CF-97FE-91190C1AE9B3}"/>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6653F49D-6E0C-47F7-BAAD-A427913DC4D1}"/>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B038A122-F390-46CF-BECF-3AE05CA585C4}"/>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128264377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hasCustomPrompt="1"/>
          </p:nvPr>
        </p:nvSpPr>
        <p:spPr>
          <a:xfrm>
            <a:off x="2197100" y="1079500"/>
            <a:ext cx="7797799" cy="2543594"/>
          </a:xfrm>
        </p:spPr>
        <p:txBody>
          <a:bodyPr anchor="b">
            <a:normAutofit/>
          </a:bodyPr>
          <a:lstStyle>
            <a:lvl1pPr algn="ctr">
              <a:defRPr sz="2800"/>
            </a:lvl1pPr>
          </a:lstStyle>
          <a:p>
            <a:r>
              <a:rPr lang="en-US"/>
              <a:t>Click to add title</a:t>
            </a:r>
          </a:p>
        </p:txBody>
      </p:sp>
    </p:spTree>
    <p:extLst>
      <p:ext uri="{BB962C8B-B14F-4D97-AF65-F5344CB8AC3E}">
        <p14:creationId xmlns:p14="http://schemas.microsoft.com/office/powerpoint/2010/main" val="3624377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A217A-A229-4751-8D09-0CAD914F62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9DEA33-60C3-4B28-B3EF-E93D6D46A309}"/>
              </a:ext>
            </a:extLst>
          </p:cNvPr>
          <p:cNvSpPr>
            <a:spLocks noGrp="1"/>
          </p:cNvSpPr>
          <p:nvPr>
            <p:ph idx="1"/>
          </p:nvPr>
        </p:nvSpPr>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3B28-C66B-4279-AB67-2BC1D01239A4}"/>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8928FF39-A0DA-4F77-9297-B83C86B575D9}"/>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69D7D65A-9D4E-42F6-A8BF-1EEAFB180710}"/>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720218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017BB-B242-4CC6-887C-83E08CE2D54A}"/>
              </a:ext>
            </a:extLst>
          </p:cNvPr>
          <p:cNvSpPr>
            <a:spLocks noGrp="1"/>
          </p:cNvSpPr>
          <p:nvPr>
            <p:ph type="title"/>
          </p:nvPr>
        </p:nvSpPr>
        <p:spPr>
          <a:xfrm>
            <a:off x="1079500" y="2252663"/>
            <a:ext cx="4457700" cy="2349500"/>
          </a:xfrm>
        </p:spPr>
        <p:txBody>
          <a:bodyPr anchor="ctr" anchorCtr="0">
            <a:normAutofit/>
          </a:bodyPr>
          <a:lstStyle>
            <a:lvl1pPr algn="ctr">
              <a:defRPr sz="2800"/>
            </a:lvl1pPr>
          </a:lstStyle>
          <a:p>
            <a:r>
              <a:rPr lang="en-US"/>
              <a:t>Click to edit Master title style</a:t>
            </a:r>
          </a:p>
        </p:txBody>
      </p:sp>
      <p:sp>
        <p:nvSpPr>
          <p:cNvPr id="3" name="Text Placeholder 2">
            <a:extLst>
              <a:ext uri="{FF2B5EF4-FFF2-40B4-BE49-F238E27FC236}">
                <a16:creationId xmlns:a16="http://schemas.microsoft.com/office/drawing/2014/main" id="{26695823-EA83-493F-8FEC-C72B5B9CF2FD}"/>
              </a:ext>
            </a:extLst>
          </p:cNvPr>
          <p:cNvSpPr>
            <a:spLocks noGrp="1"/>
          </p:cNvSpPr>
          <p:nvPr>
            <p:ph type="body" idx="1"/>
          </p:nvPr>
        </p:nvSpPr>
        <p:spPr>
          <a:xfrm>
            <a:off x="6654800" y="2252664"/>
            <a:ext cx="4451348" cy="2349500"/>
          </a:xfrm>
        </p:spPr>
        <p:txBody>
          <a:bodyPr anchor="ctr" anchorCtr="0"/>
          <a:lstStyle>
            <a:lvl1pPr marL="0" indent="0">
              <a:buNone/>
              <a:defRPr sz="2400" i="1">
                <a:solidFill>
                  <a:schemeClr val="tx1">
                    <a:alpha val="7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E08E54-36BB-4AB4-BE1F-5FA8207BEAF8}"/>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C0453A6A-C55A-40A1-A3BB-DB417047F547}"/>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96D6E656-7AC0-4BD3-AFE5-4B5122E2F2D8}"/>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grpSp>
        <p:nvGrpSpPr>
          <p:cNvPr id="20" name="Group 19">
            <a:extLst>
              <a:ext uri="{FF2B5EF4-FFF2-40B4-BE49-F238E27FC236}">
                <a16:creationId xmlns:a16="http://schemas.microsoft.com/office/drawing/2014/main" id="{E9ABE19D-0B51-4388-93D1-0CD6B767115D}"/>
              </a:ext>
            </a:extLst>
          </p:cNvPr>
          <p:cNvGrpSpPr/>
          <p:nvPr/>
        </p:nvGrpSpPr>
        <p:grpSpPr>
          <a:xfrm>
            <a:off x="999771" y="932104"/>
            <a:ext cx="913428" cy="1032464"/>
            <a:chOff x="999771" y="932104"/>
            <a:chExt cx="913428" cy="1032464"/>
          </a:xfrm>
        </p:grpSpPr>
        <p:grpSp>
          <p:nvGrpSpPr>
            <p:cNvPr id="21" name="Group 20">
              <a:extLst>
                <a:ext uri="{FF2B5EF4-FFF2-40B4-BE49-F238E27FC236}">
                  <a16:creationId xmlns:a16="http://schemas.microsoft.com/office/drawing/2014/main" id="{46226ED6-7133-4222-9552-0EA4B1B3C9FB}"/>
                </a:ext>
              </a:extLst>
            </p:cNvPr>
            <p:cNvGrpSpPr/>
            <p:nvPr/>
          </p:nvGrpSpPr>
          <p:grpSpPr>
            <a:xfrm rot="8100000" flipV="1">
              <a:off x="1047457" y="1290386"/>
              <a:ext cx="865742" cy="628383"/>
              <a:chOff x="558167" y="958515"/>
              <a:chExt cx="865742" cy="628383"/>
            </a:xfrm>
            <a:solidFill>
              <a:schemeClr val="accent3"/>
            </a:solidFill>
          </p:grpSpPr>
          <p:sp>
            <p:nvSpPr>
              <p:cNvPr id="28" name="Freeform: Shape 27">
                <a:extLst>
                  <a:ext uri="{FF2B5EF4-FFF2-40B4-BE49-F238E27FC236}">
                    <a16:creationId xmlns:a16="http://schemas.microsoft.com/office/drawing/2014/main" id="{BE810E40-D42F-4034-93BA-54446465D20B}"/>
                  </a:ext>
                </a:extLst>
              </p:cNvPr>
              <p:cNvSpPr/>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sp>
            <p:nvSpPr>
              <p:cNvPr id="29" name="Freeform: Shape 28">
                <a:extLst>
                  <a:ext uri="{FF2B5EF4-FFF2-40B4-BE49-F238E27FC236}">
                    <a16:creationId xmlns:a16="http://schemas.microsoft.com/office/drawing/2014/main" id="{60F6BFC2-CA89-42B8-8A5A-E9F26BA87FBB}"/>
                  </a:ext>
                </a:extLst>
              </p:cNvPr>
              <p:cNvSpPr/>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grpSp>
        <p:grpSp>
          <p:nvGrpSpPr>
            <p:cNvPr id="22" name="Group 21">
              <a:extLst>
                <a:ext uri="{FF2B5EF4-FFF2-40B4-BE49-F238E27FC236}">
                  <a16:creationId xmlns:a16="http://schemas.microsoft.com/office/drawing/2014/main" id="{1CA36485-DC1D-48C9-91B2-425DBC66D471}"/>
                </a:ext>
              </a:extLst>
            </p:cNvPr>
            <p:cNvGrpSpPr/>
            <p:nvPr/>
          </p:nvGrpSpPr>
          <p:grpSpPr>
            <a:xfrm rot="10800000" flipH="1" flipV="1">
              <a:off x="999771" y="932104"/>
              <a:ext cx="864005" cy="1032464"/>
              <a:chOff x="2207971" y="2384401"/>
              <a:chExt cx="864005" cy="1032464"/>
            </a:xfrm>
          </p:grpSpPr>
          <p:sp>
            <p:nvSpPr>
              <p:cNvPr id="23" name="Freeform: Shape 22">
                <a:extLst>
                  <a:ext uri="{FF2B5EF4-FFF2-40B4-BE49-F238E27FC236}">
                    <a16:creationId xmlns:a16="http://schemas.microsoft.com/office/drawing/2014/main" id="{0ACF276E-196C-4923-B7D1-48A8E6A1669C}"/>
                  </a:ext>
                </a:extLst>
              </p:cNvPr>
              <p:cNvSpPr/>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sp>
            <p:nvSpPr>
              <p:cNvPr id="24" name="Freeform: Shape 23">
                <a:extLst>
                  <a:ext uri="{FF2B5EF4-FFF2-40B4-BE49-F238E27FC236}">
                    <a16:creationId xmlns:a16="http://schemas.microsoft.com/office/drawing/2014/main" id="{FFE3686C-DFF6-4995-81B8-FA38F5BB0401}"/>
                  </a:ext>
                </a:extLst>
              </p:cNvPr>
              <p:cNvSpPr/>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grpSp>
            <p:nvGrpSpPr>
              <p:cNvPr id="25" name="Group 24">
                <a:extLst>
                  <a:ext uri="{FF2B5EF4-FFF2-40B4-BE49-F238E27FC236}">
                    <a16:creationId xmlns:a16="http://schemas.microsoft.com/office/drawing/2014/main" id="{9DCBF653-CCB9-47B2-9DD9-68847A45D82D}"/>
                  </a:ext>
                </a:extLst>
              </p:cNvPr>
              <p:cNvGrpSpPr/>
              <p:nvPr/>
            </p:nvGrpSpPr>
            <p:grpSpPr>
              <a:xfrm>
                <a:off x="2440769" y="2384401"/>
                <a:ext cx="313009" cy="1032464"/>
                <a:chOff x="2440769" y="2384401"/>
                <a:chExt cx="313009" cy="1032464"/>
              </a:xfrm>
            </p:grpSpPr>
            <p:cxnSp>
              <p:nvCxnSpPr>
                <p:cNvPr id="26" name="Straight Connector 25">
                  <a:extLst>
                    <a:ext uri="{FF2B5EF4-FFF2-40B4-BE49-F238E27FC236}">
                      <a16:creationId xmlns:a16="http://schemas.microsoft.com/office/drawing/2014/main" id="{7F081A1F-C7C9-4907-AAED-B4E9B64973FB}"/>
                    </a:ext>
                  </a:extLst>
                </p:cNvPr>
                <p:cNvCxnSpPr>
                  <a:cxnSpLocks/>
                </p:cNvCxnSpPr>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4F8F89A-0719-4D9A-8379-9EEBD7201052}"/>
                    </a:ext>
                  </a:extLst>
                </p:cNvPr>
                <p:cNvCxnSpPr>
                  <a:cxnSpLocks/>
                </p:cNvCxnSpPr>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0" name="Group 29">
            <a:extLst>
              <a:ext uri="{FF2B5EF4-FFF2-40B4-BE49-F238E27FC236}">
                <a16:creationId xmlns:a16="http://schemas.microsoft.com/office/drawing/2014/main" id="{E7AA5779-FF0F-4ACF-A56C-710A4CDEC8A3}"/>
              </a:ext>
            </a:extLst>
          </p:cNvPr>
          <p:cNvGrpSpPr/>
          <p:nvPr/>
        </p:nvGrpSpPr>
        <p:grpSpPr>
          <a:xfrm>
            <a:off x="1437136" y="649304"/>
            <a:ext cx="388541" cy="388541"/>
            <a:chOff x="5752675" y="5440856"/>
            <a:chExt cx="388541" cy="388541"/>
          </a:xfrm>
        </p:grpSpPr>
        <p:sp>
          <p:nvSpPr>
            <p:cNvPr id="31" name="Oval 30">
              <a:extLst>
                <a:ext uri="{FF2B5EF4-FFF2-40B4-BE49-F238E27FC236}">
                  <a16:creationId xmlns:a16="http://schemas.microsoft.com/office/drawing/2014/main" id="{5F0ADB13-4626-4F84-B513-0B58E65C248E}"/>
                </a:ext>
              </a:extLst>
            </p:cNvPr>
            <p:cNvSpPr/>
            <p:nvPr/>
          </p:nvSpPr>
          <p:spPr>
            <a:xfrm rot="10800000">
              <a:off x="5800801" y="5488982"/>
              <a:ext cx="340415" cy="3404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sp>
          <p:nvSpPr>
            <p:cNvPr id="32" name="Oval 31">
              <a:extLst>
                <a:ext uri="{FF2B5EF4-FFF2-40B4-BE49-F238E27FC236}">
                  <a16:creationId xmlns:a16="http://schemas.microsoft.com/office/drawing/2014/main" id="{AF46BC46-AD78-4932-95BA-D3009154CA7A}"/>
                </a:ext>
              </a:extLst>
            </p:cNvPr>
            <p:cNvSpPr/>
            <p:nvPr/>
          </p:nvSpPr>
          <p:spPr>
            <a:xfrm>
              <a:off x="5752675" y="5440856"/>
              <a:ext cx="340415" cy="34041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grpSp>
      <p:cxnSp>
        <p:nvCxnSpPr>
          <p:cNvPr id="33" name="Straight Connector 32">
            <a:extLst>
              <a:ext uri="{FF2B5EF4-FFF2-40B4-BE49-F238E27FC236}">
                <a16:creationId xmlns:a16="http://schemas.microsoft.com/office/drawing/2014/main" id="{D38118F0-6EA8-4901-9161-9101C6DDD97E}"/>
              </a:ext>
            </a:extLst>
          </p:cNvPr>
          <p:cNvCxnSpPr>
            <a:cxnSpLocks/>
          </p:cNvCxnSpPr>
          <p:nvPr/>
        </p:nvCxnSpPr>
        <p:spPr>
          <a:xfrm rot="16200000" flipH="1">
            <a:off x="5826000" y="342900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985527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13D-A80D-4455-B886-0C3448294C02}"/>
              </a:ext>
            </a:extLst>
          </p:cNvPr>
          <p:cNvSpPr>
            <a:spLocks noGrp="1"/>
          </p:cNvSpPr>
          <p:nvPr>
            <p:ph type="title"/>
          </p:nvPr>
        </p:nvSpPr>
        <p:spPr/>
        <p:txBody>
          <a:bodyPr/>
          <a:lstStyle>
            <a:lvl1pPr algn="l">
              <a:defRPr/>
            </a:lvl1pPr>
          </a:lstStyle>
          <a:p>
            <a:r>
              <a:rPr lang="en-US"/>
              <a:t>Click to edit Master title style</a:t>
            </a:r>
          </a:p>
        </p:txBody>
      </p:sp>
      <p:sp>
        <p:nvSpPr>
          <p:cNvPr id="3" name="Content Placeholder 2">
            <a:extLst>
              <a:ext uri="{FF2B5EF4-FFF2-40B4-BE49-F238E27FC236}">
                <a16:creationId xmlns:a16="http://schemas.microsoft.com/office/drawing/2014/main" id="{4A99D3AB-20B9-4D90-8106-506F443682C8}"/>
              </a:ext>
            </a:extLst>
          </p:cNvPr>
          <p:cNvSpPr>
            <a:spLocks noGrp="1"/>
          </p:cNvSpPr>
          <p:nvPr>
            <p:ph sz="half" idx="1"/>
          </p:nvPr>
        </p:nvSpPr>
        <p:spPr>
          <a:xfrm>
            <a:off x="1085850" y="1790700"/>
            <a:ext cx="4740150" cy="3978275"/>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F9DF39-257F-4C10-A7B4-1AA1C66F28E9}"/>
              </a:ext>
            </a:extLst>
          </p:cNvPr>
          <p:cNvSpPr>
            <a:spLocks noGrp="1"/>
          </p:cNvSpPr>
          <p:nvPr>
            <p:ph sz="half" idx="2"/>
          </p:nvPr>
        </p:nvSpPr>
        <p:spPr>
          <a:xfrm>
            <a:off x="6366000" y="1790700"/>
            <a:ext cx="4740150" cy="3978275"/>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E57E5E-B324-4633-AB65-4A53498B9FAD}"/>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6" name="Footer Placeholder 5">
            <a:extLst>
              <a:ext uri="{FF2B5EF4-FFF2-40B4-BE49-F238E27FC236}">
                <a16:creationId xmlns:a16="http://schemas.microsoft.com/office/drawing/2014/main" id="{5B42A16D-8423-4C91-B839-F95380250FA3}"/>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063AD46B-C875-4F91-8991-4A4E5D768D92}"/>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258453495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170C3-74D3-4445-A879-4F7CF42ED29A}"/>
              </a:ext>
            </a:extLst>
          </p:cNvPr>
          <p:cNvSpPr>
            <a:spLocks noGrp="1"/>
          </p:cNvSpPr>
          <p:nvPr>
            <p:ph type="title"/>
          </p:nvPr>
        </p:nvSpPr>
        <p:spPr>
          <a:xfrm>
            <a:off x="1079500" y="1011238"/>
            <a:ext cx="10026650" cy="655637"/>
          </a:xfrm>
        </p:spPr>
        <p:txBody>
          <a:bodyPr>
            <a:normAutofit/>
          </a:bodyPr>
          <a:lstStyle>
            <a:lvl1pPr algn="l">
              <a:defRPr/>
            </a:lvl1pPr>
          </a:lstStyle>
          <a:p>
            <a:r>
              <a:rPr lang="en-US"/>
              <a:t>Click to edit Master title style</a:t>
            </a:r>
          </a:p>
        </p:txBody>
      </p:sp>
      <p:sp>
        <p:nvSpPr>
          <p:cNvPr id="3" name="Text Placeholder 2">
            <a:extLst>
              <a:ext uri="{FF2B5EF4-FFF2-40B4-BE49-F238E27FC236}">
                <a16:creationId xmlns:a16="http://schemas.microsoft.com/office/drawing/2014/main" id="{B2B64494-3C1C-49FE-ADB2-6F41CEEA82EF}"/>
              </a:ext>
            </a:extLst>
          </p:cNvPr>
          <p:cNvSpPr>
            <a:spLocks noGrp="1"/>
          </p:cNvSpPr>
          <p:nvPr>
            <p:ph type="body" idx="1"/>
          </p:nvPr>
        </p:nvSpPr>
        <p:spPr>
          <a:xfrm>
            <a:off x="107950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E19A6-8340-43A4-9B30-A27DEB9E2BF1}"/>
              </a:ext>
            </a:extLst>
          </p:cNvPr>
          <p:cNvSpPr>
            <a:spLocks noGrp="1"/>
          </p:cNvSpPr>
          <p:nvPr>
            <p:ph sz="half" idx="2"/>
          </p:nvPr>
        </p:nvSpPr>
        <p:spPr>
          <a:xfrm>
            <a:off x="1079500" y="2525561"/>
            <a:ext cx="4741200" cy="3243414"/>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9D4B31-0090-483A-BF84-CEA2B22D51D5}"/>
              </a:ext>
            </a:extLst>
          </p:cNvPr>
          <p:cNvSpPr>
            <a:spLocks noGrp="1"/>
          </p:cNvSpPr>
          <p:nvPr>
            <p:ph type="body" sz="quarter" idx="3"/>
          </p:nvPr>
        </p:nvSpPr>
        <p:spPr>
          <a:xfrm>
            <a:off x="636495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8DB9E9-0BD8-4F85-9342-5C5BA0D35CEA}"/>
              </a:ext>
            </a:extLst>
          </p:cNvPr>
          <p:cNvSpPr>
            <a:spLocks noGrp="1"/>
          </p:cNvSpPr>
          <p:nvPr>
            <p:ph sz="quarter" idx="4"/>
          </p:nvPr>
        </p:nvSpPr>
        <p:spPr>
          <a:xfrm>
            <a:off x="6364950" y="2525560"/>
            <a:ext cx="4741200" cy="3243414"/>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AE3D3E-6168-45C3-BAB4-04FFFB983541}"/>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8" name="Footer Placeholder 7">
            <a:extLst>
              <a:ext uri="{FF2B5EF4-FFF2-40B4-BE49-F238E27FC236}">
                <a16:creationId xmlns:a16="http://schemas.microsoft.com/office/drawing/2014/main" id="{DA8F8D02-7CCF-4321-847A-CD553E52A342}"/>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9" name="Slide Number Placeholder 8">
            <a:extLst>
              <a:ext uri="{FF2B5EF4-FFF2-40B4-BE49-F238E27FC236}">
                <a16:creationId xmlns:a16="http://schemas.microsoft.com/office/drawing/2014/main" id="{9F966368-2A9A-4617-A2A9-E4E9ACD06381}"/>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37718031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855A-C7D7-455F-BD47-AB4221DD0240}"/>
              </a:ext>
            </a:extLst>
          </p:cNvPr>
          <p:cNvSpPr>
            <a:spLocks noGrp="1"/>
          </p:cNvSpPr>
          <p:nvPr>
            <p:ph type="title"/>
          </p:nvPr>
        </p:nvSpPr>
        <p:spPr>
          <a:xfrm>
            <a:off x="1079500" y="1079500"/>
            <a:ext cx="10026650" cy="4689475"/>
          </a:xfrm>
        </p:spPr>
        <p:txBody>
          <a:bodyPr anchor="ctr"/>
          <a:lstStyle>
            <a:lvl1pPr algn="ctr">
              <a:defRPr/>
            </a:lvl1pPr>
          </a:lstStyle>
          <a:p>
            <a:r>
              <a:rPr lang="en-US"/>
              <a:t>Click to edit Master title style</a:t>
            </a:r>
          </a:p>
        </p:txBody>
      </p:sp>
      <p:sp>
        <p:nvSpPr>
          <p:cNvPr id="3" name="Date Placeholder 2">
            <a:extLst>
              <a:ext uri="{FF2B5EF4-FFF2-40B4-BE49-F238E27FC236}">
                <a16:creationId xmlns:a16="http://schemas.microsoft.com/office/drawing/2014/main" id="{1629F6FD-C2F8-4688-B52A-ED76F48B8B41}"/>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4" name="Footer Placeholder 3">
            <a:extLst>
              <a:ext uri="{FF2B5EF4-FFF2-40B4-BE49-F238E27FC236}">
                <a16:creationId xmlns:a16="http://schemas.microsoft.com/office/drawing/2014/main" id="{AB358F0F-237C-4F8E-A5A7-48269F700B1D}"/>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5" name="Slide Number Placeholder 4">
            <a:extLst>
              <a:ext uri="{FF2B5EF4-FFF2-40B4-BE49-F238E27FC236}">
                <a16:creationId xmlns:a16="http://schemas.microsoft.com/office/drawing/2014/main" id="{68C3629E-70C3-44A4-A268-2194CD424AF9}"/>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379163642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232D4-EC56-49D3-B967-D972B5E5E2C1}"/>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3" name="Footer Placeholder 2">
            <a:extLst>
              <a:ext uri="{FF2B5EF4-FFF2-40B4-BE49-F238E27FC236}">
                <a16:creationId xmlns:a16="http://schemas.microsoft.com/office/drawing/2014/main" id="{0B2C3171-136A-405F-B1CF-C0DAFAA21E41}"/>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4" name="Slide Number Placeholder 3">
            <a:extLst>
              <a:ext uri="{FF2B5EF4-FFF2-40B4-BE49-F238E27FC236}">
                <a16:creationId xmlns:a16="http://schemas.microsoft.com/office/drawing/2014/main" id="{76523E7E-BA29-40D2-BE24-10E7F7050409}"/>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285821733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07EF-706F-47DD-B487-7C3E4EDE1945}"/>
              </a:ext>
            </a:extLst>
          </p:cNvPr>
          <p:cNvSpPr>
            <a:spLocks noGrp="1"/>
          </p:cNvSpPr>
          <p:nvPr>
            <p:ph type="title"/>
          </p:nvPr>
        </p:nvSpPr>
        <p:spPr>
          <a:xfrm>
            <a:off x="1071607" y="1011238"/>
            <a:ext cx="3906000" cy="1292400"/>
          </a:xfrm>
        </p:spPr>
        <p:txBody>
          <a:bodyPr anchor="t" anchorCtr="0">
            <a:normAutofit/>
          </a:bodyPr>
          <a:lstStyle>
            <a:lvl1pPr>
              <a:defRPr sz="2800"/>
            </a:lvl1pPr>
          </a:lstStyle>
          <a:p>
            <a:r>
              <a:rPr lang="en-US"/>
              <a:t>Click to edit Master title style</a:t>
            </a:r>
          </a:p>
        </p:txBody>
      </p:sp>
      <p:sp>
        <p:nvSpPr>
          <p:cNvPr id="3" name="Content Placeholder 2">
            <a:extLst>
              <a:ext uri="{FF2B5EF4-FFF2-40B4-BE49-F238E27FC236}">
                <a16:creationId xmlns:a16="http://schemas.microsoft.com/office/drawing/2014/main" id="{08298442-7D9F-4D62-866B-FBA382F06C4C}"/>
              </a:ext>
            </a:extLst>
          </p:cNvPr>
          <p:cNvSpPr>
            <a:spLocks noGrp="1"/>
          </p:cNvSpPr>
          <p:nvPr>
            <p:ph idx="1"/>
          </p:nvPr>
        </p:nvSpPr>
        <p:spPr>
          <a:xfrm>
            <a:off x="5537200" y="955230"/>
            <a:ext cx="5583193" cy="4813745"/>
          </a:xfrm>
        </p:spPr>
        <p:txBody>
          <a:bodyPr/>
          <a:lstStyle>
            <a:lvl1pPr marL="0" indent="0">
              <a:lnSpc>
                <a:spcPct val="100000"/>
              </a:lnSpc>
              <a:buFontTx/>
              <a:buNone/>
              <a:defRPr sz="4800">
                <a:latin typeface="Calibri" panose="020F0502020204030204" pitchFamily="34" charset="0"/>
              </a:defRPr>
            </a:lvl1pPr>
            <a:lvl2pPr marL="0">
              <a:lnSpc>
                <a:spcPct val="100000"/>
              </a:lnSpc>
              <a:defRPr sz="4800">
                <a:latin typeface="Calibri" panose="020F0502020204030204" pitchFamily="34" charset="0"/>
              </a:defRPr>
            </a:lvl2pPr>
            <a:lvl3pPr marL="0" indent="0">
              <a:buNone/>
              <a:defRPr sz="2000">
                <a:latin typeface="Calibri" panose="020F0502020204030204" pitchFamily="34" charset="0"/>
              </a:defRPr>
            </a:lvl3pPr>
            <a:lvl4pPr marL="0">
              <a:defRPr sz="2000">
                <a:latin typeface="Calibri" panose="020F0502020204030204" pitchFamily="34" charset="0"/>
              </a:defRPr>
            </a:lvl4pPr>
            <a:lvl5pPr marL="360000">
              <a:defRPr sz="2000">
                <a:latin typeface="Calibri" panose="020F050202020403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7D1DB7-AC43-460E-B3C5-9F8B37D1B50A}"/>
              </a:ext>
            </a:extLst>
          </p:cNvPr>
          <p:cNvSpPr>
            <a:spLocks noGrp="1"/>
          </p:cNvSpPr>
          <p:nvPr>
            <p:ph type="body" sz="half" idx="2"/>
          </p:nvPr>
        </p:nvSpPr>
        <p:spPr>
          <a:xfrm>
            <a:off x="1079499" y="2664000"/>
            <a:ext cx="3905999" cy="3106800"/>
          </a:xfrm>
        </p:spPr>
        <p:txBody>
          <a:bodyPr>
            <a:normAutofit/>
          </a:bodyPr>
          <a:lstStyle>
            <a:lvl1pPr marL="0" indent="0">
              <a:buNone/>
              <a:defRPr sz="2000">
                <a:latin typeface="Calibri" panose="020F050202020403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0C5DE9-6995-4F6E-AF64-6CE9A677971D}"/>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6" name="Footer Placeholder 5">
            <a:extLst>
              <a:ext uri="{FF2B5EF4-FFF2-40B4-BE49-F238E27FC236}">
                <a16:creationId xmlns:a16="http://schemas.microsoft.com/office/drawing/2014/main" id="{388BC655-2B4D-48CA-90B9-740400332295}"/>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1314A7E0-1D83-4CE0-9FFE-3EEE2B3C27ED}"/>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307742700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F7F85-950A-4BED-AE31-5C85DE4FA488}"/>
              </a:ext>
            </a:extLst>
          </p:cNvPr>
          <p:cNvSpPr>
            <a:spLocks noGrp="1"/>
          </p:cNvSpPr>
          <p:nvPr>
            <p:ph type="title"/>
          </p:nvPr>
        </p:nvSpPr>
        <p:spPr>
          <a:xfrm>
            <a:off x="1079501" y="1011238"/>
            <a:ext cx="3905250" cy="1292662"/>
          </a:xfrm>
        </p:spPr>
        <p:txBody>
          <a:bodyPr anchor="t" anchorCtr="0">
            <a:normAutofit/>
          </a:bodyPr>
          <a:lstStyle>
            <a:lvl1pPr>
              <a:defRPr sz="2800"/>
            </a:lvl1pPr>
          </a:lstStyle>
          <a:p>
            <a:r>
              <a:rPr lang="en-US"/>
              <a:t>Click to edit Master title style</a:t>
            </a:r>
          </a:p>
        </p:txBody>
      </p:sp>
      <p:sp>
        <p:nvSpPr>
          <p:cNvPr id="3" name="Picture Placeholder 2">
            <a:extLst>
              <a:ext uri="{FF2B5EF4-FFF2-40B4-BE49-F238E27FC236}">
                <a16:creationId xmlns:a16="http://schemas.microsoft.com/office/drawing/2014/main" id="{6813A008-3741-4305-8A06-C0D8404A32BB}"/>
              </a:ext>
            </a:extLst>
          </p:cNvPr>
          <p:cNvSpPr>
            <a:spLocks noGrp="1"/>
          </p:cNvSpPr>
          <p:nvPr>
            <p:ph type="pic" idx="1"/>
          </p:nvPr>
        </p:nvSpPr>
        <p:spPr>
          <a:xfrm>
            <a:off x="5537200" y="531813"/>
            <a:ext cx="6113812" cy="5784849"/>
          </a:xfrm>
        </p:spPr>
        <p:txBody>
          <a:bodyPr/>
          <a:lstStyle>
            <a:lvl1pPr marL="0" indent="0">
              <a:buNone/>
              <a:defRPr sz="3200">
                <a:latin typeface="Calibri" panose="020F05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F2ADC63-3365-4920-AF26-600F4D2EA579}"/>
              </a:ext>
            </a:extLst>
          </p:cNvPr>
          <p:cNvSpPr>
            <a:spLocks noGrp="1"/>
          </p:cNvSpPr>
          <p:nvPr>
            <p:ph type="body" sz="half" idx="2"/>
          </p:nvPr>
        </p:nvSpPr>
        <p:spPr>
          <a:xfrm>
            <a:off x="1079500" y="2663825"/>
            <a:ext cx="3905250" cy="3105150"/>
          </a:xfrm>
        </p:spPr>
        <p:txBody>
          <a:bodyPr>
            <a:normAutofit/>
          </a:bodyPr>
          <a:lstStyle>
            <a:lvl1pPr marL="0" indent="0">
              <a:buNone/>
              <a:defRPr sz="2000">
                <a:latin typeface="Calibri" panose="020F050202020403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161BE-EF8B-4F4D-8197-61442EBC46BD}"/>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6" name="Footer Placeholder 5">
            <a:extLst>
              <a:ext uri="{FF2B5EF4-FFF2-40B4-BE49-F238E27FC236}">
                <a16:creationId xmlns:a16="http://schemas.microsoft.com/office/drawing/2014/main" id="{9FD37897-BFE5-414E-9334-53116988DC37}"/>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3F5BF024-9A20-4B80-976D-420DCCD1616D}"/>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16968134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9305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latin typeface="Calibri" panose="020F0502020204030204" pitchFamily="34" charset="0"/>
              </a:defRPr>
            </a:lvl1pPr>
          </a:lstStyle>
          <a:p>
            <a:fld id="{D39607A7-8386-47DB-8578-DDEDD194E5D4}" type="slidenum">
              <a:rPr lang="en-US" smtClean="0"/>
              <a:pPr/>
              <a:t>‹Nº›</a:t>
            </a:fld>
            <a:endParaRPr lang="en-US"/>
          </a:p>
        </p:txBody>
      </p:sp>
      <p:pic>
        <p:nvPicPr>
          <p:cNvPr id="10" name="Imagen 9" descr="Imagen que contiene dibujo&#10;&#10;Descripción generada automáticamente">
            <a:extLst>
              <a:ext uri="{FF2B5EF4-FFF2-40B4-BE49-F238E27FC236}">
                <a16:creationId xmlns:a16="http://schemas.microsoft.com/office/drawing/2014/main" id="{C0D0F3F8-AA9B-2782-AAAB-019407FD2967}"/>
              </a:ext>
            </a:extLst>
          </p:cNvPr>
          <p:cNvPicPr>
            <a:picLocks noChangeAspect="1"/>
          </p:cNvPicPr>
          <p:nvPr userDrawn="1"/>
        </p:nvPicPr>
        <p:blipFill>
          <a:blip r:embed="rId14"/>
          <a:stretch>
            <a:fillRect/>
          </a:stretch>
        </p:blipFill>
        <p:spPr>
          <a:xfrm>
            <a:off x="112127" y="69275"/>
            <a:ext cx="1768485" cy="511786"/>
          </a:xfrm>
          <a:prstGeom prst="rect">
            <a:avLst/>
          </a:prstGeom>
        </p:spPr>
      </p:pic>
      <p:pic>
        <p:nvPicPr>
          <p:cNvPr id="12" name="Imagen 11">
            <a:extLst>
              <a:ext uri="{FF2B5EF4-FFF2-40B4-BE49-F238E27FC236}">
                <a16:creationId xmlns:a16="http://schemas.microsoft.com/office/drawing/2014/main" id="{DACEA1A7-A885-6758-DF40-53C5DB2C8CA0}"/>
              </a:ext>
            </a:extLst>
          </p:cNvPr>
          <p:cNvPicPr>
            <a:picLocks noChangeAspect="1"/>
          </p:cNvPicPr>
          <p:nvPr userDrawn="1"/>
        </p:nvPicPr>
        <p:blipFill>
          <a:blip r:embed="rId15"/>
          <a:stretch>
            <a:fillRect/>
          </a:stretch>
        </p:blipFill>
        <p:spPr>
          <a:xfrm>
            <a:off x="10071920" y="85055"/>
            <a:ext cx="2066518" cy="511786"/>
          </a:xfrm>
          <a:prstGeom prst="rect">
            <a:avLst/>
          </a:prstGeom>
        </p:spPr>
      </p:pic>
    </p:spTree>
    <p:extLst>
      <p:ext uri="{BB962C8B-B14F-4D97-AF65-F5344CB8AC3E}">
        <p14:creationId xmlns:p14="http://schemas.microsoft.com/office/powerpoint/2010/main" val="2668852336"/>
      </p:ext>
    </p:extLst>
  </p:cSld>
  <p:clrMap bg1="dk1" tx1="lt1" bg2="dk2"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Lst>
  <p:hf sldNum="0" hdr="0" ftr="0" dt="0"/>
  <p:txStyles>
    <p:titleStyle>
      <a:lvl1pPr algn="l" defTabSz="914400" rtl="0" eaLnBrk="1" latinLnBrk="0" hangingPunct="1">
        <a:lnSpc>
          <a:spcPct val="100000"/>
        </a:lnSpc>
        <a:spcBef>
          <a:spcPct val="0"/>
        </a:spcBef>
        <a:buNone/>
        <a:defRPr sz="2800" kern="1200" cap="all" spc="400" baseline="0">
          <a:solidFill>
            <a:schemeClr val="tx1"/>
          </a:solidFill>
          <a:latin typeface="Calibri" panose="020F0502020204030204" pitchFamily="34" charset="0"/>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Calibri" panose="020F0502020204030204" pitchFamily="34" charset="0"/>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Calibri" panose="020F0502020204030204" pitchFamily="34" charset="0"/>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Calibri" panose="020F0502020204030204" pitchFamily="34" charset="0"/>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Calibri" panose="020F0502020204030204" pitchFamily="34" charset="0"/>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19">
          <p15:clr>
            <a:srgbClr val="5ACBF0"/>
          </p15:clr>
        </p15:guide>
        <p15:guide id="2" pos="1731">
          <p15:clr>
            <a:srgbClr val="5ACBF0"/>
          </p15:clr>
        </p15:guide>
        <p15:guide id="3" pos="3140">
          <p15:clr>
            <a:srgbClr val="5ACBF0"/>
          </p15:clr>
        </p15:guide>
        <p15:guide id="4" pos="3488">
          <p15:clr>
            <a:srgbClr val="5ACBF0"/>
          </p15:clr>
        </p15:guide>
        <p15:guide id="5" pos="2788">
          <p15:clr>
            <a:srgbClr val="5ACBF0"/>
          </p15:clr>
        </p15:guide>
        <p15:guide id="6" pos="2434">
          <p15:clr>
            <a:srgbClr val="5ACBF0"/>
          </p15:clr>
        </p15:guide>
        <p15:guide id="7" pos="2084">
          <p15:clr>
            <a:srgbClr val="5ACBF0"/>
          </p15:clr>
        </p15:guide>
        <p15:guide id="8" pos="341">
          <p15:clr>
            <a:srgbClr val="F26B43"/>
          </p15:clr>
        </p15:guide>
        <p15:guide id="9" pos="1384">
          <p15:clr>
            <a:srgbClr val="5ACBF0"/>
          </p15:clr>
        </p15:guide>
        <p15:guide id="10" pos="1032">
          <p15:clr>
            <a:srgbClr val="5ACBF0"/>
          </p15:clr>
        </p15:guide>
        <p15:guide id="11" pos="680">
          <p15:clr>
            <a:srgbClr val="FDE53C"/>
          </p15:clr>
        </p15:guide>
        <p15:guide id="12" pos="4192">
          <p15:clr>
            <a:srgbClr val="5ACBF0"/>
          </p15:clr>
        </p15:guide>
        <p15:guide id="13" pos="4543">
          <p15:clr>
            <a:srgbClr val="5ACBF0"/>
          </p15:clr>
        </p15:guide>
        <p15:guide id="14" pos="4892">
          <p15:clr>
            <a:srgbClr val="5ACBF0"/>
          </p15:clr>
        </p15:guide>
        <p15:guide id="15" pos="5244">
          <p15:clr>
            <a:srgbClr val="5ACBF0"/>
          </p15:clr>
        </p15:guide>
        <p15:guide id="16" pos="5596">
          <p15:clr>
            <a:srgbClr val="5ACBF0"/>
          </p15:clr>
        </p15:guide>
        <p15:guide id="17" pos="5948">
          <p15:clr>
            <a:srgbClr val="5ACBF0"/>
          </p15:clr>
        </p15:guide>
        <p15:guide id="18" pos="6296">
          <p15:clr>
            <a:srgbClr val="5ACBF0"/>
          </p15:clr>
        </p15:guide>
        <p15:guide id="19" pos="6648">
          <p15:clr>
            <a:srgbClr val="5ACBF0"/>
          </p15:clr>
        </p15:guide>
        <p15:guide id="20" pos="6996">
          <p15:clr>
            <a:srgbClr val="FDE53C"/>
          </p15:clr>
        </p15:guide>
        <p15:guide id="21" orient="horz" pos="335">
          <p15:clr>
            <a:srgbClr val="F26B43"/>
          </p15:clr>
        </p15:guide>
        <p15:guide id="22" orient="horz" pos="680">
          <p15:clr>
            <a:srgbClr val="FDE53C"/>
          </p15:clr>
        </p15:guide>
        <p15:guide id="23" orient="horz" pos="1050">
          <p15:clr>
            <a:srgbClr val="5ACBF0"/>
          </p15:clr>
        </p15:guide>
        <p15:guide id="24" orient="horz" pos="1791">
          <p15:clr>
            <a:srgbClr val="5ACBF0"/>
          </p15:clr>
        </p15:guide>
        <p15:guide id="26" orient="horz" pos="2530">
          <p15:clr>
            <a:srgbClr val="5ACBF0"/>
          </p15:clr>
        </p15:guide>
        <p15:guide id="27" orient="horz" pos="2899">
          <p15:clr>
            <a:srgbClr val="5ACBF0"/>
          </p15:clr>
        </p15:guide>
        <p15:guide id="28" orient="horz" pos="3268">
          <p15:clr>
            <a:srgbClr val="5ACBF0"/>
          </p15:clr>
        </p15:guide>
        <p15:guide id="29" orient="horz" pos="3634">
          <p15:clr>
            <a:srgbClr val="FDE53C"/>
          </p15:clr>
        </p15:guide>
        <p15:guide id="30" orient="horz" pos="3979">
          <p15:clr>
            <a:srgbClr val="F26B43"/>
          </p15:clr>
        </p15:guide>
        <p15:guide id="31" orient="horz" pos="2160">
          <p15:clr>
            <a:srgbClr val="FDE53C"/>
          </p15:clr>
        </p15:guide>
        <p15:guide id="32" pos="7340">
          <p15:clr>
            <a:srgbClr val="F26B43"/>
          </p15:clr>
        </p15:guide>
        <p15:guide id="33" pos="3840">
          <p15:clr>
            <a:srgbClr val="FDE53C"/>
          </p15:clr>
        </p15:guide>
        <p15:guide id="34" orient="horz" pos="637">
          <p15:clr>
            <a:srgbClr val="C35EA4"/>
          </p15:clr>
        </p15:guide>
        <p15:guide id="35" orient="horz" pos="1128">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0" y="-2"/>
            <a:ext cx="12192000" cy="6858002"/>
          </a:xfrm>
          <a:prstGeom prst="rect">
            <a:avLst/>
          </a:prstGeom>
        </p:spPr>
      </p:pic>
      <p:pic>
        <p:nvPicPr>
          <p:cNvPr id="4" name="Imagen 3"/>
          <p:cNvPicPr>
            <a:picLocks noChangeAspect="1"/>
          </p:cNvPicPr>
          <p:nvPr/>
        </p:nvPicPr>
        <p:blipFill rotWithShape="1">
          <a:blip r:embed="rId3">
            <a:extLst>
              <a:ext uri="{28A0092B-C50C-407E-A947-70E740481C1C}">
                <a14:useLocalDpi xmlns:a14="http://schemas.microsoft.com/office/drawing/2010/main" val="0"/>
              </a:ext>
            </a:extLst>
          </a:blip>
          <a:srcRect t="7597" r="2388"/>
          <a:stretch/>
        </p:blipFill>
        <p:spPr>
          <a:xfrm>
            <a:off x="1360454" y="2278102"/>
            <a:ext cx="9818254" cy="2301795"/>
          </a:xfrm>
          <a:prstGeom prst="rect">
            <a:avLst/>
          </a:prstGeom>
        </p:spPr>
      </p:pic>
      <p:pic>
        <p:nvPicPr>
          <p:cNvPr id="5" name="Imagen 4"/>
          <p:cNvPicPr>
            <a:picLocks noChangeAspect="1"/>
          </p:cNvPicPr>
          <p:nvPr/>
        </p:nvPicPr>
        <p:blipFill rotWithShape="1">
          <a:blip r:embed="rId3">
            <a:extLst>
              <a:ext uri="{28A0092B-C50C-407E-A947-70E740481C1C}">
                <a14:useLocalDpi xmlns:a14="http://schemas.microsoft.com/office/drawing/2010/main" val="0"/>
              </a:ext>
            </a:extLst>
          </a:blip>
          <a:srcRect l="95782" t="7597" r="640"/>
          <a:stretch/>
        </p:blipFill>
        <p:spPr>
          <a:xfrm>
            <a:off x="9779001" y="4170218"/>
            <a:ext cx="1570871" cy="2301795"/>
          </a:xfrm>
          <a:prstGeom prst="rect">
            <a:avLst/>
          </a:prstGeom>
        </p:spPr>
      </p:pic>
      <p:pic>
        <p:nvPicPr>
          <p:cNvPr id="9" name="Imagen 8"/>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0" y="5981700"/>
            <a:ext cx="3771900" cy="876300"/>
          </a:xfrm>
          <a:prstGeom prst="rect">
            <a:avLst/>
          </a:prstGeom>
        </p:spPr>
      </p:pic>
      <p:pic>
        <p:nvPicPr>
          <p:cNvPr id="2" name="Imagen 1">
            <a:extLst>
              <a:ext uri="{FF2B5EF4-FFF2-40B4-BE49-F238E27FC236}">
                <a16:creationId xmlns:a16="http://schemas.microsoft.com/office/drawing/2014/main" id="{548BBE49-55C5-0296-98DD-D0EACD8142E6}"/>
              </a:ext>
            </a:extLst>
          </p:cNvPr>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9779001" y="-1"/>
            <a:ext cx="2432050" cy="1795461"/>
          </a:xfrm>
          <a:prstGeom prst="rect">
            <a:avLst/>
          </a:prstGeom>
        </p:spPr>
      </p:pic>
    </p:spTree>
    <p:extLst>
      <p:ext uri="{BB962C8B-B14F-4D97-AF65-F5344CB8AC3E}">
        <p14:creationId xmlns:p14="http://schemas.microsoft.com/office/powerpoint/2010/main" val="2420619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33"/>
        <p:cNvGrpSpPr/>
        <p:nvPr/>
      </p:nvGrpSpPr>
      <p:grpSpPr>
        <a:xfrm>
          <a:off x="0" y="0"/>
          <a:ext cx="0" cy="0"/>
          <a:chOff x="0" y="0"/>
          <a:chExt cx="0" cy="0"/>
        </a:xfrm>
      </p:grpSpPr>
      <p:sp>
        <p:nvSpPr>
          <p:cNvPr id="135" name="Google Shape;135;p3"/>
          <p:cNvSpPr/>
          <p:nvPr/>
        </p:nvSpPr>
        <p:spPr>
          <a:xfrm>
            <a:off x="2305811" y="848375"/>
            <a:ext cx="2105059" cy="496606"/>
          </a:xfrm>
          <a:prstGeom prst="rect">
            <a:avLst/>
          </a:prstGeom>
          <a:solidFill>
            <a:srgbClr val="F2F2F2"/>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Con relevancia penal</a:t>
            </a:r>
            <a:endParaRPr sz="1200" b="1" i="1">
              <a:solidFill>
                <a:schemeClr val="dk1"/>
              </a:solidFill>
              <a:latin typeface="Calibri"/>
              <a:ea typeface="Calibri"/>
              <a:cs typeface="Calibri"/>
              <a:sym typeface="Calibri"/>
            </a:endParaRPr>
          </a:p>
        </p:txBody>
      </p:sp>
      <p:sp>
        <p:nvSpPr>
          <p:cNvPr id="136" name="Google Shape;136;p3"/>
          <p:cNvSpPr/>
          <p:nvPr/>
        </p:nvSpPr>
        <p:spPr>
          <a:xfrm>
            <a:off x="8685467" y="5874303"/>
            <a:ext cx="2130662" cy="330408"/>
          </a:xfrm>
          <a:prstGeom prst="rect">
            <a:avLst/>
          </a:prstGeom>
          <a:solidFill>
            <a:srgbClr val="0020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Juez de garantías</a:t>
            </a:r>
            <a:endParaRPr/>
          </a:p>
        </p:txBody>
      </p:sp>
      <p:sp>
        <p:nvSpPr>
          <p:cNvPr id="137" name="Google Shape;137;p3"/>
          <p:cNvSpPr/>
          <p:nvPr/>
        </p:nvSpPr>
        <p:spPr>
          <a:xfrm>
            <a:off x="361090" y="864153"/>
            <a:ext cx="1217441" cy="496606"/>
          </a:xfrm>
          <a:prstGeom prst="rect">
            <a:avLst/>
          </a:prstGeom>
          <a:solidFill>
            <a:srgbClr val="0020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400" b="1">
                <a:solidFill>
                  <a:schemeClr val="lt1"/>
                </a:solidFill>
                <a:latin typeface="Calibri"/>
                <a:ea typeface="Calibri"/>
                <a:cs typeface="Calibri"/>
                <a:sym typeface="Calibri"/>
              </a:rPr>
              <a:t>Hecho</a:t>
            </a:r>
            <a:endParaRPr sz="1100" b="1">
              <a:solidFill>
                <a:schemeClr val="lt1"/>
              </a:solidFill>
              <a:latin typeface="Calibri"/>
              <a:ea typeface="Calibri"/>
              <a:cs typeface="Calibri"/>
              <a:sym typeface="Calibri"/>
            </a:endParaRPr>
          </a:p>
        </p:txBody>
      </p:sp>
      <p:sp>
        <p:nvSpPr>
          <p:cNvPr id="138" name="Google Shape;138;p3"/>
          <p:cNvSpPr/>
          <p:nvPr/>
        </p:nvSpPr>
        <p:spPr>
          <a:xfrm>
            <a:off x="5504105" y="850074"/>
            <a:ext cx="2071346" cy="483181"/>
          </a:xfrm>
          <a:prstGeom prst="rect">
            <a:avLst/>
          </a:prstGeom>
          <a:solidFill>
            <a:srgbClr val="0020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400" b="1">
                <a:solidFill>
                  <a:schemeClr val="lt1"/>
                </a:solidFill>
                <a:latin typeface="Calibri"/>
                <a:ea typeface="Calibri"/>
                <a:cs typeface="Calibri"/>
                <a:sym typeface="Calibri"/>
              </a:rPr>
              <a:t>Atribuible a una persona</a:t>
            </a:r>
            <a:endParaRPr sz="1400" b="1" i="1">
              <a:solidFill>
                <a:schemeClr val="lt1"/>
              </a:solidFill>
              <a:latin typeface="Calibri"/>
              <a:ea typeface="Calibri"/>
              <a:cs typeface="Calibri"/>
              <a:sym typeface="Calibri"/>
            </a:endParaRPr>
          </a:p>
        </p:txBody>
      </p:sp>
      <p:sp>
        <p:nvSpPr>
          <p:cNvPr id="139" name="Google Shape;139;p3"/>
          <p:cNvSpPr/>
          <p:nvPr/>
        </p:nvSpPr>
        <p:spPr>
          <a:xfrm>
            <a:off x="8575670" y="3306211"/>
            <a:ext cx="1368454" cy="278726"/>
          </a:xfrm>
          <a:prstGeom prst="rect">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Fiscal</a:t>
            </a:r>
            <a:endParaRPr sz="1600">
              <a:solidFill>
                <a:schemeClr val="lt1"/>
              </a:solidFill>
              <a:latin typeface="Calibri"/>
              <a:ea typeface="Calibri"/>
              <a:cs typeface="Calibri"/>
              <a:sym typeface="Calibri"/>
            </a:endParaRPr>
          </a:p>
        </p:txBody>
      </p:sp>
      <p:sp>
        <p:nvSpPr>
          <p:cNvPr id="140" name="Google Shape;140;p3"/>
          <p:cNvSpPr/>
          <p:nvPr/>
        </p:nvSpPr>
        <p:spPr>
          <a:xfrm>
            <a:off x="9075816" y="862383"/>
            <a:ext cx="2113136" cy="469075"/>
          </a:xfrm>
          <a:prstGeom prst="rect">
            <a:avLst/>
          </a:prstGeom>
          <a:solidFill>
            <a:srgbClr val="F2F2F2"/>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Sospecha simple</a:t>
            </a:r>
            <a:endParaRPr sz="1600" b="1" i="1">
              <a:solidFill>
                <a:schemeClr val="dk1"/>
              </a:solidFill>
              <a:latin typeface="Calibri"/>
              <a:ea typeface="Calibri"/>
              <a:cs typeface="Calibri"/>
              <a:sym typeface="Calibri"/>
            </a:endParaRPr>
          </a:p>
        </p:txBody>
      </p:sp>
      <p:sp>
        <p:nvSpPr>
          <p:cNvPr id="141" name="Google Shape;141;p3"/>
          <p:cNvSpPr/>
          <p:nvPr/>
        </p:nvSpPr>
        <p:spPr>
          <a:xfrm>
            <a:off x="886577" y="3149378"/>
            <a:ext cx="3138283" cy="623813"/>
          </a:xfrm>
          <a:prstGeom prst="rect">
            <a:avLst/>
          </a:prstGeom>
          <a:solidFill>
            <a:srgbClr val="0020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400" b="1">
                <a:solidFill>
                  <a:schemeClr val="lt1"/>
                </a:solidFill>
                <a:latin typeface="Calibri"/>
                <a:ea typeface="Calibri"/>
                <a:cs typeface="Calibri"/>
                <a:sym typeface="Calibri"/>
              </a:rPr>
              <a:t>Fase de conocimiento de circunstancias y de adquisición de datos </a:t>
            </a:r>
            <a:endParaRPr/>
          </a:p>
        </p:txBody>
      </p:sp>
      <p:sp>
        <p:nvSpPr>
          <p:cNvPr id="142" name="Google Shape;142;p3"/>
          <p:cNvSpPr/>
          <p:nvPr/>
        </p:nvSpPr>
        <p:spPr>
          <a:xfrm>
            <a:off x="5048356" y="3142974"/>
            <a:ext cx="2585155" cy="842651"/>
          </a:xfrm>
          <a:prstGeom prst="rect">
            <a:avLst/>
          </a:prstGeom>
          <a:solidFill>
            <a:srgbClr val="F2F2F2"/>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400" b="1" dirty="0">
                <a:solidFill>
                  <a:schemeClr val="dk1"/>
                </a:solidFill>
                <a:latin typeface="Calibri"/>
                <a:ea typeface="Calibri"/>
                <a:cs typeface="Calibri"/>
                <a:sym typeface="Calibri"/>
              </a:rPr>
              <a:t>Actos urgentes e inaplazables</a:t>
            </a:r>
            <a:endParaRPr sz="2400" b="1" dirty="0">
              <a:solidFill>
                <a:schemeClr val="dk1"/>
              </a:solidFill>
              <a:latin typeface="Calibri"/>
              <a:ea typeface="Calibri"/>
              <a:cs typeface="Calibri"/>
              <a:sym typeface="Calibri"/>
            </a:endParaRPr>
          </a:p>
        </p:txBody>
      </p:sp>
      <p:sp>
        <p:nvSpPr>
          <p:cNvPr id="143" name="Google Shape;143;p3"/>
          <p:cNvSpPr/>
          <p:nvPr/>
        </p:nvSpPr>
        <p:spPr>
          <a:xfrm rot="5400000">
            <a:off x="5378898" y="-2819650"/>
            <a:ext cx="483180" cy="9273388"/>
          </a:xfrm>
          <a:prstGeom prst="righ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p3"/>
          <p:cNvSpPr txBox="1"/>
          <p:nvPr/>
        </p:nvSpPr>
        <p:spPr>
          <a:xfrm>
            <a:off x="4310912" y="2304514"/>
            <a:ext cx="4754239" cy="523180"/>
          </a:xfrm>
          <a:prstGeom prst="rect">
            <a:avLst/>
          </a:prstGeom>
          <a:solidFill>
            <a:srgbClr val="DDEAF6"/>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2800" b="1" dirty="0">
                <a:solidFill>
                  <a:schemeClr val="dk1"/>
                </a:solidFill>
                <a:latin typeface="Calibri"/>
                <a:ea typeface="Calibri"/>
                <a:cs typeface="Calibri"/>
                <a:sym typeface="Calibri"/>
              </a:rPr>
              <a:t>Diligencias Preliminares</a:t>
            </a:r>
            <a:endParaRPr sz="2800" dirty="0"/>
          </a:p>
        </p:txBody>
      </p:sp>
      <p:cxnSp>
        <p:nvCxnSpPr>
          <p:cNvPr id="145" name="Google Shape;145;p3"/>
          <p:cNvCxnSpPr/>
          <p:nvPr/>
        </p:nvCxnSpPr>
        <p:spPr>
          <a:xfrm>
            <a:off x="4180897" y="3536493"/>
            <a:ext cx="718253" cy="0"/>
          </a:xfrm>
          <a:prstGeom prst="straightConnector1">
            <a:avLst/>
          </a:prstGeom>
          <a:noFill/>
          <a:ln w="38100" cap="flat" cmpd="sng">
            <a:solidFill>
              <a:srgbClr val="002060"/>
            </a:solidFill>
            <a:prstDash val="solid"/>
            <a:miter lim="800000"/>
            <a:headEnd type="none" w="sm" len="sm"/>
            <a:tailEnd type="triangle" w="med" len="med"/>
          </a:ln>
        </p:spPr>
      </p:cxnSp>
      <p:sp>
        <p:nvSpPr>
          <p:cNvPr id="146" name="Google Shape;146;p3"/>
          <p:cNvSpPr/>
          <p:nvPr/>
        </p:nvSpPr>
        <p:spPr>
          <a:xfrm rot="-5400000">
            <a:off x="9110938" y="2730994"/>
            <a:ext cx="390644" cy="2529643"/>
          </a:xfrm>
          <a:prstGeom prst="rightBrace">
            <a:avLst>
              <a:gd name="adj1" fmla="val 0"/>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47" name="Google Shape;147;p3"/>
          <p:cNvSpPr/>
          <p:nvPr/>
        </p:nvSpPr>
        <p:spPr>
          <a:xfrm>
            <a:off x="5271855" y="5758082"/>
            <a:ext cx="2137223" cy="574110"/>
          </a:xfrm>
          <a:prstGeom prst="rect">
            <a:avLst/>
          </a:prstGeom>
          <a:solidFill>
            <a:srgbClr val="F2F2F2"/>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Tutela</a:t>
            </a:r>
            <a:endParaRPr sz="1400" b="1">
              <a:solidFill>
                <a:schemeClr val="dk1"/>
              </a:solidFill>
              <a:latin typeface="Calibri"/>
              <a:ea typeface="Calibri"/>
              <a:cs typeface="Calibri"/>
              <a:sym typeface="Calibri"/>
            </a:endParaRPr>
          </a:p>
        </p:txBody>
      </p:sp>
      <p:sp>
        <p:nvSpPr>
          <p:cNvPr id="148" name="Google Shape;148;p3"/>
          <p:cNvSpPr/>
          <p:nvPr/>
        </p:nvSpPr>
        <p:spPr>
          <a:xfrm>
            <a:off x="6927928" y="4214398"/>
            <a:ext cx="2137223" cy="574110"/>
          </a:xfrm>
          <a:prstGeom prst="rect">
            <a:avLst/>
          </a:prstGeom>
          <a:solidFill>
            <a:srgbClr val="F2F2F2"/>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Criterio de objetividad</a:t>
            </a:r>
            <a:endParaRPr sz="1200" b="1">
              <a:solidFill>
                <a:schemeClr val="dk1"/>
              </a:solidFill>
              <a:latin typeface="Calibri"/>
              <a:ea typeface="Calibri"/>
              <a:cs typeface="Calibri"/>
              <a:sym typeface="Calibri"/>
            </a:endParaRPr>
          </a:p>
        </p:txBody>
      </p:sp>
      <p:sp>
        <p:nvSpPr>
          <p:cNvPr id="149" name="Google Shape;149;p3"/>
          <p:cNvSpPr/>
          <p:nvPr/>
        </p:nvSpPr>
        <p:spPr>
          <a:xfrm>
            <a:off x="9666063" y="4254464"/>
            <a:ext cx="2137223" cy="574110"/>
          </a:xfrm>
          <a:prstGeom prst="rect">
            <a:avLst/>
          </a:prstGeom>
          <a:solidFill>
            <a:srgbClr val="F2F2F2"/>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Proscripción de arbitrariedad</a:t>
            </a:r>
            <a:endParaRPr sz="1200" b="1">
              <a:solidFill>
                <a:schemeClr val="dk1"/>
              </a:solidFill>
              <a:latin typeface="Calibri"/>
              <a:ea typeface="Calibri"/>
              <a:cs typeface="Calibri"/>
              <a:sym typeface="Calibri"/>
            </a:endParaRPr>
          </a:p>
        </p:txBody>
      </p:sp>
      <p:cxnSp>
        <p:nvCxnSpPr>
          <p:cNvPr id="150" name="Google Shape;150;p3"/>
          <p:cNvCxnSpPr/>
          <p:nvPr/>
        </p:nvCxnSpPr>
        <p:spPr>
          <a:xfrm rot="10800000">
            <a:off x="7909015" y="6039507"/>
            <a:ext cx="631176" cy="0"/>
          </a:xfrm>
          <a:prstGeom prst="straightConnector1">
            <a:avLst/>
          </a:prstGeom>
          <a:noFill/>
          <a:ln w="38100" cap="flat" cmpd="sng">
            <a:solidFill>
              <a:srgbClr val="002060"/>
            </a:solidFill>
            <a:prstDash val="solid"/>
            <a:miter lim="800000"/>
            <a:headEnd type="none" w="sm" len="sm"/>
            <a:tailEnd type="triangle" w="med" len="med"/>
          </a:ln>
        </p:spPr>
      </p:cxnSp>
      <p:sp>
        <p:nvSpPr>
          <p:cNvPr id="151" name="Google Shape;151;p3"/>
          <p:cNvSpPr/>
          <p:nvPr/>
        </p:nvSpPr>
        <p:spPr>
          <a:xfrm>
            <a:off x="4785938" y="5572182"/>
            <a:ext cx="262418" cy="790785"/>
          </a:xfrm>
          <a:prstGeom prst="righ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152;p3"/>
          <p:cNvSpPr txBox="1"/>
          <p:nvPr/>
        </p:nvSpPr>
        <p:spPr>
          <a:xfrm>
            <a:off x="745121" y="5675186"/>
            <a:ext cx="3794902" cy="584775"/>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b="1">
                <a:solidFill>
                  <a:schemeClr val="dk1"/>
                </a:solidFill>
                <a:latin typeface="Calibri"/>
                <a:ea typeface="Calibri"/>
                <a:cs typeface="Calibri"/>
                <a:sym typeface="Calibri"/>
              </a:rPr>
              <a:t>Control constitucional de los actos del Ministerio Público</a:t>
            </a:r>
            <a:endParaRPr sz="1600" b="1">
              <a:solidFill>
                <a:schemeClr val="dk1"/>
              </a:solidFill>
              <a:latin typeface="Calibri"/>
              <a:ea typeface="Calibri"/>
              <a:cs typeface="Calibri"/>
              <a:sym typeface="Calibri"/>
            </a:endParaRPr>
          </a:p>
        </p:txBody>
      </p:sp>
      <p:cxnSp>
        <p:nvCxnSpPr>
          <p:cNvPr id="153" name="Google Shape;153;p3"/>
          <p:cNvCxnSpPr/>
          <p:nvPr/>
        </p:nvCxnSpPr>
        <p:spPr>
          <a:xfrm>
            <a:off x="1670134" y="1142117"/>
            <a:ext cx="635677" cy="0"/>
          </a:xfrm>
          <a:prstGeom prst="straightConnector1">
            <a:avLst/>
          </a:prstGeom>
          <a:noFill/>
          <a:ln w="57150" cap="flat" cmpd="sng">
            <a:solidFill>
              <a:schemeClr val="dk1"/>
            </a:solidFill>
            <a:prstDash val="solid"/>
            <a:miter lim="800000"/>
            <a:headEnd type="none" w="sm" len="sm"/>
            <a:tailEnd type="triangle" w="med" len="med"/>
          </a:ln>
        </p:spPr>
      </p:cxnSp>
      <p:cxnSp>
        <p:nvCxnSpPr>
          <p:cNvPr id="154" name="Google Shape;154;p3"/>
          <p:cNvCxnSpPr/>
          <p:nvPr/>
        </p:nvCxnSpPr>
        <p:spPr>
          <a:xfrm flipH="1">
            <a:off x="9529519" y="4964435"/>
            <a:ext cx="14781" cy="522540"/>
          </a:xfrm>
          <a:prstGeom prst="straightConnector1">
            <a:avLst/>
          </a:prstGeom>
          <a:noFill/>
          <a:ln w="38100" cap="flat" cmpd="sng">
            <a:solidFill>
              <a:srgbClr val="002060"/>
            </a:solidFill>
            <a:prstDash val="solid"/>
            <a:miter lim="800000"/>
            <a:headEnd type="none" w="sm" len="sm"/>
            <a:tailEnd type="triangle" w="med" len="med"/>
          </a:ln>
        </p:spPr>
      </p:cxnSp>
      <p:cxnSp>
        <p:nvCxnSpPr>
          <p:cNvPr id="155" name="Google Shape;155;p3"/>
          <p:cNvCxnSpPr/>
          <p:nvPr/>
        </p:nvCxnSpPr>
        <p:spPr>
          <a:xfrm>
            <a:off x="4624103" y="1096678"/>
            <a:ext cx="635677" cy="0"/>
          </a:xfrm>
          <a:prstGeom prst="straightConnector1">
            <a:avLst/>
          </a:prstGeom>
          <a:noFill/>
          <a:ln w="57150" cap="flat" cmpd="sng">
            <a:solidFill>
              <a:schemeClr val="dk1"/>
            </a:solidFill>
            <a:prstDash val="solid"/>
            <a:miter lim="800000"/>
            <a:headEnd type="none" w="sm" len="sm"/>
            <a:tailEnd type="triangle" w="med" len="med"/>
          </a:ln>
        </p:spPr>
      </p:cxnSp>
      <p:cxnSp>
        <p:nvCxnSpPr>
          <p:cNvPr id="156" name="Google Shape;156;p3"/>
          <p:cNvCxnSpPr/>
          <p:nvPr/>
        </p:nvCxnSpPr>
        <p:spPr>
          <a:xfrm>
            <a:off x="8049790" y="1055281"/>
            <a:ext cx="635677" cy="0"/>
          </a:xfrm>
          <a:prstGeom prst="straightConnector1">
            <a:avLst/>
          </a:prstGeom>
          <a:noFill/>
          <a:ln w="57150" cap="flat" cmpd="sng">
            <a:solidFill>
              <a:schemeClr val="dk1"/>
            </a:solidFill>
            <a:prstDash val="solid"/>
            <a:miter lim="800000"/>
            <a:headEnd type="none" w="sm" len="sm"/>
            <a:tailEnd type="triangle" w="med" len="med"/>
          </a:ln>
        </p:spPr>
      </p:cxnSp>
      <p:cxnSp>
        <p:nvCxnSpPr>
          <p:cNvPr id="157" name="Google Shape;157;p3"/>
          <p:cNvCxnSpPr/>
          <p:nvPr/>
        </p:nvCxnSpPr>
        <p:spPr>
          <a:xfrm>
            <a:off x="7633512" y="3461284"/>
            <a:ext cx="718253" cy="0"/>
          </a:xfrm>
          <a:prstGeom prst="straightConnector1">
            <a:avLst/>
          </a:prstGeom>
          <a:noFill/>
          <a:ln w="38100" cap="flat" cmpd="sng">
            <a:solidFill>
              <a:srgbClr val="002060"/>
            </a:solidFill>
            <a:prstDash val="solid"/>
            <a:miter lim="800000"/>
            <a:headEnd type="none" w="sm" len="sm"/>
            <a:tailEnd type="triangle" w="med" len="med"/>
          </a:ln>
        </p:spPr>
      </p:cxnSp>
      <p:cxnSp>
        <p:nvCxnSpPr>
          <p:cNvPr id="158" name="Google Shape;158;p3"/>
          <p:cNvCxnSpPr/>
          <p:nvPr/>
        </p:nvCxnSpPr>
        <p:spPr>
          <a:xfrm>
            <a:off x="2455718" y="2489180"/>
            <a:ext cx="1846416" cy="0"/>
          </a:xfrm>
          <a:prstGeom prst="straightConnector1">
            <a:avLst/>
          </a:prstGeom>
          <a:noFill/>
          <a:ln w="38100" cap="flat" cmpd="sng">
            <a:solidFill>
              <a:srgbClr val="0C0C0C"/>
            </a:solidFill>
            <a:prstDash val="solid"/>
            <a:miter lim="800000"/>
            <a:headEnd type="none" w="sm" len="sm"/>
            <a:tailEnd type="none" w="sm" len="sm"/>
          </a:ln>
        </p:spPr>
      </p:cxnSp>
      <p:cxnSp>
        <p:nvCxnSpPr>
          <p:cNvPr id="159" name="Google Shape;159;p3"/>
          <p:cNvCxnSpPr/>
          <p:nvPr/>
        </p:nvCxnSpPr>
        <p:spPr>
          <a:xfrm>
            <a:off x="2473036" y="2500216"/>
            <a:ext cx="0" cy="633384"/>
          </a:xfrm>
          <a:prstGeom prst="straightConnector1">
            <a:avLst/>
          </a:prstGeom>
          <a:noFill/>
          <a:ln w="57150" cap="flat" cmpd="sng">
            <a:solidFill>
              <a:schemeClr val="dk1"/>
            </a:solidFill>
            <a:prstDash val="solid"/>
            <a:miter lim="800000"/>
            <a:headEnd type="none" w="sm" len="sm"/>
            <a:tailEnd type="triangle" w="med" len="med"/>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86"/>
        <p:cNvGrpSpPr/>
        <p:nvPr/>
      </p:nvGrpSpPr>
      <p:grpSpPr>
        <a:xfrm>
          <a:off x="0" y="0"/>
          <a:ext cx="0" cy="0"/>
          <a:chOff x="0" y="0"/>
          <a:chExt cx="0" cy="0"/>
        </a:xfrm>
      </p:grpSpPr>
      <p:sp>
        <p:nvSpPr>
          <p:cNvPr id="188" name="Google Shape;188;p5"/>
          <p:cNvSpPr txBox="1"/>
          <p:nvPr/>
        </p:nvSpPr>
        <p:spPr>
          <a:xfrm>
            <a:off x="88232" y="812544"/>
            <a:ext cx="3872204"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3200"/>
              <a:buFont typeface="Calibri"/>
              <a:buNone/>
            </a:pPr>
            <a:r>
              <a:rPr lang="es-PE" sz="3200" b="1" i="1">
                <a:solidFill>
                  <a:schemeClr val="dk1"/>
                </a:solidFill>
                <a:latin typeface="Calibri"/>
                <a:ea typeface="Calibri"/>
                <a:cs typeface="Calibri"/>
                <a:sym typeface="Calibri"/>
              </a:rPr>
              <a:t>Ministerio Público</a:t>
            </a:r>
            <a:endParaRPr sz="3200" i="1">
              <a:solidFill>
                <a:schemeClr val="dk1"/>
              </a:solidFill>
              <a:latin typeface="Calibri"/>
              <a:ea typeface="Calibri"/>
              <a:cs typeface="Calibri"/>
              <a:sym typeface="Calibri"/>
            </a:endParaRPr>
          </a:p>
        </p:txBody>
      </p:sp>
      <p:grpSp>
        <p:nvGrpSpPr>
          <p:cNvPr id="189" name="Google Shape;189;p5"/>
          <p:cNvGrpSpPr/>
          <p:nvPr/>
        </p:nvGrpSpPr>
        <p:grpSpPr>
          <a:xfrm>
            <a:off x="1267989" y="2496534"/>
            <a:ext cx="9656022" cy="1397210"/>
            <a:chOff x="831985" y="1594379"/>
            <a:chExt cx="5286481" cy="968267"/>
          </a:xfrm>
        </p:grpSpPr>
        <p:grpSp>
          <p:nvGrpSpPr>
            <p:cNvPr id="190" name="Google Shape;190;p5"/>
            <p:cNvGrpSpPr/>
            <p:nvPr/>
          </p:nvGrpSpPr>
          <p:grpSpPr>
            <a:xfrm>
              <a:off x="831985" y="1597093"/>
              <a:ext cx="5286481" cy="965553"/>
              <a:chOff x="910362" y="1364865"/>
              <a:chExt cx="5286481" cy="965553"/>
            </a:xfrm>
          </p:grpSpPr>
          <p:sp>
            <p:nvSpPr>
              <p:cNvPr id="191" name="Google Shape;191;p5"/>
              <p:cNvSpPr/>
              <p:nvPr/>
            </p:nvSpPr>
            <p:spPr>
              <a:xfrm>
                <a:off x="910362" y="1571059"/>
                <a:ext cx="1190867" cy="405249"/>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Art. 159.4. Constitución</a:t>
                </a:r>
                <a:endParaRPr/>
              </a:p>
            </p:txBody>
          </p:sp>
          <p:sp>
            <p:nvSpPr>
              <p:cNvPr id="192" name="Google Shape;192;p5"/>
              <p:cNvSpPr txBox="1"/>
              <p:nvPr/>
            </p:nvSpPr>
            <p:spPr>
              <a:xfrm>
                <a:off x="3541879" y="1364865"/>
                <a:ext cx="2651699" cy="408167"/>
              </a:xfrm>
              <a:prstGeom prst="rect">
                <a:avLst/>
              </a:prstGeom>
              <a:solidFill>
                <a:srgbClr val="002060"/>
              </a:solidFill>
              <a:ln>
                <a:noFill/>
              </a:ln>
            </p:spPr>
            <p:txBody>
              <a:bodyPr spcFirstLastPara="1" wrap="square" lIns="30475" tIns="15225" rIns="30475" bIns="15225" anchor="ctr" anchorCtr="0">
                <a:noAutofit/>
              </a:bodyPr>
              <a:lstStyle/>
              <a:p>
                <a:pPr marL="0" marR="0" lvl="0" indent="0" algn="just" rtl="0">
                  <a:spcBef>
                    <a:spcPts val="0"/>
                  </a:spcBef>
                  <a:spcAft>
                    <a:spcPts val="0"/>
                  </a:spcAft>
                  <a:buNone/>
                </a:pPr>
                <a:r>
                  <a:rPr lang="es-PE" sz="1400" b="1">
                    <a:solidFill>
                      <a:schemeClr val="lt1"/>
                    </a:solidFill>
                    <a:latin typeface="Calibri"/>
                    <a:ea typeface="Calibri"/>
                    <a:cs typeface="Calibri"/>
                    <a:sym typeface="Calibri"/>
                  </a:rPr>
                  <a:t>Conducir desde su inicio la investigación del delito.</a:t>
                </a:r>
                <a:endParaRPr sz="1400" b="1">
                  <a:solidFill>
                    <a:schemeClr val="lt1"/>
                  </a:solidFill>
                  <a:latin typeface="Calibri"/>
                  <a:ea typeface="Calibri"/>
                  <a:cs typeface="Calibri"/>
                  <a:sym typeface="Calibri"/>
                </a:endParaRPr>
              </a:p>
            </p:txBody>
          </p:sp>
          <p:sp>
            <p:nvSpPr>
              <p:cNvPr id="193" name="Google Shape;193;p5"/>
              <p:cNvSpPr txBox="1"/>
              <p:nvPr/>
            </p:nvSpPr>
            <p:spPr>
              <a:xfrm>
                <a:off x="3545143" y="1920601"/>
                <a:ext cx="2651700" cy="409817"/>
              </a:xfrm>
              <a:prstGeom prst="rect">
                <a:avLst/>
              </a:prstGeom>
              <a:solidFill>
                <a:srgbClr val="002060"/>
              </a:solidFill>
              <a:ln>
                <a:noFill/>
              </a:ln>
            </p:spPr>
            <p:txBody>
              <a:bodyPr spcFirstLastPara="1" wrap="square" lIns="30475" tIns="15225" rIns="30475" bIns="15225" anchor="ctr" anchorCtr="0">
                <a:noAutofit/>
              </a:bodyPr>
              <a:lstStyle/>
              <a:p>
                <a:pPr marL="0" marR="0" lvl="0" indent="0" algn="just" rtl="0">
                  <a:spcBef>
                    <a:spcPts val="0"/>
                  </a:spcBef>
                  <a:spcAft>
                    <a:spcPts val="0"/>
                  </a:spcAft>
                  <a:buNone/>
                </a:pPr>
                <a:r>
                  <a:rPr lang="es-PE" sz="1400" b="1">
                    <a:solidFill>
                      <a:schemeClr val="lt1"/>
                    </a:solidFill>
                    <a:latin typeface="Calibri"/>
                    <a:ea typeface="Calibri"/>
                    <a:cs typeface="Calibri"/>
                    <a:sym typeface="Calibri"/>
                  </a:rPr>
                  <a:t>Le faculta delegar mandatos a la Policía Nacional para que esté lo pueda realizar.</a:t>
                </a:r>
                <a:endParaRPr/>
              </a:p>
            </p:txBody>
          </p:sp>
        </p:grpSp>
        <p:sp>
          <p:nvSpPr>
            <p:cNvPr id="194" name="Google Shape;194;p5"/>
            <p:cNvSpPr/>
            <p:nvPr/>
          </p:nvSpPr>
          <p:spPr>
            <a:xfrm>
              <a:off x="2976246" y="2132590"/>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2</a:t>
              </a:r>
              <a:endParaRPr/>
            </a:p>
          </p:txBody>
        </p:sp>
        <p:sp>
          <p:nvSpPr>
            <p:cNvPr id="195" name="Google Shape;195;p5"/>
            <p:cNvSpPr/>
            <p:nvPr/>
          </p:nvSpPr>
          <p:spPr>
            <a:xfrm>
              <a:off x="2976246" y="1594379"/>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1</a:t>
              </a:r>
              <a:endParaRPr/>
            </a:p>
          </p:txBody>
        </p:sp>
      </p:grpSp>
      <p:sp>
        <p:nvSpPr>
          <p:cNvPr id="196" name="Google Shape;196;p5"/>
          <p:cNvSpPr/>
          <p:nvPr/>
        </p:nvSpPr>
        <p:spPr>
          <a:xfrm>
            <a:off x="1267989" y="1856056"/>
            <a:ext cx="2175179" cy="338554"/>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Art. 322.1. del CPP</a:t>
            </a:r>
            <a:endParaRPr/>
          </a:p>
        </p:txBody>
      </p:sp>
      <p:sp>
        <p:nvSpPr>
          <p:cNvPr id="197" name="Google Shape;197;p5"/>
          <p:cNvSpPr txBox="1"/>
          <p:nvPr/>
        </p:nvSpPr>
        <p:spPr>
          <a:xfrm>
            <a:off x="4743880" y="1860236"/>
            <a:ext cx="6180133" cy="338554"/>
          </a:xfrm>
          <a:prstGeom prst="rect">
            <a:avLst/>
          </a:prstGeom>
          <a:solidFill>
            <a:srgbClr val="DDEAF6"/>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 sz="1600" dirty="0">
                <a:solidFill>
                  <a:schemeClr val="dk1"/>
                </a:solidFill>
                <a:latin typeface="Calibri"/>
                <a:ea typeface="Calibri"/>
                <a:cs typeface="Calibri"/>
                <a:sym typeface="Calibri"/>
              </a:rPr>
              <a:t>El Fiscal conduce jurídicamente la Investigación Preparatoria. </a:t>
            </a:r>
            <a:endParaRPr sz="1600" dirty="0">
              <a:solidFill>
                <a:schemeClr val="dk1"/>
              </a:solidFill>
              <a:latin typeface="Calibri"/>
              <a:ea typeface="Calibri"/>
              <a:cs typeface="Calibri"/>
              <a:sym typeface="Calibri"/>
            </a:endParaRPr>
          </a:p>
        </p:txBody>
      </p:sp>
      <p:cxnSp>
        <p:nvCxnSpPr>
          <p:cNvPr id="198" name="Google Shape;198;p5"/>
          <p:cNvCxnSpPr/>
          <p:nvPr/>
        </p:nvCxnSpPr>
        <p:spPr>
          <a:xfrm>
            <a:off x="3738759" y="2042212"/>
            <a:ext cx="709531" cy="0"/>
          </a:xfrm>
          <a:prstGeom prst="straightConnector1">
            <a:avLst/>
          </a:prstGeom>
          <a:noFill/>
          <a:ln w="38100" cap="flat" cmpd="sng">
            <a:solidFill>
              <a:srgbClr val="002060"/>
            </a:solidFill>
            <a:prstDash val="solid"/>
            <a:miter lim="800000"/>
            <a:headEnd type="none" w="sm" len="sm"/>
            <a:tailEnd type="triangle" w="med" len="med"/>
          </a:ln>
        </p:spPr>
      </p:cxnSp>
      <p:cxnSp>
        <p:nvCxnSpPr>
          <p:cNvPr id="199" name="Google Shape;199;p5"/>
          <p:cNvCxnSpPr>
            <a:endCxn id="195" idx="2"/>
          </p:cNvCxnSpPr>
          <p:nvPr/>
        </p:nvCxnSpPr>
        <p:spPr>
          <a:xfrm rot="10800000" flipH="1">
            <a:off x="3443089" y="2779957"/>
            <a:ext cx="1741500" cy="309600"/>
          </a:xfrm>
          <a:prstGeom prst="straightConnector1">
            <a:avLst/>
          </a:prstGeom>
          <a:noFill/>
          <a:ln w="38100" cap="flat" cmpd="sng">
            <a:solidFill>
              <a:srgbClr val="002060"/>
            </a:solidFill>
            <a:prstDash val="solid"/>
            <a:miter lim="800000"/>
            <a:headEnd type="none" w="sm" len="sm"/>
            <a:tailEnd type="triangle" w="med" len="med"/>
          </a:ln>
        </p:spPr>
      </p:cxnSp>
      <p:cxnSp>
        <p:nvCxnSpPr>
          <p:cNvPr id="200" name="Google Shape;200;p5"/>
          <p:cNvCxnSpPr>
            <a:endCxn id="194" idx="2"/>
          </p:cNvCxnSpPr>
          <p:nvPr/>
        </p:nvCxnSpPr>
        <p:spPr>
          <a:xfrm>
            <a:off x="3443089" y="3089496"/>
            <a:ext cx="1741500" cy="467100"/>
          </a:xfrm>
          <a:prstGeom prst="straightConnector1">
            <a:avLst/>
          </a:prstGeom>
          <a:noFill/>
          <a:ln w="38100" cap="flat" cmpd="sng">
            <a:solidFill>
              <a:srgbClr val="002060"/>
            </a:solidFill>
            <a:prstDash val="solid"/>
            <a:miter lim="800000"/>
            <a:headEnd type="none" w="sm" len="sm"/>
            <a:tailEnd type="triangle" w="med" len="med"/>
          </a:ln>
        </p:spPr>
      </p:cxnSp>
      <p:sp>
        <p:nvSpPr>
          <p:cNvPr id="201" name="Google Shape;201;p5"/>
          <p:cNvSpPr txBox="1"/>
          <p:nvPr/>
        </p:nvSpPr>
        <p:spPr>
          <a:xfrm>
            <a:off x="2736979" y="166254"/>
            <a:ext cx="6718041" cy="646290"/>
          </a:xfrm>
          <a:prstGeom prst="rect">
            <a:avLst/>
          </a:prstGeom>
          <a:solidFill>
            <a:srgbClr val="F2F2F2"/>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2060"/>
              </a:buClr>
              <a:buSzPts val="3600"/>
              <a:buFont typeface="Calibri"/>
              <a:buNone/>
            </a:pPr>
            <a:r>
              <a:rPr lang="es-PE" sz="3600" b="1">
                <a:solidFill>
                  <a:srgbClr val="002060"/>
                </a:solidFill>
                <a:latin typeface="Calibri"/>
                <a:ea typeface="Calibri"/>
                <a:cs typeface="Calibri"/>
                <a:sym typeface="Calibri"/>
              </a:rPr>
              <a:t>Sujetos intervinientes</a:t>
            </a:r>
            <a:endParaRPr sz="3600" b="1">
              <a:solidFill>
                <a:srgbClr val="002060"/>
              </a:solidFill>
              <a:latin typeface="Calibri"/>
              <a:ea typeface="Calibri"/>
              <a:cs typeface="Calibri"/>
              <a:sym typeface="Calibri"/>
            </a:endParaRPr>
          </a:p>
        </p:txBody>
      </p:sp>
      <p:sp>
        <p:nvSpPr>
          <p:cNvPr id="202" name="Google Shape;202;p5"/>
          <p:cNvSpPr/>
          <p:nvPr/>
        </p:nvSpPr>
        <p:spPr>
          <a:xfrm>
            <a:off x="1267989" y="4300317"/>
            <a:ext cx="2175179" cy="58477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Art. 159.5. </a:t>
            </a:r>
            <a:endParaRPr/>
          </a:p>
          <a:p>
            <a:pPr marL="0" marR="0" lvl="0" indent="0" algn="ctr" rtl="0">
              <a:spcBef>
                <a:spcPts val="0"/>
              </a:spcBef>
              <a:spcAft>
                <a:spcPts val="0"/>
              </a:spcAft>
              <a:buNone/>
            </a:pPr>
            <a:r>
              <a:rPr lang="es-PE" sz="1600" b="1">
                <a:solidFill>
                  <a:schemeClr val="dk1"/>
                </a:solidFill>
                <a:latin typeface="Calibri"/>
                <a:ea typeface="Calibri"/>
                <a:cs typeface="Calibri"/>
                <a:sym typeface="Calibri"/>
              </a:rPr>
              <a:t>Constitución</a:t>
            </a:r>
            <a:endParaRPr/>
          </a:p>
        </p:txBody>
      </p:sp>
      <p:sp>
        <p:nvSpPr>
          <p:cNvPr id="203" name="Google Shape;203;p5"/>
          <p:cNvSpPr txBox="1"/>
          <p:nvPr/>
        </p:nvSpPr>
        <p:spPr>
          <a:xfrm>
            <a:off x="4743880" y="4289621"/>
            <a:ext cx="6180133" cy="584775"/>
          </a:xfrm>
          <a:prstGeom prst="rect">
            <a:avLst/>
          </a:prstGeom>
          <a:solidFill>
            <a:srgbClr val="DDEAF6"/>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dirty="0">
                <a:solidFill>
                  <a:schemeClr val="dk1"/>
                </a:solidFill>
                <a:latin typeface="Calibri"/>
                <a:ea typeface="Calibri"/>
                <a:cs typeface="Calibri"/>
                <a:sym typeface="Calibri"/>
              </a:rPr>
              <a:t>Una de las atribuciones del Ministerio Público es ejercitar la acción penal ya sea de oficio o a petición de parte.</a:t>
            </a:r>
            <a:endParaRPr dirty="0"/>
          </a:p>
        </p:txBody>
      </p:sp>
      <p:cxnSp>
        <p:nvCxnSpPr>
          <p:cNvPr id="204" name="Google Shape;204;p5"/>
          <p:cNvCxnSpPr/>
          <p:nvPr/>
        </p:nvCxnSpPr>
        <p:spPr>
          <a:xfrm>
            <a:off x="3738759" y="4618398"/>
            <a:ext cx="709531" cy="0"/>
          </a:xfrm>
          <a:prstGeom prst="straightConnector1">
            <a:avLst/>
          </a:prstGeom>
          <a:noFill/>
          <a:ln w="38100" cap="flat" cmpd="sng">
            <a:solidFill>
              <a:srgbClr val="002060"/>
            </a:solidFill>
            <a:prstDash val="solid"/>
            <a:miter lim="800000"/>
            <a:headEnd type="none" w="sm" len="sm"/>
            <a:tailEnd type="triangle" w="med" len="med"/>
          </a:ln>
        </p:spPr>
      </p:cxnSp>
      <p:sp>
        <p:nvSpPr>
          <p:cNvPr id="2" name="Google Shape;202;p5">
            <a:extLst>
              <a:ext uri="{FF2B5EF4-FFF2-40B4-BE49-F238E27FC236}">
                <a16:creationId xmlns:a16="http://schemas.microsoft.com/office/drawing/2014/main" id="{CC5CD5E4-BC3E-58A5-F916-13031D79AE27}"/>
              </a:ext>
            </a:extLst>
          </p:cNvPr>
          <p:cNvSpPr/>
          <p:nvPr/>
        </p:nvSpPr>
        <p:spPr>
          <a:xfrm>
            <a:off x="1267987" y="5641255"/>
            <a:ext cx="2175179" cy="338514"/>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dirty="0">
                <a:solidFill>
                  <a:schemeClr val="dk1"/>
                </a:solidFill>
                <a:latin typeface="Calibri"/>
                <a:ea typeface="Calibri"/>
                <a:cs typeface="Calibri"/>
                <a:sym typeface="Calibri"/>
              </a:rPr>
              <a:t>STC 00014-2024-AI</a:t>
            </a:r>
            <a:endParaRPr dirty="0"/>
          </a:p>
        </p:txBody>
      </p:sp>
      <p:sp>
        <p:nvSpPr>
          <p:cNvPr id="3" name="Google Shape;203;p5">
            <a:extLst>
              <a:ext uri="{FF2B5EF4-FFF2-40B4-BE49-F238E27FC236}">
                <a16:creationId xmlns:a16="http://schemas.microsoft.com/office/drawing/2014/main" id="{A928B9B9-2CD4-1E2D-3AC9-36C5EFEDE781}"/>
              </a:ext>
            </a:extLst>
          </p:cNvPr>
          <p:cNvSpPr txBox="1"/>
          <p:nvPr/>
        </p:nvSpPr>
        <p:spPr>
          <a:xfrm>
            <a:off x="4743880" y="5315033"/>
            <a:ext cx="6180133" cy="1077178"/>
          </a:xfrm>
          <a:prstGeom prst="rect">
            <a:avLst/>
          </a:prstGeom>
          <a:solidFill>
            <a:srgbClr val="DDEAF6"/>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 sz="1600" dirty="0">
                <a:solidFill>
                  <a:schemeClr val="dk1"/>
                </a:solidFill>
                <a:latin typeface="Calibri"/>
                <a:ea typeface="Calibri"/>
                <a:cs typeface="Calibri"/>
                <a:sym typeface="Calibri"/>
              </a:rPr>
              <a:t>Posee un rol central de dirección y estrategia jurídica en la investigación penal, lo que implica que las actuaciones policiales en ese ámbito se desarrollan bajo su conducción y supervisión. Además, resalta que su autonomía es una garantía institucional.</a:t>
            </a:r>
            <a:endParaRPr dirty="0"/>
          </a:p>
        </p:txBody>
      </p:sp>
      <p:cxnSp>
        <p:nvCxnSpPr>
          <p:cNvPr id="4" name="Google Shape;204;p5">
            <a:extLst>
              <a:ext uri="{FF2B5EF4-FFF2-40B4-BE49-F238E27FC236}">
                <a16:creationId xmlns:a16="http://schemas.microsoft.com/office/drawing/2014/main" id="{089BFE83-F7F5-E43D-72AD-B18D7AD38AC1}"/>
              </a:ext>
            </a:extLst>
          </p:cNvPr>
          <p:cNvCxnSpPr/>
          <p:nvPr/>
        </p:nvCxnSpPr>
        <p:spPr>
          <a:xfrm>
            <a:off x="3738759" y="5853622"/>
            <a:ext cx="709531" cy="0"/>
          </a:xfrm>
          <a:prstGeom prst="straightConnector1">
            <a:avLst/>
          </a:prstGeom>
          <a:noFill/>
          <a:ln w="38100" cap="flat" cmpd="sng">
            <a:solidFill>
              <a:srgbClr val="002060"/>
            </a:solidFill>
            <a:prstDash val="solid"/>
            <a:miter lim="800000"/>
            <a:headEnd type="none" w="sm" len="sm"/>
            <a:tailEnd type="triangle" w="med" len="med"/>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208"/>
        <p:cNvGrpSpPr/>
        <p:nvPr/>
      </p:nvGrpSpPr>
      <p:grpSpPr>
        <a:xfrm>
          <a:off x="0" y="0"/>
          <a:ext cx="0" cy="0"/>
          <a:chOff x="0" y="0"/>
          <a:chExt cx="0" cy="0"/>
        </a:xfrm>
      </p:grpSpPr>
      <p:sp>
        <p:nvSpPr>
          <p:cNvPr id="210" name="Google Shape;210;p6"/>
          <p:cNvSpPr/>
          <p:nvPr/>
        </p:nvSpPr>
        <p:spPr>
          <a:xfrm>
            <a:off x="1844821" y="549124"/>
            <a:ext cx="200230" cy="2793695"/>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11" name="Google Shape;211;p6"/>
          <p:cNvSpPr txBox="1"/>
          <p:nvPr/>
        </p:nvSpPr>
        <p:spPr>
          <a:xfrm>
            <a:off x="5986060" y="470289"/>
            <a:ext cx="5805356" cy="738664"/>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2. El Ministerio Público está obligado a actuar con </a:t>
            </a:r>
            <a:r>
              <a:rPr lang="es-PE" sz="1400" b="1">
                <a:solidFill>
                  <a:schemeClr val="dk1"/>
                </a:solidFill>
                <a:latin typeface="Calibri"/>
                <a:ea typeface="Calibri"/>
                <a:cs typeface="Calibri"/>
                <a:sym typeface="Calibri"/>
              </a:rPr>
              <a:t>objetividad</a:t>
            </a:r>
            <a:r>
              <a:rPr lang="es-PE" sz="1400">
                <a:solidFill>
                  <a:schemeClr val="dk1"/>
                </a:solidFill>
                <a:latin typeface="Calibri"/>
                <a:ea typeface="Calibri"/>
                <a:cs typeface="Calibri"/>
                <a:sym typeface="Calibri"/>
              </a:rPr>
              <a:t>, indagando los hechos constitutivos de delito, los que determinen y acrediten la responsabilidad o inocencia del imputado. </a:t>
            </a:r>
            <a:endParaRPr sz="1400">
              <a:solidFill>
                <a:schemeClr val="dk1"/>
              </a:solidFill>
              <a:latin typeface="Calibri"/>
              <a:ea typeface="Calibri"/>
              <a:cs typeface="Calibri"/>
              <a:sym typeface="Calibri"/>
            </a:endParaRPr>
          </a:p>
        </p:txBody>
      </p:sp>
      <p:sp>
        <p:nvSpPr>
          <p:cNvPr id="212" name="Google Shape;212;p6"/>
          <p:cNvSpPr txBox="1"/>
          <p:nvPr/>
        </p:nvSpPr>
        <p:spPr>
          <a:xfrm>
            <a:off x="2173185" y="549124"/>
            <a:ext cx="3220278" cy="338554"/>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Art. IV.2 Título preliminar CPP</a:t>
            </a:r>
            <a:endParaRPr/>
          </a:p>
        </p:txBody>
      </p:sp>
      <p:sp>
        <p:nvSpPr>
          <p:cNvPr id="213" name="Google Shape;213;p6"/>
          <p:cNvSpPr txBox="1"/>
          <p:nvPr/>
        </p:nvSpPr>
        <p:spPr>
          <a:xfrm>
            <a:off x="5973712" y="1354434"/>
            <a:ext cx="5817704" cy="954107"/>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1. El Fiscal actúa en el proceso penal con independencia de criterio. Adecua sus actos a un criterio objetivo, rigiéndose únicamente por la Constitución y la Ley, sin perjuicio de las directivas o instrucciones de carácter general que emita la Fiscalía de la Nación.</a:t>
            </a:r>
            <a:endParaRPr sz="1400">
              <a:solidFill>
                <a:schemeClr val="dk1"/>
              </a:solidFill>
              <a:latin typeface="Calibri"/>
              <a:ea typeface="Calibri"/>
              <a:cs typeface="Calibri"/>
              <a:sym typeface="Calibri"/>
            </a:endParaRPr>
          </a:p>
        </p:txBody>
      </p:sp>
      <p:sp>
        <p:nvSpPr>
          <p:cNvPr id="214" name="Google Shape;214;p6"/>
          <p:cNvSpPr txBox="1"/>
          <p:nvPr/>
        </p:nvSpPr>
        <p:spPr>
          <a:xfrm>
            <a:off x="2146536" y="1492933"/>
            <a:ext cx="3233531" cy="338554"/>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Artículo 61.1 CPP</a:t>
            </a:r>
            <a:endParaRPr/>
          </a:p>
        </p:txBody>
      </p:sp>
      <p:sp>
        <p:nvSpPr>
          <p:cNvPr id="215" name="Google Shape;215;p6"/>
          <p:cNvSpPr/>
          <p:nvPr/>
        </p:nvSpPr>
        <p:spPr>
          <a:xfrm>
            <a:off x="5517806" y="450591"/>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16" name="Google Shape;216;p6"/>
          <p:cNvSpPr/>
          <p:nvPr/>
        </p:nvSpPr>
        <p:spPr>
          <a:xfrm>
            <a:off x="5492784" y="1359475"/>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17" name="Google Shape;217;p6"/>
          <p:cNvSpPr txBox="1"/>
          <p:nvPr/>
        </p:nvSpPr>
        <p:spPr>
          <a:xfrm flipH="1">
            <a:off x="90006" y="1574918"/>
            <a:ext cx="1697735" cy="738664"/>
          </a:xfrm>
          <a:prstGeom prst="rect">
            <a:avLst/>
          </a:prstGeom>
          <a:solidFill>
            <a:srgbClr val="B3C6E7"/>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Actuación con criterio de objetividad </a:t>
            </a:r>
            <a:endParaRPr/>
          </a:p>
        </p:txBody>
      </p:sp>
      <p:sp>
        <p:nvSpPr>
          <p:cNvPr id="218" name="Google Shape;218;p6"/>
          <p:cNvSpPr txBox="1"/>
          <p:nvPr/>
        </p:nvSpPr>
        <p:spPr>
          <a:xfrm flipH="1">
            <a:off x="274614" y="5287383"/>
            <a:ext cx="1641453" cy="523220"/>
          </a:xfrm>
          <a:prstGeom prst="rect">
            <a:avLst/>
          </a:prstGeom>
          <a:solidFill>
            <a:srgbClr val="B3C6E7"/>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Interdicción de la arbitrariedad</a:t>
            </a:r>
            <a:endParaRPr/>
          </a:p>
        </p:txBody>
      </p:sp>
      <p:sp>
        <p:nvSpPr>
          <p:cNvPr id="219" name="Google Shape;219;p6"/>
          <p:cNvSpPr txBox="1"/>
          <p:nvPr/>
        </p:nvSpPr>
        <p:spPr>
          <a:xfrm>
            <a:off x="2187998" y="5439203"/>
            <a:ext cx="3233531" cy="307777"/>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EXP. N° 6167-2005-PHC/TC, FJ. 30 </a:t>
            </a:r>
            <a:endParaRPr/>
          </a:p>
        </p:txBody>
      </p:sp>
      <p:sp>
        <p:nvSpPr>
          <p:cNvPr id="220" name="Google Shape;220;p6"/>
          <p:cNvSpPr txBox="1"/>
          <p:nvPr/>
        </p:nvSpPr>
        <p:spPr>
          <a:xfrm>
            <a:off x="5986058" y="4940782"/>
            <a:ext cx="5805357" cy="1384995"/>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Es posible afirmar que el grado de discrecionalidad atribuido al fiscal se encuentra sometida a principios constitucionales que proscriben: a) actividades caprichosas, vagas e infundadas desde una perspectiva jurídica; b) decisiones despóticas, tiránicas y carentes de toda fuente de legitimidad; y c) lo que es contrario a los principios de razonabilidad y proporcionalidad jurídica. </a:t>
            </a:r>
            <a:endParaRPr sz="1400">
              <a:solidFill>
                <a:schemeClr val="dk1"/>
              </a:solidFill>
              <a:latin typeface="Calibri"/>
              <a:ea typeface="Calibri"/>
              <a:cs typeface="Calibri"/>
              <a:sym typeface="Calibri"/>
            </a:endParaRPr>
          </a:p>
        </p:txBody>
      </p:sp>
      <p:sp>
        <p:nvSpPr>
          <p:cNvPr id="221" name="Google Shape;221;p6"/>
          <p:cNvSpPr/>
          <p:nvPr/>
        </p:nvSpPr>
        <p:spPr>
          <a:xfrm>
            <a:off x="5492784" y="5307614"/>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22" name="Google Shape;222;p6"/>
          <p:cNvSpPr/>
          <p:nvPr/>
        </p:nvSpPr>
        <p:spPr>
          <a:xfrm>
            <a:off x="1990902" y="5255534"/>
            <a:ext cx="149671" cy="688936"/>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23" name="Google Shape;223;p6"/>
          <p:cNvSpPr txBox="1"/>
          <p:nvPr/>
        </p:nvSpPr>
        <p:spPr>
          <a:xfrm>
            <a:off x="2146537" y="2496432"/>
            <a:ext cx="3233531" cy="738664"/>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Octavo Congreso de las Naciones Unidas sobre Prevención del Delito y Tratamiento del Delincuente (1990)</a:t>
            </a:r>
            <a:endParaRPr sz="1400" b="1">
              <a:solidFill>
                <a:schemeClr val="dk1"/>
              </a:solidFill>
              <a:latin typeface="Calibri"/>
              <a:ea typeface="Calibri"/>
              <a:cs typeface="Calibri"/>
              <a:sym typeface="Calibri"/>
            </a:endParaRPr>
          </a:p>
        </p:txBody>
      </p:sp>
      <p:sp>
        <p:nvSpPr>
          <p:cNvPr id="224" name="Google Shape;224;p6"/>
          <p:cNvSpPr/>
          <p:nvPr/>
        </p:nvSpPr>
        <p:spPr>
          <a:xfrm>
            <a:off x="5517806" y="2573377"/>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25" name="Google Shape;225;p6"/>
          <p:cNvSpPr txBox="1"/>
          <p:nvPr/>
        </p:nvSpPr>
        <p:spPr>
          <a:xfrm>
            <a:off x="5986059" y="2388712"/>
            <a:ext cx="5817704" cy="954107"/>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13.b) Los fiscales protegerán el interés público, actuarán con objetividad, tendrán debidamente en cuenta la situación del sospechoso y de la víctima, y prestarán atención a todas las circunstancias pertinentes, prescindiendo de que sean ventajosas o desventajosas para el sospechoso.</a:t>
            </a:r>
            <a:endParaRPr sz="1400">
              <a:solidFill>
                <a:schemeClr val="dk1"/>
              </a:solidFill>
              <a:latin typeface="Calibri"/>
              <a:ea typeface="Calibri"/>
              <a:cs typeface="Calibri"/>
              <a:sym typeface="Calibri"/>
            </a:endParaRPr>
          </a:p>
        </p:txBody>
      </p:sp>
      <p:sp>
        <p:nvSpPr>
          <p:cNvPr id="226" name="Google Shape;226;p6"/>
          <p:cNvSpPr txBox="1"/>
          <p:nvPr/>
        </p:nvSpPr>
        <p:spPr>
          <a:xfrm>
            <a:off x="2126028" y="3927325"/>
            <a:ext cx="3233531" cy="307777"/>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EXP. N° 01642-2020-PA/TC, FJ. 17</a:t>
            </a:r>
            <a:endParaRPr sz="1400" b="1">
              <a:solidFill>
                <a:schemeClr val="dk1"/>
              </a:solidFill>
              <a:latin typeface="Calibri"/>
              <a:ea typeface="Calibri"/>
              <a:cs typeface="Calibri"/>
              <a:sym typeface="Calibri"/>
            </a:endParaRPr>
          </a:p>
        </p:txBody>
      </p:sp>
      <p:sp>
        <p:nvSpPr>
          <p:cNvPr id="227" name="Google Shape;227;p6"/>
          <p:cNvSpPr/>
          <p:nvPr/>
        </p:nvSpPr>
        <p:spPr>
          <a:xfrm>
            <a:off x="5517806" y="3760376"/>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28" name="Google Shape;228;p6"/>
          <p:cNvSpPr txBox="1"/>
          <p:nvPr/>
        </p:nvSpPr>
        <p:spPr>
          <a:xfrm>
            <a:off x="5973712" y="3465813"/>
            <a:ext cx="5817704" cy="1384995"/>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"la apariencia de </a:t>
            </a:r>
            <a:r>
              <a:rPr lang="es-PE" sz="1400" b="1">
                <a:solidFill>
                  <a:schemeClr val="dk1"/>
                </a:solidFill>
                <a:latin typeface="Calibri"/>
                <a:ea typeface="Calibri"/>
                <a:cs typeface="Calibri"/>
                <a:sym typeface="Calibri"/>
              </a:rPr>
              <a:t>imparcialidad</a:t>
            </a:r>
            <a:r>
              <a:rPr lang="es-PE" sz="1400">
                <a:solidFill>
                  <a:schemeClr val="dk1"/>
                </a:solidFill>
                <a:latin typeface="Calibri"/>
                <a:ea typeface="Calibri"/>
                <a:cs typeface="Calibri"/>
                <a:sym typeface="Calibri"/>
              </a:rPr>
              <a:t>, que el caso de los órganos fiscales puede entenderse de mejor modo como apariencia de objetividad. En este supuesto, no existe directo interés o formas de injerencia en la actividad fiscal; sin embargo, podría existir –sobre todo a los ojos de la opinión pública– una posible parcialización del funcionario del Ministerio Público, restándole con ello credibilidad a su actuación."</a:t>
            </a:r>
            <a:endParaRPr sz="1400">
              <a:solidFill>
                <a:schemeClr val="dk1"/>
              </a:solidFill>
              <a:latin typeface="Calibri"/>
              <a:ea typeface="Calibri"/>
              <a:cs typeface="Calibri"/>
              <a:sym typeface="Calibri"/>
            </a:endParaRPr>
          </a:p>
        </p:txBody>
      </p:sp>
      <p:sp>
        <p:nvSpPr>
          <p:cNvPr id="229" name="Google Shape;229;p6"/>
          <p:cNvSpPr txBox="1"/>
          <p:nvPr/>
        </p:nvSpPr>
        <p:spPr>
          <a:xfrm flipH="1">
            <a:off x="179092" y="3855596"/>
            <a:ext cx="1641453" cy="523220"/>
          </a:xfrm>
          <a:prstGeom prst="rect">
            <a:avLst/>
          </a:prstGeom>
          <a:solidFill>
            <a:srgbClr val="B3C6E7"/>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Principio de imparcialidad</a:t>
            </a:r>
            <a:endParaRPr/>
          </a:p>
        </p:txBody>
      </p:sp>
      <p:sp>
        <p:nvSpPr>
          <p:cNvPr id="230" name="Google Shape;230;p6"/>
          <p:cNvSpPr/>
          <p:nvPr/>
        </p:nvSpPr>
        <p:spPr>
          <a:xfrm>
            <a:off x="1895380" y="3823747"/>
            <a:ext cx="149671" cy="688936"/>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234"/>
        <p:cNvGrpSpPr/>
        <p:nvPr/>
      </p:nvGrpSpPr>
      <p:grpSpPr>
        <a:xfrm>
          <a:off x="0" y="0"/>
          <a:ext cx="0" cy="0"/>
          <a:chOff x="0" y="0"/>
          <a:chExt cx="0" cy="0"/>
        </a:xfrm>
      </p:grpSpPr>
      <p:sp>
        <p:nvSpPr>
          <p:cNvPr id="236" name="Google Shape;236;p7"/>
          <p:cNvSpPr txBox="1"/>
          <p:nvPr/>
        </p:nvSpPr>
        <p:spPr>
          <a:xfrm>
            <a:off x="5766408" y="120647"/>
            <a:ext cx="1806159"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3200"/>
              <a:buFont typeface="Calibri"/>
              <a:buNone/>
            </a:pPr>
            <a:r>
              <a:rPr lang="es-PE" sz="3200" b="1" i="1" dirty="0">
                <a:solidFill>
                  <a:schemeClr val="dk1"/>
                </a:solidFill>
                <a:latin typeface="Calibri"/>
                <a:ea typeface="Calibri"/>
                <a:cs typeface="Calibri"/>
                <a:sym typeface="Calibri"/>
              </a:rPr>
              <a:t>Policía</a:t>
            </a:r>
            <a:endParaRPr sz="3200" i="1" dirty="0">
              <a:solidFill>
                <a:schemeClr val="dk1"/>
              </a:solidFill>
              <a:latin typeface="Calibri"/>
              <a:ea typeface="Calibri"/>
              <a:cs typeface="Calibri"/>
              <a:sym typeface="Calibri"/>
            </a:endParaRPr>
          </a:p>
        </p:txBody>
      </p:sp>
      <p:sp>
        <p:nvSpPr>
          <p:cNvPr id="237" name="Google Shape;237;p7"/>
          <p:cNvSpPr txBox="1"/>
          <p:nvPr/>
        </p:nvSpPr>
        <p:spPr>
          <a:xfrm>
            <a:off x="868642" y="902621"/>
            <a:ext cx="1709122"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lt1"/>
                </a:solidFill>
                <a:latin typeface="Calibri"/>
                <a:ea typeface="Calibri"/>
                <a:cs typeface="Calibri"/>
                <a:sym typeface="Calibri"/>
              </a:rPr>
              <a:t>Art. 321.2 del CPP</a:t>
            </a:r>
            <a:endParaRPr/>
          </a:p>
        </p:txBody>
      </p:sp>
      <p:sp>
        <p:nvSpPr>
          <p:cNvPr id="238" name="Google Shape;238;p7"/>
          <p:cNvSpPr/>
          <p:nvPr/>
        </p:nvSpPr>
        <p:spPr>
          <a:xfrm>
            <a:off x="3502084" y="922335"/>
            <a:ext cx="8102448" cy="338514"/>
          </a:xfrm>
          <a:prstGeom prst="rect">
            <a:avLst/>
          </a:prstGeom>
          <a:solidFill>
            <a:srgbClr val="F2F2F2"/>
          </a:solid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chemeClr val="dk1"/>
              </a:buClr>
              <a:buSzPts val="1600"/>
              <a:buFont typeface="Arial"/>
              <a:buChar char="•"/>
            </a:pPr>
            <a:r>
              <a:rPr lang="es-PE" sz="1600">
                <a:solidFill>
                  <a:schemeClr val="dk1"/>
                </a:solidFill>
                <a:latin typeface="Calibri"/>
                <a:ea typeface="Calibri"/>
                <a:cs typeface="Calibri"/>
                <a:sym typeface="Calibri"/>
              </a:rPr>
              <a:t>Están obligados a prestar apoyo al Fiscal.</a:t>
            </a:r>
            <a:endParaRPr sz="1600">
              <a:solidFill>
                <a:schemeClr val="dk1"/>
              </a:solidFill>
              <a:latin typeface="Calibri"/>
              <a:ea typeface="Calibri"/>
              <a:cs typeface="Calibri"/>
              <a:sym typeface="Calibri"/>
            </a:endParaRPr>
          </a:p>
        </p:txBody>
      </p:sp>
      <p:sp>
        <p:nvSpPr>
          <p:cNvPr id="239" name="Google Shape;239;p7"/>
          <p:cNvSpPr/>
          <p:nvPr/>
        </p:nvSpPr>
        <p:spPr>
          <a:xfrm>
            <a:off x="2965087" y="684161"/>
            <a:ext cx="362918" cy="698274"/>
          </a:xfrm>
          <a:prstGeom prst="leftBrace">
            <a:avLst>
              <a:gd name="adj1" fmla="val 0"/>
              <a:gd name="adj2" fmla="val 50000"/>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40" name="Google Shape;240;p7"/>
          <p:cNvSpPr txBox="1"/>
          <p:nvPr/>
        </p:nvSpPr>
        <p:spPr>
          <a:xfrm>
            <a:off x="872789" y="1638080"/>
            <a:ext cx="1709122"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lt1"/>
                </a:solidFill>
                <a:latin typeface="Calibri"/>
                <a:ea typeface="Calibri"/>
                <a:cs typeface="Calibri"/>
                <a:sym typeface="Calibri"/>
              </a:rPr>
              <a:t>Art. 322.1 del CPP</a:t>
            </a:r>
            <a:endParaRPr/>
          </a:p>
        </p:txBody>
      </p:sp>
      <p:sp>
        <p:nvSpPr>
          <p:cNvPr id="241" name="Google Shape;241;p7"/>
          <p:cNvSpPr/>
          <p:nvPr/>
        </p:nvSpPr>
        <p:spPr>
          <a:xfrm>
            <a:off x="3514116" y="1476840"/>
            <a:ext cx="8090416" cy="584735"/>
          </a:xfrm>
          <a:prstGeom prst="rect">
            <a:avLst/>
          </a:prstGeom>
          <a:solidFill>
            <a:srgbClr val="F2F2F2"/>
          </a:solid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chemeClr val="dk1"/>
              </a:buClr>
              <a:buSzPts val="1600"/>
              <a:buFont typeface="Arial"/>
              <a:buChar char="•"/>
            </a:pPr>
            <a:r>
              <a:rPr lang="es-ES" sz="1600" dirty="0">
                <a:solidFill>
                  <a:schemeClr val="dk1"/>
                </a:solidFill>
                <a:latin typeface="Calibri"/>
                <a:ea typeface="Calibri"/>
                <a:cs typeface="Calibri"/>
                <a:sym typeface="Calibri"/>
              </a:rPr>
              <a:t>practica la investigación material del delito en la etapa preliminar por propia iniciativa o a solicitud de parte.</a:t>
            </a:r>
            <a:endParaRPr sz="1600" dirty="0">
              <a:solidFill>
                <a:schemeClr val="dk1"/>
              </a:solidFill>
              <a:latin typeface="Calibri"/>
              <a:ea typeface="Calibri"/>
              <a:cs typeface="Calibri"/>
              <a:sym typeface="Calibri"/>
            </a:endParaRPr>
          </a:p>
        </p:txBody>
      </p:sp>
      <p:sp>
        <p:nvSpPr>
          <p:cNvPr id="242" name="Google Shape;242;p7"/>
          <p:cNvSpPr/>
          <p:nvPr/>
        </p:nvSpPr>
        <p:spPr>
          <a:xfrm>
            <a:off x="2962732" y="1458220"/>
            <a:ext cx="362918" cy="698274"/>
          </a:xfrm>
          <a:prstGeom prst="leftBrace">
            <a:avLst>
              <a:gd name="adj1" fmla="val 0"/>
              <a:gd name="adj2" fmla="val 50000"/>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43" name="Google Shape;243;p7"/>
          <p:cNvSpPr txBox="1"/>
          <p:nvPr/>
        </p:nvSpPr>
        <p:spPr>
          <a:xfrm>
            <a:off x="868642" y="3036524"/>
            <a:ext cx="1709122"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Art. 67 del CPP</a:t>
            </a:r>
            <a:endParaRPr/>
          </a:p>
        </p:txBody>
      </p:sp>
      <p:sp>
        <p:nvSpPr>
          <p:cNvPr id="244" name="Google Shape;244;p7"/>
          <p:cNvSpPr/>
          <p:nvPr/>
        </p:nvSpPr>
        <p:spPr>
          <a:xfrm>
            <a:off x="3536489" y="2198707"/>
            <a:ext cx="8068043" cy="584735"/>
          </a:xfrm>
          <a:prstGeom prst="rect">
            <a:avLst/>
          </a:prstGeom>
          <a:solidFill>
            <a:srgbClr val="F2F2F2"/>
          </a:solid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chemeClr val="dk1"/>
              </a:buClr>
              <a:buSzPts val="1600"/>
              <a:buFont typeface="Arial"/>
              <a:buChar char="•"/>
            </a:pPr>
            <a:r>
              <a:rPr lang="es-ES" sz="1600" dirty="0">
                <a:solidFill>
                  <a:schemeClr val="dk1"/>
                </a:solidFill>
                <a:latin typeface="Calibri"/>
                <a:ea typeface="Calibri"/>
                <a:cs typeface="Calibri"/>
                <a:sym typeface="Calibri"/>
              </a:rPr>
              <a:t>Conocida la noticia criminal comunicar al MP inmediatamente. Al término de la investigación preliminar, pone a disposición fiscal el informe policial. </a:t>
            </a:r>
          </a:p>
        </p:txBody>
      </p:sp>
      <p:sp>
        <p:nvSpPr>
          <p:cNvPr id="245" name="Google Shape;245;p7"/>
          <p:cNvSpPr/>
          <p:nvPr/>
        </p:nvSpPr>
        <p:spPr>
          <a:xfrm>
            <a:off x="3301523" y="2951913"/>
            <a:ext cx="8418066" cy="338514"/>
          </a:xfrm>
          <a:prstGeom prst="rect">
            <a:avLst/>
          </a:prstGeom>
          <a:solidFill>
            <a:srgbClr val="F2F2F2"/>
          </a:solid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chemeClr val="dk1"/>
              </a:buClr>
              <a:buSzPts val="1600"/>
              <a:buFont typeface="Arial"/>
              <a:buChar char="•"/>
            </a:pPr>
            <a:r>
              <a:rPr lang="es-PE" sz="1600">
                <a:solidFill>
                  <a:schemeClr val="dk1"/>
                </a:solidFill>
                <a:latin typeface="Calibri"/>
                <a:ea typeface="Calibri"/>
                <a:cs typeface="Calibri"/>
                <a:sym typeface="Calibri"/>
              </a:rPr>
              <a:t>Sin perjuicio de realizar diligencias e inaplazables para: </a:t>
            </a:r>
            <a:endParaRPr sz="1600">
              <a:solidFill>
                <a:schemeClr val="dk1"/>
              </a:solidFill>
              <a:latin typeface="Calibri"/>
              <a:ea typeface="Calibri"/>
              <a:cs typeface="Calibri"/>
              <a:sym typeface="Calibri"/>
            </a:endParaRPr>
          </a:p>
        </p:txBody>
      </p:sp>
      <p:sp>
        <p:nvSpPr>
          <p:cNvPr id="246" name="Google Shape;246;p7"/>
          <p:cNvSpPr/>
          <p:nvPr/>
        </p:nvSpPr>
        <p:spPr>
          <a:xfrm>
            <a:off x="3968204" y="3505311"/>
            <a:ext cx="7765773" cy="338554"/>
          </a:xfrm>
          <a:prstGeom prst="rect">
            <a:avLst/>
          </a:prstGeom>
          <a:solidFill>
            <a:srgbClr val="F2F2F2"/>
          </a:solid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chemeClr val="dk1"/>
              </a:buClr>
              <a:buSzPts val="1600"/>
              <a:buFont typeface="Arial"/>
              <a:buChar char="•"/>
            </a:pPr>
            <a:r>
              <a:rPr lang="es-PE" sz="1600">
                <a:solidFill>
                  <a:schemeClr val="dk1"/>
                </a:solidFill>
                <a:latin typeface="Calibri"/>
                <a:ea typeface="Calibri"/>
                <a:cs typeface="Calibri"/>
                <a:sym typeface="Calibri"/>
              </a:rPr>
              <a:t>Individualizar a los autores y partícipes.</a:t>
            </a:r>
            <a:endParaRPr sz="1600">
              <a:solidFill>
                <a:schemeClr val="dk1"/>
              </a:solidFill>
              <a:latin typeface="Calibri"/>
              <a:ea typeface="Calibri"/>
              <a:cs typeface="Calibri"/>
              <a:sym typeface="Calibri"/>
            </a:endParaRPr>
          </a:p>
        </p:txBody>
      </p:sp>
      <p:sp>
        <p:nvSpPr>
          <p:cNvPr id="247" name="Google Shape;247;p7"/>
          <p:cNvSpPr/>
          <p:nvPr/>
        </p:nvSpPr>
        <p:spPr>
          <a:xfrm>
            <a:off x="3953816" y="4097082"/>
            <a:ext cx="7765773" cy="338554"/>
          </a:xfrm>
          <a:prstGeom prst="rect">
            <a:avLst/>
          </a:prstGeom>
          <a:solidFill>
            <a:srgbClr val="F2F2F2"/>
          </a:solid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chemeClr val="dk1"/>
              </a:buClr>
              <a:buSzPts val="1600"/>
              <a:buFont typeface="Arial"/>
              <a:buChar char="•"/>
            </a:pPr>
            <a:r>
              <a:rPr lang="es-PE" sz="1600">
                <a:solidFill>
                  <a:schemeClr val="dk1"/>
                </a:solidFill>
                <a:latin typeface="Calibri"/>
                <a:ea typeface="Calibri"/>
                <a:cs typeface="Calibri"/>
                <a:sym typeface="Calibri"/>
              </a:rPr>
              <a:t>Reunir y asegurar los elementos de prueba.</a:t>
            </a:r>
            <a:endParaRPr sz="1600">
              <a:solidFill>
                <a:schemeClr val="dk1"/>
              </a:solidFill>
              <a:latin typeface="Calibri"/>
              <a:ea typeface="Calibri"/>
              <a:cs typeface="Calibri"/>
              <a:sym typeface="Calibri"/>
            </a:endParaRPr>
          </a:p>
        </p:txBody>
      </p:sp>
      <p:sp>
        <p:nvSpPr>
          <p:cNvPr id="248" name="Google Shape;248;p7"/>
          <p:cNvSpPr/>
          <p:nvPr/>
        </p:nvSpPr>
        <p:spPr>
          <a:xfrm>
            <a:off x="3294680" y="809751"/>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1</a:t>
            </a:r>
            <a:endParaRPr/>
          </a:p>
        </p:txBody>
      </p:sp>
      <p:sp>
        <p:nvSpPr>
          <p:cNvPr id="249" name="Google Shape;249;p7"/>
          <p:cNvSpPr/>
          <p:nvPr/>
        </p:nvSpPr>
        <p:spPr>
          <a:xfrm>
            <a:off x="3303198" y="1583810"/>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2</a:t>
            </a:r>
            <a:endParaRPr/>
          </a:p>
        </p:txBody>
      </p:sp>
      <p:sp>
        <p:nvSpPr>
          <p:cNvPr id="250" name="Google Shape;250;p7"/>
          <p:cNvSpPr/>
          <p:nvPr/>
        </p:nvSpPr>
        <p:spPr>
          <a:xfrm>
            <a:off x="3264682" y="2250298"/>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3</a:t>
            </a:r>
            <a:endParaRPr/>
          </a:p>
        </p:txBody>
      </p:sp>
      <p:sp>
        <p:nvSpPr>
          <p:cNvPr id="251" name="Google Shape;251;p7"/>
          <p:cNvSpPr/>
          <p:nvPr/>
        </p:nvSpPr>
        <p:spPr>
          <a:xfrm>
            <a:off x="2972353" y="2868244"/>
            <a:ext cx="353297" cy="619842"/>
          </a:xfrm>
          <a:prstGeom prst="leftBrace">
            <a:avLst>
              <a:gd name="adj1" fmla="val 0"/>
              <a:gd name="adj2" fmla="val 50000"/>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52" name="Google Shape;252;p7"/>
          <p:cNvSpPr/>
          <p:nvPr/>
        </p:nvSpPr>
        <p:spPr>
          <a:xfrm>
            <a:off x="3204360" y="2971975"/>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4</a:t>
            </a:r>
            <a:endParaRPr/>
          </a:p>
        </p:txBody>
      </p:sp>
      <p:cxnSp>
        <p:nvCxnSpPr>
          <p:cNvPr id="253" name="Google Shape;253;p7"/>
          <p:cNvCxnSpPr/>
          <p:nvPr/>
        </p:nvCxnSpPr>
        <p:spPr>
          <a:xfrm>
            <a:off x="3475601" y="3516684"/>
            <a:ext cx="0" cy="715617"/>
          </a:xfrm>
          <a:prstGeom prst="straightConnector1">
            <a:avLst/>
          </a:prstGeom>
          <a:noFill/>
          <a:ln w="12700" cap="flat" cmpd="sng">
            <a:solidFill>
              <a:schemeClr val="dk1"/>
            </a:solidFill>
            <a:prstDash val="solid"/>
            <a:miter lim="800000"/>
            <a:headEnd type="none" w="sm" len="sm"/>
            <a:tailEnd type="none" w="sm" len="sm"/>
          </a:ln>
        </p:spPr>
      </p:cxnSp>
      <p:cxnSp>
        <p:nvCxnSpPr>
          <p:cNvPr id="254" name="Google Shape;254;p7"/>
          <p:cNvCxnSpPr/>
          <p:nvPr/>
        </p:nvCxnSpPr>
        <p:spPr>
          <a:xfrm>
            <a:off x="3475601" y="3653757"/>
            <a:ext cx="415919" cy="0"/>
          </a:xfrm>
          <a:prstGeom prst="straightConnector1">
            <a:avLst/>
          </a:prstGeom>
          <a:noFill/>
          <a:ln w="12700" cap="flat" cmpd="sng">
            <a:solidFill>
              <a:schemeClr val="dk1"/>
            </a:solidFill>
            <a:prstDash val="solid"/>
            <a:miter lim="800000"/>
            <a:headEnd type="none" w="sm" len="sm"/>
            <a:tailEnd type="none" w="sm" len="sm"/>
          </a:ln>
        </p:spPr>
      </p:cxnSp>
      <p:cxnSp>
        <p:nvCxnSpPr>
          <p:cNvPr id="255" name="Google Shape;255;p7"/>
          <p:cNvCxnSpPr/>
          <p:nvPr/>
        </p:nvCxnSpPr>
        <p:spPr>
          <a:xfrm>
            <a:off x="3475601" y="4232301"/>
            <a:ext cx="415919" cy="0"/>
          </a:xfrm>
          <a:prstGeom prst="straightConnector1">
            <a:avLst/>
          </a:prstGeom>
          <a:noFill/>
          <a:ln w="12700" cap="flat" cmpd="sng">
            <a:solidFill>
              <a:schemeClr val="dk1"/>
            </a:solidFill>
            <a:prstDash val="solid"/>
            <a:miter lim="800000"/>
            <a:headEnd type="none" w="sm" len="sm"/>
            <a:tailEnd type="none" w="sm" len="sm"/>
          </a:ln>
        </p:spPr>
      </p:cxnSp>
      <p:sp>
        <p:nvSpPr>
          <p:cNvPr id="256" name="Google Shape;256;p7"/>
          <p:cNvSpPr txBox="1"/>
          <p:nvPr/>
        </p:nvSpPr>
        <p:spPr>
          <a:xfrm>
            <a:off x="8268473" y="6344031"/>
            <a:ext cx="1603324" cy="369332"/>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lt1"/>
                </a:solidFill>
                <a:latin typeface="Calibri"/>
                <a:ea typeface="Calibri"/>
                <a:cs typeface="Calibri"/>
                <a:sym typeface="Calibri"/>
              </a:rPr>
              <a:t>Art. 70 del CPP</a:t>
            </a:r>
            <a:endParaRPr/>
          </a:p>
        </p:txBody>
      </p:sp>
      <p:sp>
        <p:nvSpPr>
          <p:cNvPr id="257" name="Google Shape;257;p7"/>
          <p:cNvSpPr txBox="1"/>
          <p:nvPr/>
        </p:nvSpPr>
        <p:spPr>
          <a:xfrm>
            <a:off x="836990" y="4469110"/>
            <a:ext cx="2125742" cy="369291"/>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dirty="0">
                <a:solidFill>
                  <a:schemeClr val="lt1"/>
                </a:solidFill>
                <a:latin typeface="Calibri"/>
                <a:ea typeface="Calibri"/>
                <a:cs typeface="Calibri"/>
                <a:sym typeface="Calibri"/>
              </a:rPr>
              <a:t>STC 00014-2024-AI</a:t>
            </a:r>
            <a:endParaRPr dirty="0"/>
          </a:p>
        </p:txBody>
      </p:sp>
      <p:sp>
        <p:nvSpPr>
          <p:cNvPr id="258" name="Google Shape;258;p7"/>
          <p:cNvSpPr/>
          <p:nvPr/>
        </p:nvSpPr>
        <p:spPr>
          <a:xfrm>
            <a:off x="6903720" y="4774371"/>
            <a:ext cx="4700812" cy="1569660"/>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dirty="0">
                <a:solidFill>
                  <a:schemeClr val="dk1"/>
                </a:solidFill>
                <a:latin typeface="Calibri"/>
                <a:ea typeface="Calibri"/>
                <a:cs typeface="Calibri"/>
                <a:sym typeface="Calibri"/>
              </a:rPr>
              <a:t>La Policía podrá informar a los medios de comunicación social acerca de la identidad de los imputados. Cuando se trate de la víctima, testigos, o de otras personas que se encontraren o pudieren resultar vinculadas a la investigación de un hecho punible requerirá la previa autorización del Fiscal.</a:t>
            </a:r>
            <a:endParaRPr dirty="0"/>
          </a:p>
        </p:txBody>
      </p:sp>
      <p:sp>
        <p:nvSpPr>
          <p:cNvPr id="259" name="Google Shape;259;p7"/>
          <p:cNvSpPr/>
          <p:nvPr/>
        </p:nvSpPr>
        <p:spPr>
          <a:xfrm>
            <a:off x="492185" y="4828122"/>
            <a:ext cx="5603815" cy="1815841"/>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ES" sz="1600" dirty="0">
                <a:solidFill>
                  <a:schemeClr val="dk1"/>
                </a:solidFill>
                <a:latin typeface="Calibri"/>
                <a:ea typeface="Calibri"/>
                <a:cs typeface="Calibri"/>
                <a:sym typeface="Calibri"/>
              </a:rPr>
              <a:t>Reconoce a la PNP como un órgano de relevancia constitucional, su estructura, funciones y competencias están directamente reconocidas por la. Aunque forma parte del poder ejecutivo y está bajo el ámbito del ministerio del interior, su rol en materia de seguridad y orden interno tiene un sustento constitucional propio, que no puede ser degradado ni desnaturalizado por normas legales.</a:t>
            </a:r>
            <a:endParaRPr dirty="0"/>
          </a:p>
        </p:txBody>
      </p:sp>
      <p:sp>
        <p:nvSpPr>
          <p:cNvPr id="262" name="Google Shape;262;p7"/>
          <p:cNvSpPr/>
          <p:nvPr/>
        </p:nvSpPr>
        <p:spPr>
          <a:xfrm>
            <a:off x="2962732" y="2194998"/>
            <a:ext cx="353297" cy="619842"/>
          </a:xfrm>
          <a:prstGeom prst="leftBrace">
            <a:avLst>
              <a:gd name="adj1" fmla="val 0"/>
              <a:gd name="adj2" fmla="val 50000"/>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63" name="Google Shape;263;p7"/>
          <p:cNvSpPr txBox="1"/>
          <p:nvPr/>
        </p:nvSpPr>
        <p:spPr>
          <a:xfrm>
            <a:off x="857917" y="2271022"/>
            <a:ext cx="1709121"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Art. 331 del CPP</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267">
          <a:extLst>
            <a:ext uri="{FF2B5EF4-FFF2-40B4-BE49-F238E27FC236}">
              <a16:creationId xmlns:a16="http://schemas.microsoft.com/office/drawing/2014/main" id="{04CED655-8B9C-4625-40C3-B72F4010EF4E}"/>
            </a:ext>
          </a:extLst>
        </p:cNvPr>
        <p:cNvGrpSpPr/>
        <p:nvPr/>
      </p:nvGrpSpPr>
      <p:grpSpPr>
        <a:xfrm>
          <a:off x="0" y="0"/>
          <a:ext cx="0" cy="0"/>
          <a:chOff x="0" y="0"/>
          <a:chExt cx="0" cy="0"/>
        </a:xfrm>
      </p:grpSpPr>
      <p:sp>
        <p:nvSpPr>
          <p:cNvPr id="270" name="Google Shape;270;p8">
            <a:extLst>
              <a:ext uri="{FF2B5EF4-FFF2-40B4-BE49-F238E27FC236}">
                <a16:creationId xmlns:a16="http://schemas.microsoft.com/office/drawing/2014/main" id="{EEBEEF0C-C42A-E54F-1830-79633E504234}"/>
              </a:ext>
            </a:extLst>
          </p:cNvPr>
          <p:cNvSpPr txBox="1"/>
          <p:nvPr/>
        </p:nvSpPr>
        <p:spPr>
          <a:xfrm>
            <a:off x="557016" y="1644165"/>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lnSpc>
                <a:spcPct val="90000"/>
              </a:lnSpc>
              <a:spcBef>
                <a:spcPts val="0"/>
              </a:spcBef>
              <a:spcAft>
                <a:spcPts val="0"/>
              </a:spcAft>
              <a:buNone/>
            </a:pPr>
            <a:r>
              <a:rPr lang="es-PE" b="1">
                <a:solidFill>
                  <a:schemeClr val="lt1"/>
                </a:solidFill>
                <a:latin typeface="Calibri"/>
                <a:ea typeface="Calibri"/>
                <a:cs typeface="Calibri"/>
                <a:sym typeface="Calibri"/>
              </a:rPr>
              <a:t>Recibir las denuncias escritas</a:t>
            </a:r>
            <a:endParaRPr b="1">
              <a:solidFill>
                <a:schemeClr val="lt1"/>
              </a:solidFill>
              <a:latin typeface="Calibri"/>
              <a:ea typeface="Calibri"/>
              <a:cs typeface="Calibri"/>
              <a:sym typeface="Calibri"/>
            </a:endParaRPr>
          </a:p>
        </p:txBody>
      </p:sp>
      <p:sp>
        <p:nvSpPr>
          <p:cNvPr id="271" name="Google Shape;271;p8">
            <a:extLst>
              <a:ext uri="{FF2B5EF4-FFF2-40B4-BE49-F238E27FC236}">
                <a16:creationId xmlns:a16="http://schemas.microsoft.com/office/drawing/2014/main" id="{29798E76-0C6E-B446-98C0-774EA7A18430}"/>
              </a:ext>
            </a:extLst>
          </p:cNvPr>
          <p:cNvSpPr txBox="1"/>
          <p:nvPr/>
        </p:nvSpPr>
        <p:spPr>
          <a:xfrm>
            <a:off x="528150" y="2634767"/>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Vigilar y proteger el lugar de los hechos</a:t>
            </a:r>
            <a:endParaRPr b="1">
              <a:solidFill>
                <a:schemeClr val="lt1"/>
              </a:solidFill>
              <a:latin typeface="Calibri"/>
              <a:ea typeface="Calibri"/>
              <a:cs typeface="Calibri"/>
              <a:sym typeface="Calibri"/>
            </a:endParaRPr>
          </a:p>
        </p:txBody>
      </p:sp>
      <p:sp>
        <p:nvSpPr>
          <p:cNvPr id="272" name="Google Shape;272;p8">
            <a:extLst>
              <a:ext uri="{FF2B5EF4-FFF2-40B4-BE49-F238E27FC236}">
                <a16:creationId xmlns:a16="http://schemas.microsoft.com/office/drawing/2014/main" id="{8A908188-15A2-2151-F0C5-2AECB96D6221}"/>
              </a:ext>
            </a:extLst>
          </p:cNvPr>
          <p:cNvSpPr txBox="1"/>
          <p:nvPr/>
        </p:nvSpPr>
        <p:spPr>
          <a:xfrm>
            <a:off x="6706079" y="1629493"/>
            <a:ext cx="2357771"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Asegurar los documentos privados</a:t>
            </a:r>
            <a:endParaRPr sz="2400"/>
          </a:p>
        </p:txBody>
      </p:sp>
      <p:sp>
        <p:nvSpPr>
          <p:cNvPr id="273" name="Google Shape;273;p8">
            <a:extLst>
              <a:ext uri="{FF2B5EF4-FFF2-40B4-BE49-F238E27FC236}">
                <a16:creationId xmlns:a16="http://schemas.microsoft.com/office/drawing/2014/main" id="{AA074AD4-F9E5-6ABF-4EAB-3DF9E44DA6D5}"/>
              </a:ext>
            </a:extLst>
          </p:cNvPr>
          <p:cNvSpPr txBox="1"/>
          <p:nvPr/>
        </p:nvSpPr>
        <p:spPr>
          <a:xfrm>
            <a:off x="571175" y="3726661"/>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Practicar el registro de las personas</a:t>
            </a:r>
            <a:endParaRPr b="1">
              <a:solidFill>
                <a:schemeClr val="lt1"/>
              </a:solidFill>
              <a:latin typeface="Calibri"/>
              <a:ea typeface="Calibri"/>
              <a:cs typeface="Calibri"/>
              <a:sym typeface="Calibri"/>
            </a:endParaRPr>
          </a:p>
        </p:txBody>
      </p:sp>
      <p:sp>
        <p:nvSpPr>
          <p:cNvPr id="274" name="Google Shape;274;p8">
            <a:extLst>
              <a:ext uri="{FF2B5EF4-FFF2-40B4-BE49-F238E27FC236}">
                <a16:creationId xmlns:a16="http://schemas.microsoft.com/office/drawing/2014/main" id="{02BD7A6B-ED4C-449B-5E24-F481B217414B}"/>
              </a:ext>
            </a:extLst>
          </p:cNvPr>
          <p:cNvSpPr txBox="1"/>
          <p:nvPr/>
        </p:nvSpPr>
        <p:spPr>
          <a:xfrm>
            <a:off x="6700462" y="2656233"/>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Allanar locales de uso público</a:t>
            </a:r>
            <a:endParaRPr b="1">
              <a:solidFill>
                <a:schemeClr val="lt1"/>
              </a:solidFill>
              <a:latin typeface="Calibri"/>
              <a:ea typeface="Calibri"/>
              <a:cs typeface="Calibri"/>
              <a:sym typeface="Calibri"/>
            </a:endParaRPr>
          </a:p>
        </p:txBody>
      </p:sp>
      <p:sp>
        <p:nvSpPr>
          <p:cNvPr id="275" name="Google Shape;275;p8">
            <a:extLst>
              <a:ext uri="{FF2B5EF4-FFF2-40B4-BE49-F238E27FC236}">
                <a16:creationId xmlns:a16="http://schemas.microsoft.com/office/drawing/2014/main" id="{6F5C6A21-4BBA-D697-4FF8-110A3AF31478}"/>
              </a:ext>
            </a:extLst>
          </p:cNvPr>
          <p:cNvSpPr txBox="1"/>
          <p:nvPr/>
        </p:nvSpPr>
        <p:spPr>
          <a:xfrm>
            <a:off x="3528753" y="1645817"/>
            <a:ext cx="2651699"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dirty="0">
                <a:solidFill>
                  <a:schemeClr val="lt1"/>
                </a:solidFill>
                <a:latin typeface="Calibri"/>
                <a:ea typeface="Calibri"/>
                <a:cs typeface="Calibri"/>
                <a:sym typeface="Calibri"/>
              </a:rPr>
              <a:t>Practicar las diligencias de identificación</a:t>
            </a:r>
            <a:endParaRPr b="1" dirty="0">
              <a:solidFill>
                <a:schemeClr val="lt1"/>
              </a:solidFill>
              <a:latin typeface="Calibri"/>
              <a:ea typeface="Calibri"/>
              <a:cs typeface="Calibri"/>
              <a:sym typeface="Calibri"/>
            </a:endParaRPr>
          </a:p>
        </p:txBody>
      </p:sp>
      <p:sp>
        <p:nvSpPr>
          <p:cNvPr id="276" name="Google Shape;276;p8">
            <a:extLst>
              <a:ext uri="{FF2B5EF4-FFF2-40B4-BE49-F238E27FC236}">
                <a16:creationId xmlns:a16="http://schemas.microsoft.com/office/drawing/2014/main" id="{A01589EC-F5F6-9F5E-037F-DCE0AE7F42AC}"/>
              </a:ext>
            </a:extLst>
          </p:cNvPr>
          <p:cNvSpPr txBox="1"/>
          <p:nvPr/>
        </p:nvSpPr>
        <p:spPr>
          <a:xfrm>
            <a:off x="3593550" y="3790406"/>
            <a:ext cx="2539208"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Levantar planos, tomar fotografías, etc.</a:t>
            </a:r>
            <a:endParaRPr b="1">
              <a:solidFill>
                <a:schemeClr val="lt1"/>
              </a:solidFill>
              <a:latin typeface="Calibri"/>
              <a:ea typeface="Calibri"/>
              <a:cs typeface="Calibri"/>
              <a:sym typeface="Calibri"/>
            </a:endParaRPr>
          </a:p>
        </p:txBody>
      </p:sp>
      <p:sp>
        <p:nvSpPr>
          <p:cNvPr id="277" name="Google Shape;277;p8">
            <a:extLst>
              <a:ext uri="{FF2B5EF4-FFF2-40B4-BE49-F238E27FC236}">
                <a16:creationId xmlns:a16="http://schemas.microsoft.com/office/drawing/2014/main" id="{D1F838F5-10D5-9652-3CD6-5E5C64AAE4DE}"/>
              </a:ext>
            </a:extLst>
          </p:cNvPr>
          <p:cNvSpPr/>
          <p:nvPr/>
        </p:nvSpPr>
        <p:spPr>
          <a:xfrm>
            <a:off x="95257" y="4780944"/>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dirty="0">
                <a:solidFill>
                  <a:schemeClr val="dk1"/>
                </a:solidFill>
                <a:latin typeface="Calibri"/>
                <a:ea typeface="Calibri"/>
                <a:cs typeface="Calibri"/>
                <a:sym typeface="Calibri"/>
              </a:rPr>
              <a:t>d</a:t>
            </a:r>
            <a:endParaRPr sz="2400" dirty="0"/>
          </a:p>
        </p:txBody>
      </p:sp>
      <p:sp>
        <p:nvSpPr>
          <p:cNvPr id="278" name="Google Shape;278;p8">
            <a:extLst>
              <a:ext uri="{FF2B5EF4-FFF2-40B4-BE49-F238E27FC236}">
                <a16:creationId xmlns:a16="http://schemas.microsoft.com/office/drawing/2014/main" id="{76859935-57B6-D0E8-0B92-0EC2049487BA}"/>
              </a:ext>
            </a:extLst>
          </p:cNvPr>
          <p:cNvSpPr/>
          <p:nvPr/>
        </p:nvSpPr>
        <p:spPr>
          <a:xfrm>
            <a:off x="109452" y="3712087"/>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c</a:t>
            </a:r>
            <a:endParaRPr sz="2400"/>
          </a:p>
        </p:txBody>
      </p:sp>
      <p:sp>
        <p:nvSpPr>
          <p:cNvPr id="279" name="Google Shape;279;p8">
            <a:extLst>
              <a:ext uri="{FF2B5EF4-FFF2-40B4-BE49-F238E27FC236}">
                <a16:creationId xmlns:a16="http://schemas.microsoft.com/office/drawing/2014/main" id="{AF49A87A-0E33-0FF1-5CD5-2E03E23ACA9E}"/>
              </a:ext>
            </a:extLst>
          </p:cNvPr>
          <p:cNvSpPr/>
          <p:nvPr/>
        </p:nvSpPr>
        <p:spPr>
          <a:xfrm>
            <a:off x="66427" y="2630306"/>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b</a:t>
            </a:r>
            <a:endParaRPr sz="2400"/>
          </a:p>
        </p:txBody>
      </p:sp>
      <p:sp>
        <p:nvSpPr>
          <p:cNvPr id="280" name="Google Shape;280;p8">
            <a:extLst>
              <a:ext uri="{FF2B5EF4-FFF2-40B4-BE49-F238E27FC236}">
                <a16:creationId xmlns:a16="http://schemas.microsoft.com/office/drawing/2014/main" id="{E2E23B8F-3676-C765-F6E0-40A424B70CF8}"/>
              </a:ext>
            </a:extLst>
          </p:cNvPr>
          <p:cNvSpPr/>
          <p:nvPr/>
        </p:nvSpPr>
        <p:spPr>
          <a:xfrm>
            <a:off x="95257" y="1619713"/>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a</a:t>
            </a:r>
            <a:endParaRPr sz="2400"/>
          </a:p>
        </p:txBody>
      </p:sp>
      <p:sp>
        <p:nvSpPr>
          <p:cNvPr id="281" name="Google Shape;281;p8">
            <a:extLst>
              <a:ext uri="{FF2B5EF4-FFF2-40B4-BE49-F238E27FC236}">
                <a16:creationId xmlns:a16="http://schemas.microsoft.com/office/drawing/2014/main" id="{79804866-E827-8904-CC82-4C0BAD8C9190}"/>
              </a:ext>
            </a:extLst>
          </p:cNvPr>
          <p:cNvSpPr/>
          <p:nvPr/>
        </p:nvSpPr>
        <p:spPr>
          <a:xfrm>
            <a:off x="6223005" y="1661159"/>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i</a:t>
            </a:r>
            <a:endParaRPr sz="2400"/>
          </a:p>
        </p:txBody>
      </p:sp>
      <p:sp>
        <p:nvSpPr>
          <p:cNvPr id="282" name="Google Shape;282;p8">
            <a:extLst>
              <a:ext uri="{FF2B5EF4-FFF2-40B4-BE49-F238E27FC236}">
                <a16:creationId xmlns:a16="http://schemas.microsoft.com/office/drawing/2014/main" id="{61C23D72-9B1D-34FC-11DC-635494E81AD6}"/>
              </a:ext>
            </a:extLst>
          </p:cNvPr>
          <p:cNvSpPr/>
          <p:nvPr/>
        </p:nvSpPr>
        <p:spPr>
          <a:xfrm>
            <a:off x="3091652" y="3724039"/>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g</a:t>
            </a:r>
            <a:endParaRPr sz="2400"/>
          </a:p>
        </p:txBody>
      </p:sp>
      <p:sp>
        <p:nvSpPr>
          <p:cNvPr id="283" name="Google Shape;283;p8">
            <a:extLst>
              <a:ext uri="{FF2B5EF4-FFF2-40B4-BE49-F238E27FC236}">
                <a16:creationId xmlns:a16="http://schemas.microsoft.com/office/drawing/2014/main" id="{6F050E24-7800-93AF-8E87-592F67058511}"/>
              </a:ext>
            </a:extLst>
          </p:cNvPr>
          <p:cNvSpPr/>
          <p:nvPr/>
        </p:nvSpPr>
        <p:spPr>
          <a:xfrm>
            <a:off x="3077623" y="2664731"/>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f</a:t>
            </a:r>
            <a:endParaRPr sz="2400"/>
          </a:p>
        </p:txBody>
      </p:sp>
      <p:sp>
        <p:nvSpPr>
          <p:cNvPr id="284" name="Google Shape;284;p8">
            <a:extLst>
              <a:ext uri="{FF2B5EF4-FFF2-40B4-BE49-F238E27FC236}">
                <a16:creationId xmlns:a16="http://schemas.microsoft.com/office/drawing/2014/main" id="{78DD04D4-723C-E7CC-00DD-BF57BD5841C2}"/>
              </a:ext>
            </a:extLst>
          </p:cNvPr>
          <p:cNvSpPr/>
          <p:nvPr/>
        </p:nvSpPr>
        <p:spPr>
          <a:xfrm>
            <a:off x="6237108" y="2643264"/>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j</a:t>
            </a:r>
            <a:endParaRPr sz="2400"/>
          </a:p>
        </p:txBody>
      </p:sp>
      <p:sp>
        <p:nvSpPr>
          <p:cNvPr id="285" name="Google Shape;285;p8">
            <a:extLst>
              <a:ext uri="{FF2B5EF4-FFF2-40B4-BE49-F238E27FC236}">
                <a16:creationId xmlns:a16="http://schemas.microsoft.com/office/drawing/2014/main" id="{7199DF2F-C811-9F20-6423-37D8201DAFC4}"/>
              </a:ext>
            </a:extLst>
          </p:cNvPr>
          <p:cNvSpPr/>
          <p:nvPr/>
        </p:nvSpPr>
        <p:spPr>
          <a:xfrm>
            <a:off x="6295381" y="3776839"/>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k</a:t>
            </a:r>
            <a:endParaRPr sz="2400"/>
          </a:p>
        </p:txBody>
      </p:sp>
      <p:sp>
        <p:nvSpPr>
          <p:cNvPr id="286" name="Google Shape;286;p8">
            <a:extLst>
              <a:ext uri="{FF2B5EF4-FFF2-40B4-BE49-F238E27FC236}">
                <a16:creationId xmlns:a16="http://schemas.microsoft.com/office/drawing/2014/main" id="{652B8762-73EA-2E5D-0E2F-C904AADBCE6C}"/>
              </a:ext>
            </a:extLst>
          </p:cNvPr>
          <p:cNvSpPr txBox="1"/>
          <p:nvPr/>
        </p:nvSpPr>
        <p:spPr>
          <a:xfrm>
            <a:off x="3550525" y="2626257"/>
            <a:ext cx="2562504" cy="828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dirty="0">
                <a:solidFill>
                  <a:schemeClr val="lt1"/>
                </a:solidFill>
                <a:latin typeface="Calibri"/>
                <a:ea typeface="Calibri"/>
                <a:cs typeface="Calibri"/>
                <a:sym typeface="Calibri"/>
              </a:rPr>
              <a:t>Recibir declaraciones de quienes presenciaron el delito</a:t>
            </a:r>
            <a:endParaRPr b="1" dirty="0">
              <a:solidFill>
                <a:schemeClr val="lt1"/>
              </a:solidFill>
              <a:latin typeface="Calibri"/>
              <a:ea typeface="Calibri"/>
              <a:cs typeface="Calibri"/>
              <a:sym typeface="Calibri"/>
            </a:endParaRPr>
          </a:p>
        </p:txBody>
      </p:sp>
      <p:sp>
        <p:nvSpPr>
          <p:cNvPr id="287" name="Google Shape;287;p8">
            <a:extLst>
              <a:ext uri="{FF2B5EF4-FFF2-40B4-BE49-F238E27FC236}">
                <a16:creationId xmlns:a16="http://schemas.microsoft.com/office/drawing/2014/main" id="{A0577E62-9097-B216-9CE7-7D705EC71CD5}"/>
              </a:ext>
            </a:extLst>
          </p:cNvPr>
          <p:cNvSpPr/>
          <p:nvPr/>
        </p:nvSpPr>
        <p:spPr>
          <a:xfrm>
            <a:off x="4018995" y="430971"/>
            <a:ext cx="4154009" cy="36933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Art. 68 del CPP. Atribuciones de la Policía</a:t>
            </a:r>
            <a:endParaRPr/>
          </a:p>
        </p:txBody>
      </p:sp>
      <p:sp>
        <p:nvSpPr>
          <p:cNvPr id="288" name="Google Shape;288;p8">
            <a:extLst>
              <a:ext uri="{FF2B5EF4-FFF2-40B4-BE49-F238E27FC236}">
                <a16:creationId xmlns:a16="http://schemas.microsoft.com/office/drawing/2014/main" id="{BDB73DBF-4F09-5688-3E0E-BD2E3C7D0D02}"/>
              </a:ext>
            </a:extLst>
          </p:cNvPr>
          <p:cNvSpPr txBox="1"/>
          <p:nvPr/>
        </p:nvSpPr>
        <p:spPr>
          <a:xfrm>
            <a:off x="525029" y="4765600"/>
            <a:ext cx="2389121" cy="828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dirty="0">
                <a:solidFill>
                  <a:schemeClr val="lt1"/>
                </a:solidFill>
                <a:latin typeface="Calibri"/>
                <a:ea typeface="Calibri"/>
                <a:cs typeface="Calibri"/>
                <a:sym typeface="Calibri"/>
              </a:rPr>
              <a:t>Recoger y conservar los objetos relacionados con el delito</a:t>
            </a:r>
            <a:endParaRPr b="1" dirty="0">
              <a:solidFill>
                <a:schemeClr val="lt1"/>
              </a:solidFill>
              <a:latin typeface="Calibri"/>
              <a:ea typeface="Calibri"/>
              <a:cs typeface="Calibri"/>
              <a:sym typeface="Calibri"/>
            </a:endParaRPr>
          </a:p>
        </p:txBody>
      </p:sp>
      <p:sp>
        <p:nvSpPr>
          <p:cNvPr id="289" name="Google Shape;289;p8">
            <a:extLst>
              <a:ext uri="{FF2B5EF4-FFF2-40B4-BE49-F238E27FC236}">
                <a16:creationId xmlns:a16="http://schemas.microsoft.com/office/drawing/2014/main" id="{B7DFA0DE-57C5-70EF-0511-9D4673D2A8DD}"/>
              </a:ext>
            </a:extLst>
          </p:cNvPr>
          <p:cNvSpPr txBox="1"/>
          <p:nvPr/>
        </p:nvSpPr>
        <p:spPr>
          <a:xfrm>
            <a:off x="6733480" y="3660079"/>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Efectuar incautaciones necesarias</a:t>
            </a:r>
            <a:endParaRPr b="1">
              <a:solidFill>
                <a:schemeClr val="lt1"/>
              </a:solidFill>
              <a:latin typeface="Calibri"/>
              <a:ea typeface="Calibri"/>
              <a:cs typeface="Calibri"/>
              <a:sym typeface="Calibri"/>
            </a:endParaRPr>
          </a:p>
        </p:txBody>
      </p:sp>
      <p:sp>
        <p:nvSpPr>
          <p:cNvPr id="290" name="Google Shape;290;p8">
            <a:extLst>
              <a:ext uri="{FF2B5EF4-FFF2-40B4-BE49-F238E27FC236}">
                <a16:creationId xmlns:a16="http://schemas.microsoft.com/office/drawing/2014/main" id="{40706184-4717-F015-2DC7-FD1A23EAE003}"/>
              </a:ext>
            </a:extLst>
          </p:cNvPr>
          <p:cNvSpPr txBox="1"/>
          <p:nvPr/>
        </p:nvSpPr>
        <p:spPr>
          <a:xfrm>
            <a:off x="6745988" y="4715963"/>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Recibir la manifestación de presuntos autores</a:t>
            </a:r>
            <a:endParaRPr b="1">
              <a:solidFill>
                <a:schemeClr val="lt1"/>
              </a:solidFill>
              <a:latin typeface="Calibri"/>
              <a:ea typeface="Calibri"/>
              <a:cs typeface="Calibri"/>
              <a:sym typeface="Calibri"/>
            </a:endParaRPr>
          </a:p>
        </p:txBody>
      </p:sp>
      <p:sp>
        <p:nvSpPr>
          <p:cNvPr id="291" name="Google Shape;291;p8">
            <a:extLst>
              <a:ext uri="{FF2B5EF4-FFF2-40B4-BE49-F238E27FC236}">
                <a16:creationId xmlns:a16="http://schemas.microsoft.com/office/drawing/2014/main" id="{1EC537E1-EB55-844B-D1CD-82759FA18F8D}"/>
              </a:ext>
            </a:extLst>
          </p:cNvPr>
          <p:cNvSpPr txBox="1"/>
          <p:nvPr/>
        </p:nvSpPr>
        <p:spPr>
          <a:xfrm>
            <a:off x="9648544" y="2618883"/>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Las demás diligencias necesarias</a:t>
            </a:r>
            <a:endParaRPr b="1">
              <a:solidFill>
                <a:schemeClr val="lt1"/>
              </a:solidFill>
              <a:latin typeface="Calibri"/>
              <a:ea typeface="Calibri"/>
              <a:cs typeface="Calibri"/>
              <a:sym typeface="Calibri"/>
            </a:endParaRPr>
          </a:p>
        </p:txBody>
      </p:sp>
      <p:sp>
        <p:nvSpPr>
          <p:cNvPr id="292" name="Google Shape;292;p8">
            <a:extLst>
              <a:ext uri="{FF2B5EF4-FFF2-40B4-BE49-F238E27FC236}">
                <a16:creationId xmlns:a16="http://schemas.microsoft.com/office/drawing/2014/main" id="{B35D7146-F909-1462-2E8A-74217B427A89}"/>
              </a:ext>
            </a:extLst>
          </p:cNvPr>
          <p:cNvSpPr txBox="1"/>
          <p:nvPr/>
        </p:nvSpPr>
        <p:spPr>
          <a:xfrm>
            <a:off x="9735991" y="1681271"/>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dirty="0">
                <a:solidFill>
                  <a:schemeClr val="lt1"/>
                </a:solidFill>
                <a:latin typeface="Calibri"/>
                <a:ea typeface="Calibri"/>
                <a:cs typeface="Calibri"/>
                <a:sym typeface="Calibri"/>
              </a:rPr>
              <a:t>Reunir información adicional de urgencia</a:t>
            </a:r>
            <a:endParaRPr b="1" dirty="0">
              <a:solidFill>
                <a:schemeClr val="lt1"/>
              </a:solidFill>
              <a:latin typeface="Calibri"/>
              <a:ea typeface="Calibri"/>
              <a:cs typeface="Calibri"/>
              <a:sym typeface="Calibri"/>
            </a:endParaRPr>
          </a:p>
        </p:txBody>
      </p:sp>
      <p:sp>
        <p:nvSpPr>
          <p:cNvPr id="293" name="Google Shape;293;p8">
            <a:extLst>
              <a:ext uri="{FF2B5EF4-FFF2-40B4-BE49-F238E27FC236}">
                <a16:creationId xmlns:a16="http://schemas.microsoft.com/office/drawing/2014/main" id="{E55E8EC7-CB05-4343-88EE-CA4E9A20CA8B}"/>
              </a:ext>
            </a:extLst>
          </p:cNvPr>
          <p:cNvSpPr txBox="1"/>
          <p:nvPr/>
        </p:nvSpPr>
        <p:spPr>
          <a:xfrm>
            <a:off x="3614493" y="4750347"/>
            <a:ext cx="2520765"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b="1">
                <a:solidFill>
                  <a:schemeClr val="lt1"/>
                </a:solidFill>
                <a:latin typeface="Calibri"/>
                <a:ea typeface="Calibri"/>
                <a:cs typeface="Calibri"/>
                <a:sym typeface="Calibri"/>
              </a:rPr>
              <a:t>Capturar a los presuntos autores y partícipes</a:t>
            </a:r>
            <a:endParaRPr b="1">
              <a:solidFill>
                <a:schemeClr val="lt1"/>
              </a:solidFill>
              <a:latin typeface="Calibri"/>
              <a:ea typeface="Calibri"/>
              <a:cs typeface="Calibri"/>
              <a:sym typeface="Calibri"/>
            </a:endParaRPr>
          </a:p>
        </p:txBody>
      </p:sp>
      <p:sp>
        <p:nvSpPr>
          <p:cNvPr id="294" name="Google Shape;294;p8">
            <a:extLst>
              <a:ext uri="{FF2B5EF4-FFF2-40B4-BE49-F238E27FC236}">
                <a16:creationId xmlns:a16="http://schemas.microsoft.com/office/drawing/2014/main" id="{0754CA1F-33C0-1D4A-C299-59CC77E7BE38}"/>
              </a:ext>
            </a:extLst>
          </p:cNvPr>
          <p:cNvSpPr/>
          <p:nvPr/>
        </p:nvSpPr>
        <p:spPr>
          <a:xfrm>
            <a:off x="3060925" y="1629494"/>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dirty="0">
                <a:solidFill>
                  <a:schemeClr val="dk1"/>
                </a:solidFill>
                <a:latin typeface="Calibri"/>
                <a:ea typeface="Calibri"/>
                <a:cs typeface="Calibri"/>
                <a:sym typeface="Calibri"/>
              </a:rPr>
              <a:t>e</a:t>
            </a:r>
            <a:endParaRPr sz="2400" dirty="0"/>
          </a:p>
        </p:txBody>
      </p:sp>
      <p:sp>
        <p:nvSpPr>
          <p:cNvPr id="295" name="Google Shape;295;p8">
            <a:extLst>
              <a:ext uri="{FF2B5EF4-FFF2-40B4-BE49-F238E27FC236}">
                <a16:creationId xmlns:a16="http://schemas.microsoft.com/office/drawing/2014/main" id="{F5B9343F-5BFD-AD7D-6B72-78BD40970591}"/>
              </a:ext>
            </a:extLst>
          </p:cNvPr>
          <p:cNvSpPr/>
          <p:nvPr/>
        </p:nvSpPr>
        <p:spPr>
          <a:xfrm>
            <a:off x="3088164" y="4817461"/>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h</a:t>
            </a:r>
            <a:endParaRPr sz="2400"/>
          </a:p>
        </p:txBody>
      </p:sp>
      <p:sp>
        <p:nvSpPr>
          <p:cNvPr id="296" name="Google Shape;296;p8">
            <a:extLst>
              <a:ext uri="{FF2B5EF4-FFF2-40B4-BE49-F238E27FC236}">
                <a16:creationId xmlns:a16="http://schemas.microsoft.com/office/drawing/2014/main" id="{55E3F618-167D-88D9-9E47-AF20520FD1FE}"/>
              </a:ext>
            </a:extLst>
          </p:cNvPr>
          <p:cNvSpPr/>
          <p:nvPr/>
        </p:nvSpPr>
        <p:spPr>
          <a:xfrm>
            <a:off x="9178909" y="2618884"/>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n</a:t>
            </a:r>
            <a:endParaRPr sz="2400"/>
          </a:p>
        </p:txBody>
      </p:sp>
      <p:sp>
        <p:nvSpPr>
          <p:cNvPr id="297" name="Google Shape;297;p8">
            <a:extLst>
              <a:ext uri="{FF2B5EF4-FFF2-40B4-BE49-F238E27FC236}">
                <a16:creationId xmlns:a16="http://schemas.microsoft.com/office/drawing/2014/main" id="{F030B316-2CB9-C0A4-B927-B44F29DB75E9}"/>
              </a:ext>
            </a:extLst>
          </p:cNvPr>
          <p:cNvSpPr/>
          <p:nvPr/>
        </p:nvSpPr>
        <p:spPr>
          <a:xfrm>
            <a:off x="6271946" y="4827535"/>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l</a:t>
            </a:r>
            <a:endParaRPr sz="2400"/>
          </a:p>
        </p:txBody>
      </p:sp>
      <p:sp>
        <p:nvSpPr>
          <p:cNvPr id="298" name="Google Shape;298;p8">
            <a:extLst>
              <a:ext uri="{FF2B5EF4-FFF2-40B4-BE49-F238E27FC236}">
                <a16:creationId xmlns:a16="http://schemas.microsoft.com/office/drawing/2014/main" id="{E98A7511-DEB9-D6FA-DF52-74221B4793F7}"/>
              </a:ext>
            </a:extLst>
          </p:cNvPr>
          <p:cNvSpPr/>
          <p:nvPr/>
        </p:nvSpPr>
        <p:spPr>
          <a:xfrm>
            <a:off x="9248238" y="1645391"/>
            <a:ext cx="420719" cy="342569"/>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3600" b="1">
                <a:solidFill>
                  <a:schemeClr val="dk1"/>
                </a:solidFill>
                <a:latin typeface="Calibri"/>
                <a:ea typeface="Calibri"/>
                <a:cs typeface="Calibri"/>
                <a:sym typeface="Calibri"/>
              </a:rPr>
              <a:t>m</a:t>
            </a:r>
            <a:endParaRPr sz="2400"/>
          </a:p>
        </p:txBody>
      </p:sp>
    </p:spTree>
    <p:extLst>
      <p:ext uri="{BB962C8B-B14F-4D97-AF65-F5344CB8AC3E}">
        <p14:creationId xmlns:p14="http://schemas.microsoft.com/office/powerpoint/2010/main" val="794702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267"/>
        <p:cNvGrpSpPr/>
        <p:nvPr/>
      </p:nvGrpSpPr>
      <p:grpSpPr>
        <a:xfrm>
          <a:off x="0" y="0"/>
          <a:ext cx="0" cy="0"/>
          <a:chOff x="0" y="0"/>
          <a:chExt cx="0" cy="0"/>
        </a:xfrm>
      </p:grpSpPr>
      <p:sp>
        <p:nvSpPr>
          <p:cNvPr id="2" name="Google Shape;236;p7">
            <a:extLst>
              <a:ext uri="{FF2B5EF4-FFF2-40B4-BE49-F238E27FC236}">
                <a16:creationId xmlns:a16="http://schemas.microsoft.com/office/drawing/2014/main" id="{4CDAB425-BBF1-53F9-E05D-35721A992EF6}"/>
              </a:ext>
            </a:extLst>
          </p:cNvPr>
          <p:cNvSpPr txBox="1"/>
          <p:nvPr/>
        </p:nvSpPr>
        <p:spPr>
          <a:xfrm>
            <a:off x="239309" y="2506121"/>
            <a:ext cx="3726180"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3200"/>
              <a:buFont typeface="Calibri"/>
              <a:buNone/>
            </a:pPr>
            <a:r>
              <a:rPr lang="es-ES" sz="3200" b="1" i="1" dirty="0">
                <a:solidFill>
                  <a:schemeClr val="dk1"/>
                </a:solidFill>
                <a:latin typeface="Calibri"/>
                <a:ea typeface="Calibri"/>
                <a:cs typeface="Calibri"/>
                <a:sym typeface="Calibri"/>
              </a:rPr>
              <a:t>Relación entre el MP y la PNP</a:t>
            </a:r>
          </a:p>
          <a:p>
            <a:pPr marL="0" marR="0" lvl="0" indent="0" algn="ctr" rtl="0">
              <a:spcBef>
                <a:spcPts val="0"/>
              </a:spcBef>
              <a:spcAft>
                <a:spcPts val="0"/>
              </a:spcAft>
              <a:buClr>
                <a:schemeClr val="dk1"/>
              </a:buClr>
              <a:buSzPts val="3200"/>
              <a:buFont typeface="Calibri"/>
              <a:buNone/>
            </a:pPr>
            <a:r>
              <a:rPr lang="es-ES" sz="3200" b="1" i="1" dirty="0">
                <a:solidFill>
                  <a:schemeClr val="dk1"/>
                </a:solidFill>
                <a:latin typeface="Calibri"/>
                <a:ea typeface="Calibri"/>
                <a:cs typeface="Calibri"/>
                <a:sym typeface="Calibri"/>
              </a:rPr>
              <a:t>(STC 00014-2024-AI)</a:t>
            </a:r>
            <a:endParaRPr sz="3200" i="1" dirty="0">
              <a:solidFill>
                <a:schemeClr val="dk1"/>
              </a:solidFill>
              <a:latin typeface="Calibri"/>
              <a:ea typeface="Calibri"/>
              <a:cs typeface="Calibri"/>
              <a:sym typeface="Calibri"/>
            </a:endParaRPr>
          </a:p>
        </p:txBody>
      </p:sp>
      <p:pic>
        <p:nvPicPr>
          <p:cNvPr id="3" name="Imagen 2">
            <a:extLst>
              <a:ext uri="{FF2B5EF4-FFF2-40B4-BE49-F238E27FC236}">
                <a16:creationId xmlns:a16="http://schemas.microsoft.com/office/drawing/2014/main" id="{3E069611-C610-1945-6746-70444586865D}"/>
              </a:ext>
            </a:extLst>
          </p:cNvPr>
          <p:cNvPicPr>
            <a:picLocks noChangeAspect="1"/>
          </p:cNvPicPr>
          <p:nvPr/>
        </p:nvPicPr>
        <p:blipFill>
          <a:blip r:embed="rId3"/>
          <a:stretch>
            <a:fillRect/>
          </a:stretch>
        </p:blipFill>
        <p:spPr>
          <a:xfrm>
            <a:off x="4114626" y="138069"/>
            <a:ext cx="8077374" cy="6581862"/>
          </a:xfrm>
          <a:prstGeom prst="rect">
            <a:avLst/>
          </a:prstGeom>
        </p:spPr>
      </p:pic>
      <p:sp>
        <p:nvSpPr>
          <p:cNvPr id="5" name="CuadroTexto 4">
            <a:extLst>
              <a:ext uri="{FF2B5EF4-FFF2-40B4-BE49-F238E27FC236}">
                <a16:creationId xmlns:a16="http://schemas.microsoft.com/office/drawing/2014/main" id="{199F72D1-A384-B10A-D618-B4ABBD0B705A}"/>
              </a:ext>
            </a:extLst>
          </p:cNvPr>
          <p:cNvSpPr txBox="1"/>
          <p:nvPr/>
        </p:nvSpPr>
        <p:spPr>
          <a:xfrm>
            <a:off x="239309" y="6224648"/>
            <a:ext cx="8331923" cy="357214"/>
          </a:xfrm>
          <a:prstGeom prst="rect">
            <a:avLst/>
          </a:prstGeom>
          <a:noFill/>
        </p:spPr>
        <p:txBody>
          <a:bodyPr wrap="square">
            <a:spAutoFit/>
          </a:bodyPr>
          <a:lstStyle/>
          <a:p>
            <a:pPr>
              <a:lnSpc>
                <a:spcPct val="115000"/>
              </a:lnSpc>
              <a:buNone/>
            </a:pPr>
            <a:r>
              <a:rPr lang="es-ES" sz="1600" dirty="0">
                <a:solidFill>
                  <a:srgbClr val="000000"/>
                </a:solidFill>
                <a:effectLst/>
                <a:latin typeface="Calibri" panose="020F0502020204030204" pitchFamily="34" charset="0"/>
                <a:ea typeface="Calibri" panose="020F0502020204030204" pitchFamily="34" charset="0"/>
              </a:rPr>
              <a:t>Esquema extraído de la STC 00014-2024-AI, p.45.</a:t>
            </a:r>
            <a:endParaRPr lang="es-PE" sz="2000" dirty="0">
              <a:effectLst/>
              <a:latin typeface="Arial" panose="020B0604020202020204" pitchFamily="34" charset="0"/>
              <a:ea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267">
          <a:extLst>
            <a:ext uri="{FF2B5EF4-FFF2-40B4-BE49-F238E27FC236}">
              <a16:creationId xmlns:a16="http://schemas.microsoft.com/office/drawing/2014/main" id="{18505531-21E4-9FE2-E013-D817C8DB062E}"/>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26CBF4EB-F697-D0FF-9C26-156CE1282E34}"/>
              </a:ext>
            </a:extLst>
          </p:cNvPr>
          <p:cNvSpPr txBox="1"/>
          <p:nvPr/>
        </p:nvSpPr>
        <p:spPr>
          <a:xfrm>
            <a:off x="7055156" y="4100472"/>
            <a:ext cx="4561291" cy="357214"/>
          </a:xfrm>
          <a:prstGeom prst="rect">
            <a:avLst/>
          </a:prstGeom>
          <a:noFill/>
        </p:spPr>
        <p:txBody>
          <a:bodyPr wrap="square">
            <a:spAutoFit/>
          </a:bodyPr>
          <a:lstStyle/>
          <a:p>
            <a:pPr>
              <a:lnSpc>
                <a:spcPct val="115000"/>
              </a:lnSpc>
              <a:buNone/>
            </a:pPr>
            <a:r>
              <a:rPr lang="es-ES" sz="1600" dirty="0">
                <a:solidFill>
                  <a:srgbClr val="000000"/>
                </a:solidFill>
                <a:effectLst/>
                <a:latin typeface="Calibri" panose="020F0502020204030204" pitchFamily="34" charset="0"/>
                <a:ea typeface="Calibri" panose="020F0502020204030204" pitchFamily="34" charset="0"/>
              </a:rPr>
              <a:t>Esquema extraído de la STC 00014-2024-AI, p.</a:t>
            </a:r>
            <a:r>
              <a:rPr lang="es-ES" sz="1600" dirty="0">
                <a:solidFill>
                  <a:srgbClr val="000000"/>
                </a:solidFill>
                <a:latin typeface="Calibri" panose="020F0502020204030204" pitchFamily="34" charset="0"/>
                <a:ea typeface="Calibri" panose="020F0502020204030204" pitchFamily="34" charset="0"/>
              </a:rPr>
              <a:t>34</a:t>
            </a:r>
            <a:r>
              <a:rPr lang="es-ES" sz="1600" dirty="0">
                <a:solidFill>
                  <a:srgbClr val="000000"/>
                </a:solidFill>
                <a:effectLst/>
                <a:latin typeface="Calibri" panose="020F0502020204030204" pitchFamily="34" charset="0"/>
                <a:ea typeface="Calibri" panose="020F0502020204030204" pitchFamily="34" charset="0"/>
              </a:rPr>
              <a:t>.</a:t>
            </a:r>
            <a:endParaRPr lang="es-PE" sz="2000" dirty="0">
              <a:effectLst/>
              <a:latin typeface="Arial" panose="020B0604020202020204" pitchFamily="34" charset="0"/>
              <a:ea typeface="Arial" panose="020B0604020202020204" pitchFamily="34" charset="0"/>
            </a:endParaRPr>
          </a:p>
        </p:txBody>
      </p:sp>
      <p:pic>
        <p:nvPicPr>
          <p:cNvPr id="8" name="Imagen 7">
            <a:extLst>
              <a:ext uri="{FF2B5EF4-FFF2-40B4-BE49-F238E27FC236}">
                <a16:creationId xmlns:a16="http://schemas.microsoft.com/office/drawing/2014/main" id="{2B13751B-29DD-6742-9D2A-9A0F0D432044}"/>
              </a:ext>
            </a:extLst>
          </p:cNvPr>
          <p:cNvPicPr>
            <a:picLocks noChangeAspect="1"/>
          </p:cNvPicPr>
          <p:nvPr/>
        </p:nvPicPr>
        <p:blipFill>
          <a:blip r:embed="rId3"/>
          <a:srcRect t="12861" b="8362"/>
          <a:stretch>
            <a:fillRect/>
          </a:stretch>
        </p:blipFill>
        <p:spPr>
          <a:xfrm>
            <a:off x="433680" y="740052"/>
            <a:ext cx="11281811" cy="3360420"/>
          </a:xfrm>
          <a:prstGeom prst="rect">
            <a:avLst/>
          </a:prstGeom>
        </p:spPr>
      </p:pic>
      <p:grpSp>
        <p:nvGrpSpPr>
          <p:cNvPr id="9" name="Google Shape;189;p5">
            <a:extLst>
              <a:ext uri="{FF2B5EF4-FFF2-40B4-BE49-F238E27FC236}">
                <a16:creationId xmlns:a16="http://schemas.microsoft.com/office/drawing/2014/main" id="{DC4F440F-7619-9CF8-E8D8-E63D1FE2443B}"/>
              </a:ext>
            </a:extLst>
          </p:cNvPr>
          <p:cNvGrpSpPr/>
          <p:nvPr/>
        </p:nvGrpSpPr>
        <p:grpSpPr>
          <a:xfrm>
            <a:off x="937259" y="4889290"/>
            <a:ext cx="9986752" cy="1397210"/>
            <a:chOff x="650917" y="1594379"/>
            <a:chExt cx="5467549" cy="968267"/>
          </a:xfrm>
        </p:grpSpPr>
        <p:grpSp>
          <p:nvGrpSpPr>
            <p:cNvPr id="10" name="Google Shape;190;p5">
              <a:extLst>
                <a:ext uri="{FF2B5EF4-FFF2-40B4-BE49-F238E27FC236}">
                  <a16:creationId xmlns:a16="http://schemas.microsoft.com/office/drawing/2014/main" id="{A7AA37B2-231F-650F-FEFC-00D602E5D41C}"/>
                </a:ext>
              </a:extLst>
            </p:cNvPr>
            <p:cNvGrpSpPr/>
            <p:nvPr/>
          </p:nvGrpSpPr>
          <p:grpSpPr>
            <a:xfrm>
              <a:off x="650917" y="1597093"/>
              <a:ext cx="5467549" cy="965553"/>
              <a:chOff x="729294" y="1364865"/>
              <a:chExt cx="5467549" cy="965553"/>
            </a:xfrm>
          </p:grpSpPr>
          <p:sp>
            <p:nvSpPr>
              <p:cNvPr id="13" name="Google Shape;191;p5">
                <a:extLst>
                  <a:ext uri="{FF2B5EF4-FFF2-40B4-BE49-F238E27FC236}">
                    <a16:creationId xmlns:a16="http://schemas.microsoft.com/office/drawing/2014/main" id="{69C02F28-A0EF-E75B-B7C0-A46FCA7EE550}"/>
                  </a:ext>
                </a:extLst>
              </p:cNvPr>
              <p:cNvSpPr/>
              <p:nvPr/>
            </p:nvSpPr>
            <p:spPr>
              <a:xfrm>
                <a:off x="729294" y="1435524"/>
                <a:ext cx="1371891" cy="703826"/>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2000" b="1" dirty="0">
                    <a:solidFill>
                      <a:schemeClr val="dk1"/>
                    </a:solidFill>
                    <a:latin typeface="Calibri"/>
                    <a:ea typeface="Calibri"/>
                    <a:cs typeface="Calibri"/>
                    <a:sym typeface="Calibri"/>
                  </a:rPr>
                  <a:t>Equilibrio funcional entre ambas instituciones</a:t>
                </a:r>
                <a:endParaRPr sz="2400" dirty="0"/>
              </a:p>
            </p:txBody>
          </p:sp>
          <p:sp>
            <p:nvSpPr>
              <p:cNvPr id="14" name="Google Shape;192;p5">
                <a:extLst>
                  <a:ext uri="{FF2B5EF4-FFF2-40B4-BE49-F238E27FC236}">
                    <a16:creationId xmlns:a16="http://schemas.microsoft.com/office/drawing/2014/main" id="{47FEDE80-2A8F-7C0F-F0A4-D25E0BFD1707}"/>
                  </a:ext>
                </a:extLst>
              </p:cNvPr>
              <p:cNvSpPr txBox="1"/>
              <p:nvPr/>
            </p:nvSpPr>
            <p:spPr>
              <a:xfrm>
                <a:off x="3541879" y="1364865"/>
                <a:ext cx="2651699" cy="408167"/>
              </a:xfrm>
              <a:prstGeom prst="rect">
                <a:avLst/>
              </a:prstGeom>
              <a:solidFill>
                <a:srgbClr val="002060"/>
              </a:solidFill>
              <a:ln>
                <a:noFill/>
              </a:ln>
            </p:spPr>
            <p:txBody>
              <a:bodyPr spcFirstLastPara="1" wrap="square" lIns="30475" tIns="15225" rIns="30475" bIns="15225" anchor="ctr" anchorCtr="0">
                <a:noAutofit/>
              </a:bodyPr>
              <a:lstStyle/>
              <a:p>
                <a:pPr lvl="0" algn="ctr"/>
                <a:r>
                  <a:rPr lang="es-ES" b="1" dirty="0"/>
                  <a:t>Colaboración Institucional</a:t>
                </a:r>
                <a:r>
                  <a:rPr lang="es-ES" dirty="0"/>
                  <a:t> </a:t>
                </a:r>
                <a:endParaRPr lang="es-ES" sz="1400" b="1" dirty="0">
                  <a:solidFill>
                    <a:schemeClr val="lt1"/>
                  </a:solidFill>
                  <a:latin typeface="Calibri"/>
                  <a:ea typeface="Calibri"/>
                  <a:cs typeface="Calibri"/>
                  <a:sym typeface="Calibri"/>
                </a:endParaRPr>
              </a:p>
            </p:txBody>
          </p:sp>
          <p:sp>
            <p:nvSpPr>
              <p:cNvPr id="15" name="Google Shape;193;p5">
                <a:extLst>
                  <a:ext uri="{FF2B5EF4-FFF2-40B4-BE49-F238E27FC236}">
                    <a16:creationId xmlns:a16="http://schemas.microsoft.com/office/drawing/2014/main" id="{5AA46D1B-91BB-58A3-6FEA-F1CE4781BEE9}"/>
                  </a:ext>
                </a:extLst>
              </p:cNvPr>
              <p:cNvSpPr txBox="1"/>
              <p:nvPr/>
            </p:nvSpPr>
            <p:spPr>
              <a:xfrm>
                <a:off x="3545143" y="1920601"/>
                <a:ext cx="2651700" cy="409817"/>
              </a:xfrm>
              <a:prstGeom prst="rect">
                <a:avLst/>
              </a:prstGeom>
              <a:solidFill>
                <a:srgbClr val="002060"/>
              </a:solidFill>
              <a:ln>
                <a:noFill/>
              </a:ln>
            </p:spPr>
            <p:txBody>
              <a:bodyPr spcFirstLastPara="1" wrap="square" lIns="30475" tIns="15225" rIns="30475" bIns="15225" anchor="ctr" anchorCtr="0">
                <a:noAutofit/>
              </a:bodyPr>
              <a:lstStyle/>
              <a:p>
                <a:pPr lvl="0" algn="ctr"/>
                <a:r>
                  <a:rPr lang="es-ES" b="1" dirty="0"/>
                  <a:t>Especialidad Funcional</a:t>
                </a:r>
                <a:endParaRPr lang="es-ES" dirty="0"/>
              </a:p>
            </p:txBody>
          </p:sp>
        </p:grpSp>
        <p:sp>
          <p:nvSpPr>
            <p:cNvPr id="11" name="Google Shape;194;p5">
              <a:extLst>
                <a:ext uri="{FF2B5EF4-FFF2-40B4-BE49-F238E27FC236}">
                  <a16:creationId xmlns:a16="http://schemas.microsoft.com/office/drawing/2014/main" id="{39FD31A7-78B9-A7FF-D822-916654444748}"/>
                </a:ext>
              </a:extLst>
            </p:cNvPr>
            <p:cNvSpPr/>
            <p:nvPr/>
          </p:nvSpPr>
          <p:spPr>
            <a:xfrm>
              <a:off x="2976246" y="2132590"/>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2</a:t>
              </a:r>
              <a:endParaRPr/>
            </a:p>
          </p:txBody>
        </p:sp>
        <p:sp>
          <p:nvSpPr>
            <p:cNvPr id="12" name="Google Shape;195;p5">
              <a:extLst>
                <a:ext uri="{FF2B5EF4-FFF2-40B4-BE49-F238E27FC236}">
                  <a16:creationId xmlns:a16="http://schemas.microsoft.com/office/drawing/2014/main" id="{DEA08F99-76CF-FC72-02E0-64E6F7BE1EED}"/>
                </a:ext>
              </a:extLst>
            </p:cNvPr>
            <p:cNvSpPr/>
            <p:nvPr/>
          </p:nvSpPr>
          <p:spPr>
            <a:xfrm>
              <a:off x="2976246" y="1594379"/>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1</a:t>
              </a:r>
              <a:endParaRPr/>
            </a:p>
          </p:txBody>
        </p:sp>
      </p:grpSp>
      <p:cxnSp>
        <p:nvCxnSpPr>
          <p:cNvPr id="16" name="Google Shape;199;p5">
            <a:extLst>
              <a:ext uri="{FF2B5EF4-FFF2-40B4-BE49-F238E27FC236}">
                <a16:creationId xmlns:a16="http://schemas.microsoft.com/office/drawing/2014/main" id="{D5788BCC-E89C-6720-8AB6-15F5D4D09697}"/>
              </a:ext>
            </a:extLst>
          </p:cNvPr>
          <p:cNvCxnSpPr>
            <a:endCxn id="12" idx="2"/>
          </p:cNvCxnSpPr>
          <p:nvPr/>
        </p:nvCxnSpPr>
        <p:spPr>
          <a:xfrm rot="10800000" flipH="1">
            <a:off x="3443089" y="5172713"/>
            <a:ext cx="1741500" cy="309600"/>
          </a:xfrm>
          <a:prstGeom prst="straightConnector1">
            <a:avLst/>
          </a:prstGeom>
          <a:noFill/>
          <a:ln w="38100" cap="flat" cmpd="sng">
            <a:solidFill>
              <a:srgbClr val="002060"/>
            </a:solidFill>
            <a:prstDash val="solid"/>
            <a:miter lim="800000"/>
            <a:headEnd type="none" w="sm" len="sm"/>
            <a:tailEnd type="triangle" w="med" len="med"/>
          </a:ln>
        </p:spPr>
      </p:cxnSp>
      <p:cxnSp>
        <p:nvCxnSpPr>
          <p:cNvPr id="17" name="Google Shape;200;p5">
            <a:extLst>
              <a:ext uri="{FF2B5EF4-FFF2-40B4-BE49-F238E27FC236}">
                <a16:creationId xmlns:a16="http://schemas.microsoft.com/office/drawing/2014/main" id="{29B05BD3-B9CA-9FF1-E66E-BA63C2FFA261}"/>
              </a:ext>
            </a:extLst>
          </p:cNvPr>
          <p:cNvCxnSpPr>
            <a:endCxn id="11" idx="2"/>
          </p:cNvCxnSpPr>
          <p:nvPr/>
        </p:nvCxnSpPr>
        <p:spPr>
          <a:xfrm>
            <a:off x="3443089" y="5482252"/>
            <a:ext cx="1741500" cy="467100"/>
          </a:xfrm>
          <a:prstGeom prst="straightConnector1">
            <a:avLst/>
          </a:prstGeom>
          <a:noFill/>
          <a:ln w="38100" cap="flat" cmpd="sng">
            <a:solidFill>
              <a:srgbClr val="002060"/>
            </a:solidFill>
            <a:prstDash val="solid"/>
            <a:miter lim="800000"/>
            <a:headEnd type="none" w="sm" len="sm"/>
            <a:tailEnd type="triangle" w="med" len="med"/>
          </a:ln>
        </p:spPr>
      </p:cxnSp>
    </p:spTree>
    <p:extLst>
      <p:ext uri="{BB962C8B-B14F-4D97-AF65-F5344CB8AC3E}">
        <p14:creationId xmlns:p14="http://schemas.microsoft.com/office/powerpoint/2010/main" val="1984555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328"/>
        <p:cNvGrpSpPr/>
        <p:nvPr/>
      </p:nvGrpSpPr>
      <p:grpSpPr>
        <a:xfrm>
          <a:off x="0" y="0"/>
          <a:ext cx="0" cy="0"/>
          <a:chOff x="0" y="0"/>
          <a:chExt cx="0" cy="0"/>
        </a:xfrm>
      </p:grpSpPr>
      <p:sp>
        <p:nvSpPr>
          <p:cNvPr id="330" name="Google Shape;330;p10"/>
          <p:cNvSpPr txBox="1"/>
          <p:nvPr/>
        </p:nvSpPr>
        <p:spPr>
          <a:xfrm>
            <a:off x="1623131" y="623308"/>
            <a:ext cx="7996011" cy="5231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2800"/>
              <a:buFont typeface="Calibri"/>
              <a:buNone/>
            </a:pPr>
            <a:r>
              <a:rPr lang="es-PE" sz="2800" b="1" i="1">
                <a:solidFill>
                  <a:schemeClr val="dk1"/>
                </a:solidFill>
                <a:latin typeface="Calibri"/>
                <a:ea typeface="Calibri"/>
                <a:cs typeface="Calibri"/>
                <a:sym typeface="Calibri"/>
              </a:rPr>
              <a:t>Derechos y deberes del abogado defensor</a:t>
            </a:r>
            <a:endParaRPr sz="2800" i="1">
              <a:solidFill>
                <a:schemeClr val="dk1"/>
              </a:solidFill>
              <a:latin typeface="Calibri"/>
              <a:ea typeface="Calibri"/>
              <a:cs typeface="Calibri"/>
              <a:sym typeface="Calibri"/>
            </a:endParaRPr>
          </a:p>
        </p:txBody>
      </p:sp>
      <p:sp>
        <p:nvSpPr>
          <p:cNvPr id="331" name="Google Shape;331;p10"/>
          <p:cNvSpPr/>
          <p:nvPr/>
        </p:nvSpPr>
        <p:spPr>
          <a:xfrm>
            <a:off x="4485794" y="1271883"/>
            <a:ext cx="1893646" cy="338554"/>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Art. 84 del CPP</a:t>
            </a:r>
            <a:endParaRPr/>
          </a:p>
        </p:txBody>
      </p:sp>
      <p:sp>
        <p:nvSpPr>
          <p:cNvPr id="332" name="Google Shape;332;p10"/>
          <p:cNvSpPr txBox="1"/>
          <p:nvPr/>
        </p:nvSpPr>
        <p:spPr>
          <a:xfrm>
            <a:off x="1037952" y="2571984"/>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lnSpc>
                <a:spcPct val="90000"/>
              </a:lnSpc>
              <a:spcBef>
                <a:spcPts val="0"/>
              </a:spcBef>
              <a:spcAft>
                <a:spcPts val="0"/>
              </a:spcAft>
              <a:buNone/>
            </a:pPr>
            <a:r>
              <a:rPr lang="es-PE" sz="2000" b="1">
                <a:solidFill>
                  <a:schemeClr val="lt1"/>
                </a:solidFill>
                <a:latin typeface="Calibri"/>
                <a:ea typeface="Calibri"/>
                <a:cs typeface="Calibri"/>
                <a:sym typeface="Calibri"/>
              </a:rPr>
              <a:t>Prestar asesoramiento</a:t>
            </a:r>
            <a:endParaRPr sz="2000"/>
          </a:p>
        </p:txBody>
      </p:sp>
      <p:sp>
        <p:nvSpPr>
          <p:cNvPr id="333" name="Google Shape;333;p10"/>
          <p:cNvSpPr txBox="1"/>
          <p:nvPr/>
        </p:nvSpPr>
        <p:spPr>
          <a:xfrm>
            <a:off x="1061688" y="3453638"/>
            <a:ext cx="2340474" cy="900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2000" b="1" dirty="0">
                <a:solidFill>
                  <a:schemeClr val="lt1"/>
                </a:solidFill>
                <a:latin typeface="Calibri"/>
                <a:ea typeface="Calibri"/>
                <a:cs typeface="Calibri"/>
                <a:sym typeface="Calibri"/>
              </a:rPr>
              <a:t>Interrogar directamente a su defendido</a:t>
            </a:r>
            <a:endParaRPr sz="2000" dirty="0"/>
          </a:p>
        </p:txBody>
      </p:sp>
      <p:sp>
        <p:nvSpPr>
          <p:cNvPr id="334" name="Google Shape;334;p10"/>
          <p:cNvSpPr txBox="1"/>
          <p:nvPr/>
        </p:nvSpPr>
        <p:spPr>
          <a:xfrm>
            <a:off x="4717509" y="5575720"/>
            <a:ext cx="2638031" cy="900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endParaRPr sz="2000" b="1" dirty="0">
              <a:solidFill>
                <a:schemeClr val="lt1"/>
              </a:solidFill>
              <a:latin typeface="Calibri"/>
              <a:ea typeface="Calibri"/>
              <a:cs typeface="Calibri"/>
              <a:sym typeface="Calibri"/>
            </a:endParaRPr>
          </a:p>
          <a:p>
            <a:pPr marL="0" marR="0" lvl="0" indent="0" algn="ctr" rtl="0">
              <a:spcBef>
                <a:spcPts val="0"/>
              </a:spcBef>
              <a:spcAft>
                <a:spcPts val="0"/>
              </a:spcAft>
              <a:buNone/>
            </a:pPr>
            <a:r>
              <a:rPr lang="es-PE" sz="2000" b="1" dirty="0">
                <a:solidFill>
                  <a:schemeClr val="lt1"/>
                </a:solidFill>
                <a:latin typeface="Calibri"/>
                <a:ea typeface="Calibri"/>
                <a:cs typeface="Calibri"/>
                <a:sym typeface="Calibri"/>
              </a:rPr>
              <a:t>Ingresar a los establecimientos penales</a:t>
            </a:r>
            <a:endParaRPr sz="2000" dirty="0"/>
          </a:p>
          <a:p>
            <a:pPr marL="0" marR="0" lvl="0" indent="0" algn="ctr" rtl="0">
              <a:spcBef>
                <a:spcPts val="0"/>
              </a:spcBef>
              <a:spcAft>
                <a:spcPts val="0"/>
              </a:spcAft>
              <a:buNone/>
            </a:pPr>
            <a:endParaRPr sz="2000" b="1" dirty="0">
              <a:solidFill>
                <a:schemeClr val="lt1"/>
              </a:solidFill>
              <a:latin typeface="Calibri"/>
              <a:ea typeface="Calibri"/>
              <a:cs typeface="Calibri"/>
              <a:sym typeface="Calibri"/>
            </a:endParaRPr>
          </a:p>
        </p:txBody>
      </p:sp>
      <p:sp>
        <p:nvSpPr>
          <p:cNvPr id="335" name="Google Shape;335;p10"/>
          <p:cNvSpPr txBox="1"/>
          <p:nvPr/>
        </p:nvSpPr>
        <p:spPr>
          <a:xfrm>
            <a:off x="1023552" y="4439774"/>
            <a:ext cx="2340474" cy="900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2000" b="1" dirty="0">
                <a:solidFill>
                  <a:schemeClr val="lt1"/>
                </a:solidFill>
                <a:latin typeface="Calibri"/>
                <a:ea typeface="Calibri"/>
                <a:cs typeface="Calibri"/>
                <a:sym typeface="Calibri"/>
              </a:rPr>
              <a:t>Recurrir a la asistencia reservada de un experto</a:t>
            </a:r>
            <a:endParaRPr sz="2000" dirty="0"/>
          </a:p>
        </p:txBody>
      </p:sp>
      <p:sp>
        <p:nvSpPr>
          <p:cNvPr id="336" name="Google Shape;336;p10"/>
          <p:cNvSpPr txBox="1"/>
          <p:nvPr/>
        </p:nvSpPr>
        <p:spPr>
          <a:xfrm>
            <a:off x="4767562" y="4490763"/>
            <a:ext cx="2651700" cy="900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2000" b="1" dirty="0">
                <a:solidFill>
                  <a:schemeClr val="lt1"/>
                </a:solidFill>
                <a:latin typeface="Calibri"/>
                <a:ea typeface="Calibri"/>
                <a:cs typeface="Calibri"/>
                <a:sym typeface="Calibri"/>
              </a:rPr>
              <a:t>Tener acceso a los expedientes discal y judicial</a:t>
            </a:r>
            <a:endParaRPr sz="2000" b="1" dirty="0">
              <a:solidFill>
                <a:schemeClr val="lt1"/>
              </a:solidFill>
              <a:latin typeface="Calibri"/>
              <a:ea typeface="Calibri"/>
              <a:cs typeface="Calibri"/>
              <a:sym typeface="Calibri"/>
            </a:endParaRPr>
          </a:p>
        </p:txBody>
      </p:sp>
      <p:sp>
        <p:nvSpPr>
          <p:cNvPr id="337" name="Google Shape;337;p10"/>
          <p:cNvSpPr txBox="1"/>
          <p:nvPr/>
        </p:nvSpPr>
        <p:spPr>
          <a:xfrm>
            <a:off x="983403" y="5562749"/>
            <a:ext cx="2340474"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2000" b="1">
                <a:solidFill>
                  <a:schemeClr val="lt1"/>
                </a:solidFill>
                <a:latin typeface="Calibri"/>
                <a:ea typeface="Calibri"/>
                <a:cs typeface="Calibri"/>
                <a:sym typeface="Calibri"/>
              </a:rPr>
              <a:t>Participar en todas las diligencias</a:t>
            </a:r>
            <a:endParaRPr sz="2000" b="1">
              <a:solidFill>
                <a:schemeClr val="lt1"/>
              </a:solidFill>
              <a:latin typeface="Calibri"/>
              <a:ea typeface="Calibri"/>
              <a:cs typeface="Calibri"/>
              <a:sym typeface="Calibri"/>
            </a:endParaRPr>
          </a:p>
        </p:txBody>
      </p:sp>
      <p:sp>
        <p:nvSpPr>
          <p:cNvPr id="338" name="Google Shape;338;p10"/>
          <p:cNvSpPr txBox="1"/>
          <p:nvPr/>
        </p:nvSpPr>
        <p:spPr>
          <a:xfrm>
            <a:off x="4767561" y="3457288"/>
            <a:ext cx="2638032"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2000" b="1">
                <a:solidFill>
                  <a:schemeClr val="lt1"/>
                </a:solidFill>
                <a:latin typeface="Calibri"/>
                <a:ea typeface="Calibri"/>
                <a:cs typeface="Calibri"/>
                <a:sym typeface="Calibri"/>
              </a:rPr>
              <a:t>Presentar peticiones orales y escritas</a:t>
            </a:r>
            <a:endParaRPr sz="2000" b="1">
              <a:solidFill>
                <a:schemeClr val="lt1"/>
              </a:solidFill>
              <a:latin typeface="Calibri"/>
              <a:ea typeface="Calibri"/>
              <a:cs typeface="Calibri"/>
              <a:sym typeface="Calibri"/>
            </a:endParaRPr>
          </a:p>
        </p:txBody>
      </p:sp>
      <p:sp>
        <p:nvSpPr>
          <p:cNvPr id="339" name="Google Shape;339;p10"/>
          <p:cNvSpPr txBox="1"/>
          <p:nvPr/>
        </p:nvSpPr>
        <p:spPr>
          <a:xfrm>
            <a:off x="4753893" y="2542021"/>
            <a:ext cx="2651700" cy="612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2000" b="1">
                <a:solidFill>
                  <a:schemeClr val="lt1"/>
                </a:solidFill>
                <a:latin typeface="Calibri"/>
                <a:ea typeface="Calibri"/>
                <a:cs typeface="Calibri"/>
                <a:sym typeface="Calibri"/>
              </a:rPr>
              <a:t>Aportar los medios de investigación</a:t>
            </a:r>
            <a:endParaRPr sz="2000" b="1">
              <a:solidFill>
                <a:schemeClr val="lt1"/>
              </a:solidFill>
              <a:latin typeface="Calibri"/>
              <a:ea typeface="Calibri"/>
              <a:cs typeface="Calibri"/>
              <a:sym typeface="Calibri"/>
            </a:endParaRPr>
          </a:p>
        </p:txBody>
      </p:sp>
      <p:sp>
        <p:nvSpPr>
          <p:cNvPr id="340" name="Google Shape;340;p10"/>
          <p:cNvSpPr/>
          <p:nvPr/>
        </p:nvSpPr>
        <p:spPr>
          <a:xfrm>
            <a:off x="521679" y="5564560"/>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4</a:t>
            </a:r>
            <a:endParaRPr/>
          </a:p>
        </p:txBody>
      </p:sp>
      <p:sp>
        <p:nvSpPr>
          <p:cNvPr id="341" name="Google Shape;341;p10"/>
          <p:cNvSpPr/>
          <p:nvPr/>
        </p:nvSpPr>
        <p:spPr>
          <a:xfrm>
            <a:off x="552780" y="4642455"/>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dirty="0">
                <a:solidFill>
                  <a:schemeClr val="dk1"/>
                </a:solidFill>
                <a:latin typeface="Calibri"/>
                <a:ea typeface="Calibri"/>
                <a:cs typeface="Calibri"/>
                <a:sym typeface="Calibri"/>
              </a:rPr>
              <a:t>3</a:t>
            </a:r>
            <a:endParaRPr dirty="0"/>
          </a:p>
        </p:txBody>
      </p:sp>
      <p:sp>
        <p:nvSpPr>
          <p:cNvPr id="342" name="Google Shape;342;p10"/>
          <p:cNvSpPr/>
          <p:nvPr/>
        </p:nvSpPr>
        <p:spPr>
          <a:xfrm>
            <a:off x="570277" y="3662316"/>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2</a:t>
            </a:r>
            <a:endParaRPr/>
          </a:p>
        </p:txBody>
      </p:sp>
      <p:sp>
        <p:nvSpPr>
          <p:cNvPr id="343" name="Google Shape;343;p10"/>
          <p:cNvSpPr/>
          <p:nvPr/>
        </p:nvSpPr>
        <p:spPr>
          <a:xfrm>
            <a:off x="576193" y="2547532"/>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1</a:t>
            </a:r>
            <a:endParaRPr/>
          </a:p>
        </p:txBody>
      </p:sp>
      <p:sp>
        <p:nvSpPr>
          <p:cNvPr id="344" name="Google Shape;344;p10"/>
          <p:cNvSpPr/>
          <p:nvPr/>
        </p:nvSpPr>
        <p:spPr>
          <a:xfrm>
            <a:off x="4296790" y="4513070"/>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7</a:t>
            </a:r>
            <a:endParaRPr/>
          </a:p>
        </p:txBody>
      </p:sp>
      <p:sp>
        <p:nvSpPr>
          <p:cNvPr id="345" name="Google Shape;345;p10"/>
          <p:cNvSpPr/>
          <p:nvPr/>
        </p:nvSpPr>
        <p:spPr>
          <a:xfrm>
            <a:off x="4288707" y="3572181"/>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dirty="0">
                <a:solidFill>
                  <a:schemeClr val="dk1"/>
                </a:solidFill>
                <a:latin typeface="Calibri"/>
                <a:ea typeface="Calibri"/>
                <a:cs typeface="Calibri"/>
                <a:sym typeface="Calibri"/>
              </a:rPr>
              <a:t>6</a:t>
            </a:r>
            <a:endParaRPr dirty="0"/>
          </a:p>
        </p:txBody>
      </p:sp>
      <p:sp>
        <p:nvSpPr>
          <p:cNvPr id="346" name="Google Shape;346;p10"/>
          <p:cNvSpPr/>
          <p:nvPr/>
        </p:nvSpPr>
        <p:spPr>
          <a:xfrm>
            <a:off x="4294659" y="2571985"/>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5</a:t>
            </a:r>
            <a:endParaRPr/>
          </a:p>
        </p:txBody>
      </p:sp>
      <p:sp>
        <p:nvSpPr>
          <p:cNvPr id="347" name="Google Shape;347;p10"/>
          <p:cNvSpPr/>
          <p:nvPr/>
        </p:nvSpPr>
        <p:spPr>
          <a:xfrm>
            <a:off x="4288707" y="5829308"/>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dirty="0">
                <a:solidFill>
                  <a:schemeClr val="dk1"/>
                </a:solidFill>
                <a:latin typeface="Calibri"/>
                <a:ea typeface="Calibri"/>
                <a:cs typeface="Calibri"/>
                <a:sym typeface="Calibri"/>
              </a:rPr>
              <a:t>8</a:t>
            </a:r>
            <a:endParaRPr dirty="0"/>
          </a:p>
        </p:txBody>
      </p:sp>
      <p:sp>
        <p:nvSpPr>
          <p:cNvPr id="348" name="Google Shape;348;p10"/>
          <p:cNvSpPr/>
          <p:nvPr/>
        </p:nvSpPr>
        <p:spPr>
          <a:xfrm>
            <a:off x="8200104" y="2951926"/>
            <a:ext cx="442062" cy="477073"/>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dirty="0">
                <a:solidFill>
                  <a:schemeClr val="dk1"/>
                </a:solidFill>
                <a:latin typeface="Calibri"/>
                <a:ea typeface="Calibri"/>
                <a:cs typeface="Calibri"/>
                <a:sym typeface="Calibri"/>
              </a:rPr>
              <a:t>9</a:t>
            </a:r>
            <a:endParaRPr dirty="0"/>
          </a:p>
        </p:txBody>
      </p:sp>
      <p:sp>
        <p:nvSpPr>
          <p:cNvPr id="349" name="Google Shape;349;p10"/>
          <p:cNvSpPr txBox="1"/>
          <p:nvPr/>
        </p:nvSpPr>
        <p:spPr>
          <a:xfrm>
            <a:off x="8712857" y="2892511"/>
            <a:ext cx="2340474" cy="648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endParaRPr sz="2000" b="1" dirty="0">
              <a:solidFill>
                <a:schemeClr val="lt1"/>
              </a:solidFill>
              <a:latin typeface="Calibri"/>
              <a:ea typeface="Calibri"/>
              <a:cs typeface="Calibri"/>
              <a:sym typeface="Calibri"/>
            </a:endParaRPr>
          </a:p>
          <a:p>
            <a:pPr marL="0" marR="0" lvl="0" indent="0" algn="ctr" rtl="0">
              <a:spcBef>
                <a:spcPts val="0"/>
              </a:spcBef>
              <a:spcAft>
                <a:spcPts val="0"/>
              </a:spcAft>
              <a:buNone/>
            </a:pPr>
            <a:r>
              <a:rPr lang="es-PE" sz="2000" b="1" dirty="0">
                <a:solidFill>
                  <a:schemeClr val="lt1"/>
                </a:solidFill>
                <a:latin typeface="Calibri"/>
                <a:ea typeface="Calibri"/>
                <a:cs typeface="Calibri"/>
                <a:sym typeface="Calibri"/>
              </a:rPr>
              <a:t>Expresarse con amplia libertad</a:t>
            </a:r>
            <a:endParaRPr sz="2000" dirty="0"/>
          </a:p>
          <a:p>
            <a:pPr marL="0" marR="0" lvl="0" indent="0" algn="ctr" rtl="0">
              <a:spcBef>
                <a:spcPts val="0"/>
              </a:spcBef>
              <a:spcAft>
                <a:spcPts val="0"/>
              </a:spcAft>
              <a:buNone/>
            </a:pPr>
            <a:endParaRPr sz="2000" b="1" dirty="0">
              <a:solidFill>
                <a:schemeClr val="lt1"/>
              </a:solidFill>
              <a:latin typeface="Calibri"/>
              <a:ea typeface="Calibri"/>
              <a:cs typeface="Calibri"/>
              <a:sym typeface="Calibri"/>
            </a:endParaRPr>
          </a:p>
        </p:txBody>
      </p:sp>
      <p:sp>
        <p:nvSpPr>
          <p:cNvPr id="350" name="Google Shape;350;p10"/>
          <p:cNvSpPr/>
          <p:nvPr/>
        </p:nvSpPr>
        <p:spPr>
          <a:xfrm>
            <a:off x="8045314" y="4121306"/>
            <a:ext cx="719231" cy="535121"/>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400" b="1" dirty="0">
                <a:solidFill>
                  <a:schemeClr val="dk1"/>
                </a:solidFill>
                <a:latin typeface="Calibri"/>
                <a:ea typeface="Calibri"/>
                <a:cs typeface="Calibri"/>
                <a:sym typeface="Calibri"/>
              </a:rPr>
              <a:t>10</a:t>
            </a:r>
            <a:endParaRPr sz="2400" dirty="0"/>
          </a:p>
        </p:txBody>
      </p:sp>
      <p:sp>
        <p:nvSpPr>
          <p:cNvPr id="351" name="Google Shape;351;p10"/>
          <p:cNvSpPr txBox="1"/>
          <p:nvPr/>
        </p:nvSpPr>
        <p:spPr>
          <a:xfrm>
            <a:off x="8802681" y="3938867"/>
            <a:ext cx="2250650" cy="90000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2000" b="1" dirty="0">
                <a:solidFill>
                  <a:schemeClr val="lt1"/>
                </a:solidFill>
                <a:latin typeface="Calibri"/>
                <a:ea typeface="Calibri"/>
                <a:cs typeface="Calibri"/>
                <a:sym typeface="Calibri"/>
              </a:rPr>
              <a:t>Interponer medios de defensa permitidos</a:t>
            </a:r>
            <a:endParaRPr sz="2000" b="1" dirty="0">
              <a:solidFill>
                <a:schemeClr val="lt1"/>
              </a:solidFill>
              <a:latin typeface="Calibri"/>
              <a:ea typeface="Calibri"/>
              <a:cs typeface="Calibri"/>
              <a:sym typeface="Calibri"/>
            </a:endParaRPr>
          </a:p>
        </p:txBody>
      </p:sp>
      <p:sp>
        <p:nvSpPr>
          <p:cNvPr id="352" name="Google Shape;352;p10"/>
          <p:cNvSpPr/>
          <p:nvPr/>
        </p:nvSpPr>
        <p:spPr>
          <a:xfrm rot="5400000">
            <a:off x="5451858" y="-3214957"/>
            <a:ext cx="338555" cy="10323445"/>
          </a:xfrm>
          <a:prstGeom prst="leftBrace">
            <a:avLst>
              <a:gd name="adj1" fmla="val 8333"/>
              <a:gd name="adj2" fmla="val 50000"/>
            </a:avLst>
          </a:prstGeom>
          <a:noFill/>
          <a:ln w="381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302"/>
        <p:cNvGrpSpPr/>
        <p:nvPr/>
      </p:nvGrpSpPr>
      <p:grpSpPr>
        <a:xfrm>
          <a:off x="0" y="0"/>
          <a:ext cx="0" cy="0"/>
          <a:chOff x="0" y="0"/>
          <a:chExt cx="0" cy="0"/>
        </a:xfrm>
      </p:grpSpPr>
      <p:sp>
        <p:nvSpPr>
          <p:cNvPr id="304" name="Google Shape;304;p9"/>
          <p:cNvSpPr/>
          <p:nvPr/>
        </p:nvSpPr>
        <p:spPr>
          <a:xfrm>
            <a:off x="1133352" y="2477992"/>
            <a:ext cx="2175179" cy="338554"/>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Art. 71.2. del CPP</a:t>
            </a:r>
            <a:endParaRPr/>
          </a:p>
        </p:txBody>
      </p:sp>
      <p:sp>
        <p:nvSpPr>
          <p:cNvPr id="305" name="Google Shape;305;p9"/>
          <p:cNvSpPr txBox="1"/>
          <p:nvPr/>
        </p:nvSpPr>
        <p:spPr>
          <a:xfrm>
            <a:off x="4043979" y="2675326"/>
            <a:ext cx="2956380" cy="409817"/>
          </a:xfrm>
          <a:prstGeom prst="rect">
            <a:avLst/>
          </a:prstGeom>
          <a:solidFill>
            <a:srgbClr val="002060"/>
          </a:solidFill>
          <a:ln>
            <a:noFill/>
          </a:ln>
        </p:spPr>
        <p:txBody>
          <a:bodyPr spcFirstLastPara="1" wrap="square" lIns="30475" tIns="15225" rIns="30475" bIns="15225" anchor="ctr" anchorCtr="0">
            <a:noAutofit/>
          </a:bodyPr>
          <a:lstStyle/>
          <a:p>
            <a:pPr marL="0" marR="0" lvl="0" indent="0" algn="just" rtl="0">
              <a:lnSpc>
                <a:spcPct val="90000"/>
              </a:lnSpc>
              <a:spcBef>
                <a:spcPts val="0"/>
              </a:spcBef>
              <a:spcAft>
                <a:spcPts val="0"/>
              </a:spcAft>
              <a:buNone/>
            </a:pPr>
            <a:r>
              <a:rPr lang="es-PE" sz="1400" b="1">
                <a:solidFill>
                  <a:schemeClr val="lt1"/>
                </a:solidFill>
                <a:latin typeface="Calibri"/>
                <a:ea typeface="Calibri"/>
                <a:cs typeface="Calibri"/>
                <a:sym typeface="Calibri"/>
              </a:rPr>
              <a:t>Conocer los cargos formulados en su contra </a:t>
            </a:r>
            <a:endParaRPr sz="1400" b="1">
              <a:solidFill>
                <a:schemeClr val="lt1"/>
              </a:solidFill>
              <a:latin typeface="Calibri"/>
              <a:ea typeface="Calibri"/>
              <a:cs typeface="Calibri"/>
              <a:sym typeface="Calibri"/>
            </a:endParaRPr>
          </a:p>
        </p:txBody>
      </p:sp>
      <p:sp>
        <p:nvSpPr>
          <p:cNvPr id="306" name="Google Shape;306;p9"/>
          <p:cNvSpPr txBox="1"/>
          <p:nvPr/>
        </p:nvSpPr>
        <p:spPr>
          <a:xfrm>
            <a:off x="4038026" y="3210540"/>
            <a:ext cx="2956379" cy="652770"/>
          </a:xfrm>
          <a:prstGeom prst="rect">
            <a:avLst/>
          </a:prstGeom>
          <a:solidFill>
            <a:srgbClr val="002060"/>
          </a:solidFill>
          <a:ln>
            <a:noFill/>
          </a:ln>
        </p:spPr>
        <p:txBody>
          <a:bodyPr spcFirstLastPara="1" wrap="square" lIns="30475" tIns="15225" rIns="30475" bIns="15225" anchor="ctr" anchorCtr="0">
            <a:noAutofit/>
          </a:bodyPr>
          <a:lstStyle/>
          <a:p>
            <a:pPr marL="0" marR="0" lvl="0" indent="0" algn="just" rtl="0">
              <a:spcBef>
                <a:spcPts val="0"/>
              </a:spcBef>
              <a:spcAft>
                <a:spcPts val="0"/>
              </a:spcAft>
              <a:buNone/>
            </a:pPr>
            <a:r>
              <a:rPr lang="es-PE" sz="1400" b="1">
                <a:solidFill>
                  <a:schemeClr val="lt1"/>
                </a:solidFill>
                <a:latin typeface="Calibri"/>
                <a:ea typeface="Calibri"/>
                <a:cs typeface="Calibri"/>
                <a:sym typeface="Calibri"/>
              </a:rPr>
              <a:t>Designar a la persona  la que debe comunicarse su detención</a:t>
            </a:r>
            <a:endParaRPr sz="1400" b="1">
              <a:solidFill>
                <a:schemeClr val="lt1"/>
              </a:solidFill>
              <a:latin typeface="Calibri"/>
              <a:ea typeface="Calibri"/>
              <a:cs typeface="Calibri"/>
              <a:sym typeface="Calibri"/>
            </a:endParaRPr>
          </a:p>
        </p:txBody>
      </p:sp>
      <p:sp>
        <p:nvSpPr>
          <p:cNvPr id="307" name="Google Shape;307;p9"/>
          <p:cNvSpPr txBox="1"/>
          <p:nvPr/>
        </p:nvSpPr>
        <p:spPr>
          <a:xfrm>
            <a:off x="4055167" y="3959398"/>
            <a:ext cx="2939238" cy="652770"/>
          </a:xfrm>
          <a:prstGeom prst="rect">
            <a:avLst/>
          </a:prstGeom>
          <a:solidFill>
            <a:srgbClr val="002060"/>
          </a:solidFill>
          <a:ln>
            <a:noFill/>
          </a:ln>
        </p:spPr>
        <p:txBody>
          <a:bodyPr spcFirstLastPara="1" wrap="square" lIns="30475" tIns="15225" rIns="30475" bIns="15225" anchor="ctr" anchorCtr="0">
            <a:noAutofit/>
          </a:bodyPr>
          <a:lstStyle/>
          <a:p>
            <a:pPr marL="0" marR="0" lvl="0" indent="0" algn="just" rtl="0">
              <a:spcBef>
                <a:spcPts val="0"/>
              </a:spcBef>
              <a:spcAft>
                <a:spcPts val="0"/>
              </a:spcAft>
              <a:buNone/>
            </a:pPr>
            <a:r>
              <a:rPr lang="es-PE" sz="1400" b="1">
                <a:solidFill>
                  <a:schemeClr val="lt1"/>
                </a:solidFill>
                <a:latin typeface="Calibri"/>
                <a:ea typeface="Calibri"/>
                <a:cs typeface="Calibri"/>
                <a:sym typeface="Calibri"/>
              </a:rPr>
              <a:t>Ser asistido desde los actos iniciales de investigación por un Abogado Defensor</a:t>
            </a:r>
            <a:endParaRPr sz="1400" b="1">
              <a:solidFill>
                <a:schemeClr val="lt1"/>
              </a:solidFill>
              <a:latin typeface="Calibri"/>
              <a:ea typeface="Calibri"/>
              <a:cs typeface="Calibri"/>
              <a:sym typeface="Calibri"/>
            </a:endParaRPr>
          </a:p>
        </p:txBody>
      </p:sp>
      <p:sp>
        <p:nvSpPr>
          <p:cNvPr id="308" name="Google Shape;308;p9"/>
          <p:cNvSpPr txBox="1"/>
          <p:nvPr/>
        </p:nvSpPr>
        <p:spPr>
          <a:xfrm>
            <a:off x="8161373" y="2614074"/>
            <a:ext cx="2964826" cy="568163"/>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1400" b="1" dirty="0">
                <a:solidFill>
                  <a:schemeClr val="lt1"/>
                </a:solidFill>
                <a:latin typeface="Calibri"/>
                <a:ea typeface="Calibri"/>
                <a:cs typeface="Calibri"/>
                <a:sym typeface="Calibri"/>
              </a:rPr>
              <a:t>Abstenerse de declarar o en todo caso que su abogado defensor este presente</a:t>
            </a:r>
            <a:endParaRPr sz="1400" b="1" dirty="0">
              <a:solidFill>
                <a:schemeClr val="lt1"/>
              </a:solidFill>
              <a:latin typeface="Calibri"/>
              <a:ea typeface="Calibri"/>
              <a:cs typeface="Calibri"/>
              <a:sym typeface="Calibri"/>
            </a:endParaRPr>
          </a:p>
        </p:txBody>
      </p:sp>
      <p:sp>
        <p:nvSpPr>
          <p:cNvPr id="309" name="Google Shape;309;p9"/>
          <p:cNvSpPr txBox="1"/>
          <p:nvPr/>
        </p:nvSpPr>
        <p:spPr>
          <a:xfrm>
            <a:off x="8161373" y="4039488"/>
            <a:ext cx="2956378" cy="415510"/>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1400" b="1">
                <a:solidFill>
                  <a:schemeClr val="lt1"/>
                </a:solidFill>
                <a:latin typeface="Calibri"/>
                <a:ea typeface="Calibri"/>
                <a:cs typeface="Calibri"/>
                <a:sym typeface="Calibri"/>
              </a:rPr>
              <a:t>Ser examinado por un médico legista</a:t>
            </a:r>
            <a:endParaRPr sz="1400" b="1">
              <a:solidFill>
                <a:schemeClr val="lt1"/>
              </a:solidFill>
              <a:latin typeface="Calibri"/>
              <a:ea typeface="Calibri"/>
              <a:cs typeface="Calibri"/>
              <a:sym typeface="Calibri"/>
            </a:endParaRPr>
          </a:p>
        </p:txBody>
      </p:sp>
      <p:sp>
        <p:nvSpPr>
          <p:cNvPr id="310" name="Google Shape;310;p9"/>
          <p:cNvSpPr txBox="1"/>
          <p:nvPr/>
        </p:nvSpPr>
        <p:spPr>
          <a:xfrm>
            <a:off x="8169820" y="3379183"/>
            <a:ext cx="2956379" cy="409817"/>
          </a:xfrm>
          <a:prstGeom prst="rect">
            <a:avLst/>
          </a:prstGeom>
          <a:solidFill>
            <a:srgbClr val="002060"/>
          </a:solidFill>
          <a:ln>
            <a:noFill/>
          </a:ln>
        </p:spPr>
        <p:txBody>
          <a:bodyPr spcFirstLastPara="1" wrap="square" lIns="30475" tIns="15225" rIns="30475" bIns="15225" anchor="ctr" anchorCtr="0">
            <a:noAutofit/>
          </a:bodyPr>
          <a:lstStyle/>
          <a:p>
            <a:pPr marL="0" marR="0" lvl="0" indent="0" algn="ctr" rtl="0">
              <a:spcBef>
                <a:spcPts val="0"/>
              </a:spcBef>
              <a:spcAft>
                <a:spcPts val="0"/>
              </a:spcAft>
              <a:buNone/>
            </a:pPr>
            <a:r>
              <a:rPr lang="es-PE" sz="1400" b="1">
                <a:solidFill>
                  <a:schemeClr val="lt1"/>
                </a:solidFill>
                <a:latin typeface="Calibri"/>
                <a:ea typeface="Calibri"/>
                <a:cs typeface="Calibri"/>
                <a:sym typeface="Calibri"/>
              </a:rPr>
              <a:t>Que no se emplee en su contra medios coactivos</a:t>
            </a:r>
            <a:endParaRPr sz="1400" b="1">
              <a:solidFill>
                <a:schemeClr val="lt1"/>
              </a:solidFill>
              <a:latin typeface="Calibri"/>
              <a:ea typeface="Calibri"/>
              <a:cs typeface="Calibri"/>
              <a:sym typeface="Calibri"/>
            </a:endParaRPr>
          </a:p>
        </p:txBody>
      </p:sp>
      <p:sp>
        <p:nvSpPr>
          <p:cNvPr id="311" name="Google Shape;311;p9"/>
          <p:cNvSpPr/>
          <p:nvPr/>
        </p:nvSpPr>
        <p:spPr>
          <a:xfrm>
            <a:off x="7652443" y="2692319"/>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d</a:t>
            </a:r>
            <a:endParaRPr/>
          </a:p>
        </p:txBody>
      </p:sp>
      <p:sp>
        <p:nvSpPr>
          <p:cNvPr id="312" name="Google Shape;312;p9"/>
          <p:cNvSpPr/>
          <p:nvPr/>
        </p:nvSpPr>
        <p:spPr>
          <a:xfrm>
            <a:off x="3576304" y="3959398"/>
            <a:ext cx="403579" cy="402007"/>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c</a:t>
            </a:r>
            <a:endParaRPr/>
          </a:p>
        </p:txBody>
      </p:sp>
      <p:sp>
        <p:nvSpPr>
          <p:cNvPr id="313" name="Google Shape;313;p9"/>
          <p:cNvSpPr/>
          <p:nvPr/>
        </p:nvSpPr>
        <p:spPr>
          <a:xfrm>
            <a:off x="3576304" y="3210540"/>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b</a:t>
            </a:r>
            <a:endParaRPr/>
          </a:p>
        </p:txBody>
      </p:sp>
      <p:sp>
        <p:nvSpPr>
          <p:cNvPr id="314" name="Google Shape;314;p9"/>
          <p:cNvSpPr/>
          <p:nvPr/>
        </p:nvSpPr>
        <p:spPr>
          <a:xfrm>
            <a:off x="3582334" y="2653300"/>
            <a:ext cx="414803"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dirty="0">
                <a:solidFill>
                  <a:schemeClr val="dk1"/>
                </a:solidFill>
                <a:latin typeface="Calibri"/>
                <a:ea typeface="Calibri"/>
                <a:cs typeface="Calibri"/>
                <a:sym typeface="Calibri"/>
              </a:rPr>
              <a:t>a</a:t>
            </a:r>
            <a:endParaRPr dirty="0"/>
          </a:p>
        </p:txBody>
      </p:sp>
      <p:sp>
        <p:nvSpPr>
          <p:cNvPr id="315" name="Google Shape;315;p9"/>
          <p:cNvSpPr/>
          <p:nvPr/>
        </p:nvSpPr>
        <p:spPr>
          <a:xfrm>
            <a:off x="7652441" y="4089371"/>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f</a:t>
            </a:r>
            <a:endParaRPr/>
          </a:p>
        </p:txBody>
      </p:sp>
      <p:sp>
        <p:nvSpPr>
          <p:cNvPr id="316" name="Google Shape;316;p9"/>
          <p:cNvSpPr/>
          <p:nvPr/>
        </p:nvSpPr>
        <p:spPr>
          <a:xfrm>
            <a:off x="7652442" y="3340046"/>
            <a:ext cx="420719" cy="392824"/>
          </a:xfrm>
          <a:prstGeom prst="ellipse">
            <a:avLst/>
          </a:prstGeom>
          <a:solidFill>
            <a:srgbClr val="BBD6EE"/>
          </a:solidFill>
          <a:ln w="9525" cap="flat" cmpd="sng">
            <a:solidFill>
              <a:srgbClr val="B3C6E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e</a:t>
            </a:r>
            <a:endParaRPr/>
          </a:p>
        </p:txBody>
      </p:sp>
      <p:sp>
        <p:nvSpPr>
          <p:cNvPr id="317" name="Google Shape;317;p9"/>
          <p:cNvSpPr/>
          <p:nvPr/>
        </p:nvSpPr>
        <p:spPr>
          <a:xfrm>
            <a:off x="1125365" y="3422323"/>
            <a:ext cx="2175179" cy="954107"/>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b="1">
                <a:solidFill>
                  <a:schemeClr val="dk1"/>
                </a:solidFill>
                <a:latin typeface="Calibri"/>
                <a:ea typeface="Calibri"/>
                <a:cs typeface="Calibri"/>
                <a:sym typeface="Calibri"/>
              </a:rPr>
              <a:t>Los Jueces, los Fiscales o la PNP deben hacer saber al imputado que tiene derecho a:</a:t>
            </a:r>
            <a:endParaRPr sz="1200" b="1">
              <a:solidFill>
                <a:schemeClr val="dk1"/>
              </a:solidFill>
              <a:latin typeface="Calibri"/>
              <a:ea typeface="Calibri"/>
              <a:cs typeface="Calibri"/>
              <a:sym typeface="Calibri"/>
            </a:endParaRPr>
          </a:p>
        </p:txBody>
      </p:sp>
      <p:sp>
        <p:nvSpPr>
          <p:cNvPr id="318" name="Google Shape;318;p9"/>
          <p:cNvSpPr/>
          <p:nvPr/>
        </p:nvSpPr>
        <p:spPr>
          <a:xfrm rot="5400000">
            <a:off x="2028884" y="2951623"/>
            <a:ext cx="384114" cy="309870"/>
          </a:xfrm>
          <a:prstGeom prst="chevron">
            <a:avLst>
              <a:gd name="adj" fmla="val 50000"/>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20" name="Google Shape;320;p9"/>
          <p:cNvSpPr txBox="1"/>
          <p:nvPr/>
        </p:nvSpPr>
        <p:spPr>
          <a:xfrm>
            <a:off x="4361761" y="751377"/>
            <a:ext cx="2632644"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2000" b="1" i="1" dirty="0">
                <a:solidFill>
                  <a:schemeClr val="dk1"/>
                </a:solidFill>
                <a:latin typeface="Calibri"/>
                <a:ea typeface="Calibri"/>
                <a:cs typeface="Calibri"/>
                <a:sym typeface="Calibri"/>
              </a:rPr>
              <a:t>Derechos del imputado</a:t>
            </a:r>
            <a:endParaRPr dirty="0"/>
          </a:p>
        </p:txBody>
      </p:sp>
      <p:sp>
        <p:nvSpPr>
          <p:cNvPr id="321" name="Google Shape;321;p9"/>
          <p:cNvSpPr txBox="1"/>
          <p:nvPr/>
        </p:nvSpPr>
        <p:spPr>
          <a:xfrm>
            <a:off x="2066006" y="1468128"/>
            <a:ext cx="8839199" cy="523220"/>
          </a:xfrm>
          <a:prstGeom prst="rect">
            <a:avLst/>
          </a:prstGeom>
          <a:solidFill>
            <a:srgbClr val="DDEAF6"/>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a:solidFill>
                  <a:schemeClr val="dk1"/>
                </a:solidFill>
                <a:latin typeface="Calibri"/>
                <a:ea typeface="Calibri"/>
                <a:cs typeface="Calibri"/>
                <a:sym typeface="Calibri"/>
              </a:rPr>
              <a:t>El imputado puede hacer valor por sí mismo  a través de su abogados los derechos que la Constitución y las leyes el conceden.</a:t>
            </a:r>
            <a:endParaRPr/>
          </a:p>
        </p:txBody>
      </p:sp>
      <p:sp>
        <p:nvSpPr>
          <p:cNvPr id="322" name="Google Shape;322;p9"/>
          <p:cNvSpPr txBox="1"/>
          <p:nvPr/>
        </p:nvSpPr>
        <p:spPr>
          <a:xfrm>
            <a:off x="9428519" y="1766244"/>
            <a:ext cx="1476686" cy="307777"/>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b="1">
                <a:solidFill>
                  <a:schemeClr val="lt1"/>
                </a:solidFill>
                <a:latin typeface="Calibri"/>
                <a:ea typeface="Calibri"/>
                <a:cs typeface="Calibri"/>
                <a:sym typeface="Calibri"/>
              </a:rPr>
              <a:t>Art. 71.1. del CPP</a:t>
            </a:r>
            <a:endParaRPr/>
          </a:p>
        </p:txBody>
      </p:sp>
      <p:sp>
        <p:nvSpPr>
          <p:cNvPr id="323" name="Google Shape;323;p9"/>
          <p:cNvSpPr/>
          <p:nvPr/>
        </p:nvSpPr>
        <p:spPr>
          <a:xfrm>
            <a:off x="491561" y="5258808"/>
            <a:ext cx="2834110" cy="58477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Art. 72 del CPP</a:t>
            </a:r>
            <a:endParaRPr/>
          </a:p>
          <a:p>
            <a:pPr marL="0" marR="0" lvl="0" indent="0" algn="ctr" rtl="0">
              <a:spcBef>
                <a:spcPts val="0"/>
              </a:spcBef>
              <a:spcAft>
                <a:spcPts val="0"/>
              </a:spcAft>
              <a:buNone/>
            </a:pPr>
            <a:r>
              <a:rPr lang="es-PE" sz="1600" b="1">
                <a:solidFill>
                  <a:schemeClr val="dk1"/>
                </a:solidFill>
                <a:latin typeface="Calibri"/>
                <a:ea typeface="Calibri"/>
                <a:cs typeface="Calibri"/>
                <a:sym typeface="Calibri"/>
              </a:rPr>
              <a:t>Identificación del imputado</a:t>
            </a:r>
            <a:endParaRPr/>
          </a:p>
        </p:txBody>
      </p:sp>
      <p:sp>
        <p:nvSpPr>
          <p:cNvPr id="324" name="Google Shape;324;p9"/>
          <p:cNvSpPr/>
          <p:nvPr/>
        </p:nvSpPr>
        <p:spPr>
          <a:xfrm>
            <a:off x="3308531" y="5144147"/>
            <a:ext cx="8181309" cy="830997"/>
          </a:xfrm>
          <a:prstGeom prst="rect">
            <a:avLst/>
          </a:prstGeom>
          <a:solidFill>
            <a:srgbClr val="DDEAF6"/>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a:solidFill>
                  <a:schemeClr val="dk1"/>
                </a:solidFill>
                <a:latin typeface="Calibri"/>
                <a:ea typeface="Calibri"/>
                <a:cs typeface="Calibri"/>
                <a:sym typeface="Calibri"/>
              </a:rPr>
              <a:t>Desde el primer acto en que intervenga el imputado, será identificado por su nombre, datos personales, señas particulares y, cuando corresponda, por sus impresiones digitales a través de la oficina técnica respectiva</a:t>
            </a:r>
            <a:endParaRPr sz="140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356"/>
        <p:cNvGrpSpPr/>
        <p:nvPr/>
      </p:nvGrpSpPr>
      <p:grpSpPr>
        <a:xfrm>
          <a:off x="0" y="0"/>
          <a:ext cx="0" cy="0"/>
          <a:chOff x="0" y="0"/>
          <a:chExt cx="0" cy="0"/>
        </a:xfrm>
      </p:grpSpPr>
      <p:sp>
        <p:nvSpPr>
          <p:cNvPr id="358" name="Google Shape;35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888888"/>
              </a:buClr>
              <a:buSzPts val="1200"/>
              <a:buFont typeface="Calibri"/>
              <a:buNone/>
            </a:pPr>
            <a:fld id="{00000000-1234-1234-1234-123412341234}" type="slidenum">
              <a:rPr lang="es-PE"/>
              <a:t>19</a:t>
            </a:fld>
            <a:endParaRPr/>
          </a:p>
        </p:txBody>
      </p:sp>
      <p:sp>
        <p:nvSpPr>
          <p:cNvPr id="359" name="Google Shape;359;p11"/>
          <p:cNvSpPr txBox="1"/>
          <p:nvPr/>
        </p:nvSpPr>
        <p:spPr>
          <a:xfrm>
            <a:off x="5163516" y="235782"/>
            <a:ext cx="5068500" cy="6135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s-PE" sz="3200" b="1" i="1" u="none" strike="noStrike" cap="none" dirty="0">
                <a:solidFill>
                  <a:schemeClr val="dk1"/>
                </a:solidFill>
                <a:latin typeface="Calibri"/>
                <a:ea typeface="Calibri"/>
                <a:cs typeface="Calibri"/>
                <a:sym typeface="Calibri"/>
              </a:rPr>
              <a:t>Agraviado</a:t>
            </a:r>
            <a:endParaRPr sz="3200" b="1" i="1"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800"/>
              <a:buFont typeface="Arial"/>
              <a:buNone/>
            </a:pPr>
            <a:endParaRPr sz="2800" b="1" i="1" u="none" strike="noStrike" cap="none" dirty="0">
              <a:solidFill>
                <a:schemeClr val="dk1"/>
              </a:solidFill>
              <a:latin typeface="Calibri"/>
              <a:ea typeface="Calibri"/>
              <a:cs typeface="Calibri"/>
              <a:sym typeface="Calibri"/>
            </a:endParaRPr>
          </a:p>
        </p:txBody>
      </p:sp>
      <p:sp>
        <p:nvSpPr>
          <p:cNvPr id="360" name="Google Shape;360;p11"/>
          <p:cNvSpPr/>
          <p:nvPr/>
        </p:nvSpPr>
        <p:spPr>
          <a:xfrm>
            <a:off x="1093450" y="1525436"/>
            <a:ext cx="492000" cy="496500"/>
          </a:xfrm>
          <a:prstGeom prst="ellipse">
            <a:avLst/>
          </a:prstGeom>
          <a:gradFill>
            <a:gsLst>
              <a:gs pos="0">
                <a:srgbClr val="A6B6DE"/>
              </a:gs>
              <a:gs pos="50000">
                <a:srgbClr val="98AAD9"/>
              </a:gs>
              <a:gs pos="100000">
                <a:srgbClr val="859CD7"/>
              </a:gs>
            </a:gsLst>
            <a:lin ang="5400000" scaled="0"/>
          </a:gra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i="0" u="none" strike="noStrike" cap="none">
                <a:solidFill>
                  <a:schemeClr val="dk1"/>
                </a:solidFill>
                <a:latin typeface="Calibri"/>
                <a:ea typeface="Calibri"/>
                <a:cs typeface="Calibri"/>
                <a:sym typeface="Calibri"/>
              </a:rPr>
              <a:t>1</a:t>
            </a:r>
            <a:endParaRPr sz="1800">
              <a:solidFill>
                <a:schemeClr val="dk1"/>
              </a:solidFill>
              <a:latin typeface="Calibri"/>
              <a:ea typeface="Calibri"/>
              <a:cs typeface="Calibri"/>
              <a:sym typeface="Calibri"/>
            </a:endParaRPr>
          </a:p>
        </p:txBody>
      </p:sp>
      <p:sp>
        <p:nvSpPr>
          <p:cNvPr id="361" name="Google Shape;361;p11"/>
          <p:cNvSpPr txBox="1"/>
          <p:nvPr/>
        </p:nvSpPr>
        <p:spPr>
          <a:xfrm>
            <a:off x="90762" y="912058"/>
            <a:ext cx="10868400" cy="369300"/>
          </a:xfrm>
          <a:prstGeom prst="rect">
            <a:avLst/>
          </a:prstGeom>
          <a:noFill/>
          <a:ln>
            <a:noFill/>
          </a:ln>
        </p:spPr>
        <p:txBody>
          <a:bodyPr spcFirstLastPara="1" wrap="square" lIns="91425" tIns="45700" rIns="91425" bIns="45700" anchor="t" anchorCtr="0">
            <a:spAutoFit/>
          </a:bodyPr>
          <a:lstStyle/>
          <a:p>
            <a:pPr marL="0" marR="0" lvl="1" indent="0" algn="just" rtl="0">
              <a:spcBef>
                <a:spcPts val="0"/>
              </a:spcBef>
              <a:spcAft>
                <a:spcPts val="0"/>
              </a:spcAft>
              <a:buClr>
                <a:srgbClr val="000000"/>
              </a:buClr>
              <a:buSzPts val="1800"/>
              <a:buFont typeface="Calibri"/>
              <a:buNone/>
            </a:pPr>
            <a:r>
              <a:rPr lang="es-PE" sz="1800" b="0" i="0" u="none" strike="noStrike" cap="none">
                <a:solidFill>
                  <a:srgbClr val="000000"/>
                </a:solidFill>
                <a:latin typeface="Calibri"/>
                <a:ea typeface="Calibri"/>
                <a:cs typeface="Calibri"/>
                <a:sym typeface="Calibri"/>
              </a:rPr>
              <a:t>El C</a:t>
            </a:r>
            <a:r>
              <a:rPr lang="es-PE" sz="1800" b="0" i="0" u="none" strike="noStrike" cap="none">
                <a:solidFill>
                  <a:schemeClr val="dk1"/>
                </a:solidFill>
                <a:latin typeface="Calibri"/>
                <a:ea typeface="Calibri"/>
                <a:cs typeface="Calibri"/>
                <a:sym typeface="Calibri"/>
              </a:rPr>
              <a:t>ódigo Procesal Penal</a:t>
            </a:r>
            <a:r>
              <a:rPr lang="es-PE" sz="1800" b="0" i="0" u="none" strike="noStrike" cap="none">
                <a:solidFill>
                  <a:srgbClr val="000000"/>
                </a:solidFill>
                <a:latin typeface="Calibri"/>
                <a:ea typeface="Calibri"/>
                <a:cs typeface="Calibri"/>
                <a:sym typeface="Calibri"/>
              </a:rPr>
              <a:t> en su artículo 95 ha determinado los siguientes derechos del agraviado:</a:t>
            </a:r>
            <a:endParaRPr sz="1800" b="0" i="0" u="none" strike="noStrike" cap="none">
              <a:solidFill>
                <a:schemeClr val="dk1"/>
              </a:solidFill>
              <a:latin typeface="Calibri"/>
              <a:ea typeface="Calibri"/>
              <a:cs typeface="Calibri"/>
              <a:sym typeface="Calibri"/>
            </a:endParaRPr>
          </a:p>
        </p:txBody>
      </p:sp>
      <p:sp>
        <p:nvSpPr>
          <p:cNvPr id="362" name="Google Shape;362;p11"/>
          <p:cNvSpPr txBox="1"/>
          <p:nvPr/>
        </p:nvSpPr>
        <p:spPr>
          <a:xfrm>
            <a:off x="1801642" y="1525436"/>
            <a:ext cx="10059900" cy="585000"/>
          </a:xfrm>
          <a:prstGeom prst="rect">
            <a:avLst/>
          </a:prstGeom>
          <a:solidFill>
            <a:srgbClr val="D8E2F3"/>
          </a:solid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1600"/>
              <a:buFont typeface="Calibri"/>
              <a:buNone/>
            </a:pPr>
            <a:r>
              <a:rPr lang="es-PE" sz="1600" b="0" i="0" u="none" strike="noStrike" cap="none">
                <a:solidFill>
                  <a:srgbClr val="000000"/>
                </a:solidFill>
                <a:latin typeface="Calibri"/>
                <a:ea typeface="Calibri"/>
                <a:cs typeface="Calibri"/>
                <a:sym typeface="Calibri"/>
              </a:rPr>
              <a:t>A ser informado de los resultados de la actuación en que haya intervenido, así como del resultado del procedimiento, aun cuando no haya intervenido en él, siempre que lo solicite.</a:t>
            </a:r>
            <a:endParaRPr sz="1800">
              <a:solidFill>
                <a:schemeClr val="dk1"/>
              </a:solidFill>
              <a:latin typeface="Calibri"/>
              <a:ea typeface="Calibri"/>
              <a:cs typeface="Calibri"/>
              <a:sym typeface="Calibri"/>
            </a:endParaRPr>
          </a:p>
        </p:txBody>
      </p:sp>
      <p:sp>
        <p:nvSpPr>
          <p:cNvPr id="363" name="Google Shape;363;p11"/>
          <p:cNvSpPr/>
          <p:nvPr/>
        </p:nvSpPr>
        <p:spPr>
          <a:xfrm rot="5400000">
            <a:off x="221656" y="1239346"/>
            <a:ext cx="726000" cy="699300"/>
          </a:xfrm>
          <a:prstGeom prst="bentUpArrow">
            <a:avLst>
              <a:gd name="adj1" fmla="val 25000"/>
              <a:gd name="adj2" fmla="val 25000"/>
              <a:gd name="adj3" fmla="val 25000"/>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b="0" i="0" u="none" strike="noStrike" cap="none">
              <a:solidFill>
                <a:schemeClr val="lt1"/>
              </a:solidFill>
              <a:latin typeface="Calibri"/>
              <a:ea typeface="Calibri"/>
              <a:cs typeface="Calibri"/>
              <a:sym typeface="Calibri"/>
            </a:endParaRPr>
          </a:p>
        </p:txBody>
      </p:sp>
      <p:sp>
        <p:nvSpPr>
          <p:cNvPr id="364" name="Google Shape;364;p11"/>
          <p:cNvSpPr/>
          <p:nvPr/>
        </p:nvSpPr>
        <p:spPr>
          <a:xfrm>
            <a:off x="1104867" y="2391148"/>
            <a:ext cx="492000" cy="496500"/>
          </a:xfrm>
          <a:prstGeom prst="ellipse">
            <a:avLst/>
          </a:prstGeom>
          <a:gradFill>
            <a:gsLst>
              <a:gs pos="0">
                <a:srgbClr val="A6B6DE"/>
              </a:gs>
              <a:gs pos="50000">
                <a:srgbClr val="98AAD9"/>
              </a:gs>
              <a:gs pos="100000">
                <a:srgbClr val="859CD7"/>
              </a:gs>
            </a:gsLst>
            <a:lin ang="5400000" scaled="0"/>
          </a:gra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i="0" u="none" strike="noStrike" cap="none">
                <a:solidFill>
                  <a:schemeClr val="dk1"/>
                </a:solidFill>
                <a:latin typeface="Calibri"/>
                <a:ea typeface="Calibri"/>
                <a:cs typeface="Calibri"/>
                <a:sym typeface="Calibri"/>
              </a:rPr>
              <a:t>2</a:t>
            </a:r>
            <a:endParaRPr sz="2800" b="1" i="0" u="none" strike="noStrike" cap="none">
              <a:solidFill>
                <a:schemeClr val="dk1"/>
              </a:solidFill>
              <a:latin typeface="Calibri"/>
              <a:ea typeface="Calibri"/>
              <a:cs typeface="Calibri"/>
              <a:sym typeface="Calibri"/>
            </a:endParaRPr>
          </a:p>
        </p:txBody>
      </p:sp>
      <p:sp>
        <p:nvSpPr>
          <p:cNvPr id="365" name="Google Shape;365;p11"/>
          <p:cNvSpPr txBox="1"/>
          <p:nvPr/>
        </p:nvSpPr>
        <p:spPr>
          <a:xfrm>
            <a:off x="1801641" y="2423378"/>
            <a:ext cx="10059901" cy="584735"/>
          </a:xfrm>
          <a:prstGeom prst="rect">
            <a:avLst/>
          </a:prstGeom>
          <a:solidFill>
            <a:srgbClr val="D8E2F3"/>
          </a:solid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SzPts val="1600"/>
              <a:buFont typeface="Calibri"/>
              <a:buNone/>
            </a:pPr>
            <a:r>
              <a:rPr lang="es-PE" sz="1600" i="0" u="none" strike="noStrike" cap="none">
                <a:solidFill>
                  <a:srgbClr val="000000"/>
                </a:solidFill>
                <a:latin typeface="Calibri"/>
                <a:ea typeface="Calibri"/>
                <a:cs typeface="Calibri"/>
                <a:sym typeface="Calibri"/>
              </a:rPr>
              <a:t>A ser escuchado antes de cada decisión que implique la extinción o suspensión de la acción penal, siempre que lo solicite.</a:t>
            </a:r>
            <a:endParaRPr sz="1600">
              <a:solidFill>
                <a:schemeClr val="dk1"/>
              </a:solidFill>
              <a:latin typeface="Calibri"/>
              <a:ea typeface="Calibri"/>
              <a:cs typeface="Calibri"/>
              <a:sym typeface="Calibri"/>
            </a:endParaRPr>
          </a:p>
        </p:txBody>
      </p:sp>
      <p:sp>
        <p:nvSpPr>
          <p:cNvPr id="366" name="Google Shape;366;p11"/>
          <p:cNvSpPr/>
          <p:nvPr/>
        </p:nvSpPr>
        <p:spPr>
          <a:xfrm>
            <a:off x="1061315" y="3211220"/>
            <a:ext cx="492000" cy="496500"/>
          </a:xfrm>
          <a:prstGeom prst="ellipse">
            <a:avLst/>
          </a:prstGeom>
          <a:gradFill>
            <a:gsLst>
              <a:gs pos="0">
                <a:srgbClr val="A6B6DE"/>
              </a:gs>
              <a:gs pos="50000">
                <a:srgbClr val="98AAD9"/>
              </a:gs>
              <a:gs pos="100000">
                <a:srgbClr val="859CD7"/>
              </a:gs>
            </a:gsLst>
            <a:lin ang="5400000" scaled="0"/>
          </a:gra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i="0" u="none" strike="noStrike" cap="none">
                <a:solidFill>
                  <a:schemeClr val="dk1"/>
                </a:solidFill>
                <a:latin typeface="Calibri"/>
                <a:ea typeface="Calibri"/>
                <a:cs typeface="Calibri"/>
                <a:sym typeface="Calibri"/>
              </a:rPr>
              <a:t>3</a:t>
            </a:r>
            <a:endParaRPr sz="2800" b="1" i="0" u="none" strike="noStrike" cap="none">
              <a:solidFill>
                <a:schemeClr val="dk1"/>
              </a:solidFill>
              <a:latin typeface="Calibri"/>
              <a:ea typeface="Calibri"/>
              <a:cs typeface="Calibri"/>
              <a:sym typeface="Calibri"/>
            </a:endParaRPr>
          </a:p>
        </p:txBody>
      </p:sp>
      <p:sp>
        <p:nvSpPr>
          <p:cNvPr id="367" name="Google Shape;367;p11"/>
          <p:cNvSpPr txBox="1"/>
          <p:nvPr/>
        </p:nvSpPr>
        <p:spPr>
          <a:xfrm>
            <a:off x="1769531" y="3006960"/>
            <a:ext cx="10059900" cy="905100"/>
          </a:xfrm>
          <a:prstGeom prst="rect">
            <a:avLst/>
          </a:prstGeom>
          <a:solidFill>
            <a:srgbClr val="D8E2F3"/>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A recibir un trato digno y respetuoso por parte de las autoridades competentes, y a la protección de su integridad, incluyendo la de su familia. En los procesos por delitos contra la libertad sexual se preservará su identidad, bajo responsabilidad de quien conduzca la investigación o el proceso.</a:t>
            </a:r>
            <a:endParaRPr sz="1600">
              <a:solidFill>
                <a:schemeClr val="dk1"/>
              </a:solidFill>
              <a:latin typeface="Calibri"/>
              <a:ea typeface="Calibri"/>
              <a:cs typeface="Calibri"/>
              <a:sym typeface="Calibri"/>
            </a:endParaRPr>
          </a:p>
        </p:txBody>
      </p:sp>
      <p:sp>
        <p:nvSpPr>
          <p:cNvPr id="368" name="Google Shape;368;p11"/>
          <p:cNvSpPr/>
          <p:nvPr/>
        </p:nvSpPr>
        <p:spPr>
          <a:xfrm>
            <a:off x="1104867" y="4082495"/>
            <a:ext cx="492000" cy="496500"/>
          </a:xfrm>
          <a:prstGeom prst="ellipse">
            <a:avLst/>
          </a:prstGeom>
          <a:gradFill>
            <a:gsLst>
              <a:gs pos="0">
                <a:srgbClr val="A6B6DE"/>
              </a:gs>
              <a:gs pos="50000">
                <a:srgbClr val="98AAD9"/>
              </a:gs>
              <a:gs pos="100000">
                <a:srgbClr val="859CD7"/>
              </a:gs>
            </a:gsLst>
            <a:lin ang="5400000" scaled="0"/>
          </a:gra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i="0" u="none" strike="noStrike" cap="none">
                <a:solidFill>
                  <a:schemeClr val="dk1"/>
                </a:solidFill>
                <a:latin typeface="Calibri"/>
                <a:ea typeface="Calibri"/>
                <a:cs typeface="Calibri"/>
                <a:sym typeface="Calibri"/>
              </a:rPr>
              <a:t>4</a:t>
            </a:r>
            <a:endParaRPr sz="2800" b="1" i="0" u="none" strike="noStrike" cap="none">
              <a:solidFill>
                <a:schemeClr val="dk1"/>
              </a:solidFill>
              <a:latin typeface="Calibri"/>
              <a:ea typeface="Calibri"/>
              <a:cs typeface="Calibri"/>
              <a:sym typeface="Calibri"/>
            </a:endParaRPr>
          </a:p>
        </p:txBody>
      </p:sp>
      <p:sp>
        <p:nvSpPr>
          <p:cNvPr id="369" name="Google Shape;369;p11"/>
          <p:cNvSpPr txBox="1"/>
          <p:nvPr/>
        </p:nvSpPr>
        <p:spPr>
          <a:xfrm>
            <a:off x="1769507" y="4174275"/>
            <a:ext cx="10059900" cy="338700"/>
          </a:xfrm>
          <a:prstGeom prst="rect">
            <a:avLst/>
          </a:prstGeom>
          <a:solidFill>
            <a:srgbClr val="D8E2F3"/>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A impugnar el sobreseimiento y la sentencia absolutoria.</a:t>
            </a:r>
            <a:endParaRPr sz="1600">
              <a:solidFill>
                <a:schemeClr val="dk1"/>
              </a:solidFill>
              <a:latin typeface="Calibri"/>
              <a:ea typeface="Calibri"/>
              <a:cs typeface="Calibri"/>
              <a:sym typeface="Calibri"/>
            </a:endParaRPr>
          </a:p>
        </p:txBody>
      </p:sp>
      <p:sp>
        <p:nvSpPr>
          <p:cNvPr id="370" name="Google Shape;370;p11"/>
          <p:cNvSpPr/>
          <p:nvPr/>
        </p:nvSpPr>
        <p:spPr>
          <a:xfrm rot="5400000">
            <a:off x="221656" y="2134332"/>
            <a:ext cx="726000" cy="699300"/>
          </a:xfrm>
          <a:prstGeom prst="bentUpArrow">
            <a:avLst>
              <a:gd name="adj1" fmla="val 25000"/>
              <a:gd name="adj2" fmla="val 25000"/>
              <a:gd name="adj3" fmla="val 25000"/>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b="0" i="0" u="none" strike="noStrike" cap="none">
              <a:solidFill>
                <a:schemeClr val="lt1"/>
              </a:solidFill>
              <a:latin typeface="Calibri"/>
              <a:ea typeface="Calibri"/>
              <a:cs typeface="Calibri"/>
              <a:sym typeface="Calibri"/>
            </a:endParaRPr>
          </a:p>
        </p:txBody>
      </p:sp>
      <p:sp>
        <p:nvSpPr>
          <p:cNvPr id="371" name="Google Shape;371;p11"/>
          <p:cNvSpPr/>
          <p:nvPr/>
        </p:nvSpPr>
        <p:spPr>
          <a:xfrm rot="5400000">
            <a:off x="189546" y="3109868"/>
            <a:ext cx="726000" cy="699300"/>
          </a:xfrm>
          <a:prstGeom prst="bentUpArrow">
            <a:avLst>
              <a:gd name="adj1" fmla="val 25000"/>
              <a:gd name="adj2" fmla="val 25000"/>
              <a:gd name="adj3" fmla="val 25000"/>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b="0" i="0" u="none" strike="noStrike" cap="none">
              <a:solidFill>
                <a:schemeClr val="lt1"/>
              </a:solidFill>
              <a:latin typeface="Calibri"/>
              <a:ea typeface="Calibri"/>
              <a:cs typeface="Calibri"/>
              <a:sym typeface="Calibri"/>
            </a:endParaRPr>
          </a:p>
        </p:txBody>
      </p:sp>
      <p:sp>
        <p:nvSpPr>
          <p:cNvPr id="372" name="Google Shape;372;p11"/>
          <p:cNvSpPr/>
          <p:nvPr/>
        </p:nvSpPr>
        <p:spPr>
          <a:xfrm rot="5400000">
            <a:off x="233098" y="3914837"/>
            <a:ext cx="726000" cy="699300"/>
          </a:xfrm>
          <a:prstGeom prst="bentUpArrow">
            <a:avLst>
              <a:gd name="adj1" fmla="val 25000"/>
              <a:gd name="adj2" fmla="val 25000"/>
              <a:gd name="adj3" fmla="val 25000"/>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b="0" i="0" u="none" strike="noStrike" cap="none">
              <a:solidFill>
                <a:schemeClr val="lt1"/>
              </a:solidFill>
              <a:latin typeface="Calibri"/>
              <a:ea typeface="Calibri"/>
              <a:cs typeface="Calibri"/>
              <a:sym typeface="Calibri"/>
            </a:endParaRPr>
          </a:p>
        </p:txBody>
      </p:sp>
      <p:sp>
        <p:nvSpPr>
          <p:cNvPr id="373" name="Google Shape;373;p11"/>
          <p:cNvSpPr/>
          <p:nvPr/>
        </p:nvSpPr>
        <p:spPr>
          <a:xfrm>
            <a:off x="2033597" y="4766095"/>
            <a:ext cx="8434874" cy="1323439"/>
          </a:xfrm>
          <a:prstGeom prst="rect">
            <a:avLst/>
          </a:prstGeom>
          <a:solidFill>
            <a:srgbClr val="F2F2F2"/>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b="1">
                <a:solidFill>
                  <a:schemeClr val="dk1"/>
                </a:solidFill>
                <a:latin typeface="Calibri"/>
                <a:ea typeface="Calibri"/>
                <a:cs typeface="Calibri"/>
                <a:sym typeface="Calibri"/>
              </a:rPr>
              <a:t>“(...) La tutela de derechos no es una institución que pueda ser invocada única y exclusivamente por los imputados, ya que también lo puede hacer la parte agraviada, </a:t>
            </a:r>
            <a:r>
              <a:rPr lang="es-PE" sz="1600">
                <a:solidFill>
                  <a:schemeClr val="dk1"/>
                </a:solidFill>
                <a:latin typeface="Calibri"/>
                <a:ea typeface="Calibri"/>
                <a:cs typeface="Calibri"/>
                <a:sym typeface="Calibri"/>
              </a:rPr>
              <a:t>sea en la etapa de investigación preliminar como en la preparatoria del proceso penal, otorgando al Juez de Investigación Preparatoria, como juez de garantías, las prerrogativas reparadoras de aquellas trasgresiones que pudiera advertirse en una investigación. </a:t>
            </a:r>
            <a:endParaRPr/>
          </a:p>
        </p:txBody>
      </p:sp>
      <p:sp>
        <p:nvSpPr>
          <p:cNvPr id="374" name="Google Shape;374;p11"/>
          <p:cNvSpPr/>
          <p:nvPr/>
        </p:nvSpPr>
        <p:spPr>
          <a:xfrm>
            <a:off x="3447590" y="6097341"/>
            <a:ext cx="5860037" cy="307777"/>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b="1">
                <a:solidFill>
                  <a:schemeClr val="lt1"/>
                </a:solidFill>
                <a:latin typeface="Calibri"/>
                <a:ea typeface="Calibri"/>
                <a:cs typeface="Calibri"/>
                <a:sym typeface="Calibri"/>
              </a:rPr>
              <a:t>Exp. N° 00006-2023-1-5001-JS-PE-01, JIP de la Corte Suprema de la República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C4B7A-FBCA-6027-E6AF-305CD1395553}"/>
            </a:ext>
          </a:extLst>
        </p:cNvPr>
        <p:cNvGrpSpPr/>
        <p:nvPr/>
      </p:nvGrpSpPr>
      <p:grpSpPr>
        <a:xfrm>
          <a:off x="0" y="0"/>
          <a:ext cx="0" cy="0"/>
          <a:chOff x="0" y="0"/>
          <a:chExt cx="0" cy="0"/>
        </a:xfrm>
      </p:grpSpPr>
      <p:pic>
        <p:nvPicPr>
          <p:cNvPr id="5" name="Imagen 4">
            <a:extLst>
              <a:ext uri="{FF2B5EF4-FFF2-40B4-BE49-F238E27FC236}">
                <a16:creationId xmlns:a16="http://schemas.microsoft.com/office/drawing/2014/main" id="{D934FA72-5F60-260B-147E-2A28FB883EC0}"/>
              </a:ext>
            </a:extLst>
          </p:cNvPr>
          <p:cNvPicPr>
            <a:picLocks noChangeAspect="1"/>
          </p:cNvPicPr>
          <p:nvPr/>
        </p:nvPicPr>
        <p:blipFill rotWithShape="1">
          <a:blip r:embed="rId3">
            <a:extLst>
              <a:ext uri="{28A0092B-C50C-407E-A947-70E740481C1C}">
                <a14:useLocalDpi xmlns:a14="http://schemas.microsoft.com/office/drawing/2010/main" val="0"/>
              </a:ext>
            </a:extLst>
          </a:blip>
          <a:srcRect l="95782" t="7597" r="640"/>
          <a:stretch/>
        </p:blipFill>
        <p:spPr>
          <a:xfrm>
            <a:off x="9779001" y="4170218"/>
            <a:ext cx="1570871" cy="2301795"/>
          </a:xfrm>
          <a:prstGeom prst="rect">
            <a:avLst/>
          </a:prstGeom>
        </p:spPr>
      </p:pic>
      <p:pic>
        <p:nvPicPr>
          <p:cNvPr id="9" name="Imagen 8">
            <a:extLst>
              <a:ext uri="{FF2B5EF4-FFF2-40B4-BE49-F238E27FC236}">
                <a16:creationId xmlns:a16="http://schemas.microsoft.com/office/drawing/2014/main" id="{8F22A891-00F4-98D4-D374-FE0C7991A9DD}"/>
              </a:ext>
            </a:extLst>
          </p:cNvPr>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0" y="5981700"/>
            <a:ext cx="3771900" cy="876300"/>
          </a:xfrm>
          <a:prstGeom prst="rect">
            <a:avLst/>
          </a:prstGeom>
        </p:spPr>
      </p:pic>
      <p:pic>
        <p:nvPicPr>
          <p:cNvPr id="2" name="Imagen 1">
            <a:extLst>
              <a:ext uri="{FF2B5EF4-FFF2-40B4-BE49-F238E27FC236}">
                <a16:creationId xmlns:a16="http://schemas.microsoft.com/office/drawing/2014/main" id="{55E1AB45-6C1B-A3F5-9FF7-AB92E585209E}"/>
              </a:ext>
            </a:extLst>
          </p:cNvPr>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9779001" y="-1"/>
            <a:ext cx="2432050" cy="1795461"/>
          </a:xfrm>
          <a:prstGeom prst="rect">
            <a:avLst/>
          </a:prstGeom>
        </p:spPr>
      </p:pic>
      <p:pic>
        <p:nvPicPr>
          <p:cNvPr id="6" name="Imagen 5">
            <a:extLst>
              <a:ext uri="{FF2B5EF4-FFF2-40B4-BE49-F238E27FC236}">
                <a16:creationId xmlns:a16="http://schemas.microsoft.com/office/drawing/2014/main" id="{3B0479F0-BF66-DC04-6959-E6F9C336242F}"/>
              </a:ext>
            </a:extLst>
          </p:cNvPr>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0" y="1"/>
            <a:ext cx="12359148" cy="6858000"/>
          </a:xfrm>
          <a:prstGeom prst="rect">
            <a:avLst/>
          </a:prstGeom>
        </p:spPr>
      </p:pic>
      <p:sp>
        <p:nvSpPr>
          <p:cNvPr id="3" name="Rectángulo 2">
            <a:extLst>
              <a:ext uri="{FF2B5EF4-FFF2-40B4-BE49-F238E27FC236}">
                <a16:creationId xmlns:a16="http://schemas.microsoft.com/office/drawing/2014/main" id="{C1C8B930-CFFD-4504-0DE0-76C244503163}"/>
              </a:ext>
            </a:extLst>
          </p:cNvPr>
          <p:cNvSpPr/>
          <p:nvPr/>
        </p:nvSpPr>
        <p:spPr>
          <a:xfrm>
            <a:off x="353961" y="294968"/>
            <a:ext cx="11503742" cy="6177045"/>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10" name="CuadroTexto 9">
            <a:extLst>
              <a:ext uri="{FF2B5EF4-FFF2-40B4-BE49-F238E27FC236}">
                <a16:creationId xmlns:a16="http://schemas.microsoft.com/office/drawing/2014/main" id="{4997982D-788D-93AB-7FB9-8699317157F4}"/>
              </a:ext>
            </a:extLst>
          </p:cNvPr>
          <p:cNvSpPr txBox="1"/>
          <p:nvPr/>
        </p:nvSpPr>
        <p:spPr>
          <a:xfrm>
            <a:off x="470514" y="528397"/>
            <a:ext cx="4630994" cy="369332"/>
          </a:xfrm>
          <a:prstGeom prst="rect">
            <a:avLst/>
          </a:prstGeom>
          <a:noFill/>
        </p:spPr>
        <p:txBody>
          <a:bodyPr wrap="square">
            <a:spAutoFit/>
          </a:bodyPr>
          <a:lstStyle/>
          <a:p>
            <a:r>
              <a:rPr lang="es-PE" dirty="0">
                <a:latin typeface="Calibri" panose="020F0502020204030204" pitchFamily="34" charset="0"/>
              </a:rPr>
              <a:t>UNIVERSIDAD AUTÓNOMA DE ICA </a:t>
            </a:r>
          </a:p>
        </p:txBody>
      </p:sp>
      <p:sp>
        <p:nvSpPr>
          <p:cNvPr id="16" name="CuadroTexto 15">
            <a:extLst>
              <a:ext uri="{FF2B5EF4-FFF2-40B4-BE49-F238E27FC236}">
                <a16:creationId xmlns:a16="http://schemas.microsoft.com/office/drawing/2014/main" id="{9C82A773-88EA-0359-FC52-8BB7428877A1}"/>
              </a:ext>
            </a:extLst>
          </p:cNvPr>
          <p:cNvSpPr txBox="1"/>
          <p:nvPr/>
        </p:nvSpPr>
        <p:spPr>
          <a:xfrm>
            <a:off x="1326399" y="1192697"/>
            <a:ext cx="6611102" cy="4154984"/>
          </a:xfrm>
          <a:prstGeom prst="rect">
            <a:avLst/>
          </a:prstGeom>
          <a:noFill/>
        </p:spPr>
        <p:txBody>
          <a:bodyPr wrap="square">
            <a:spAutoFit/>
          </a:bodyPr>
          <a:lstStyle/>
          <a:p>
            <a:r>
              <a:rPr lang="es-PE" sz="8800" b="1" dirty="0">
                <a:latin typeface="Calibri" panose="020F0502020204030204" pitchFamily="34" charset="0"/>
              </a:rPr>
              <a:t>Las Diligencias Preliminares </a:t>
            </a:r>
          </a:p>
        </p:txBody>
      </p:sp>
      <p:sp>
        <p:nvSpPr>
          <p:cNvPr id="18" name="CuadroTexto 17">
            <a:extLst>
              <a:ext uri="{FF2B5EF4-FFF2-40B4-BE49-F238E27FC236}">
                <a16:creationId xmlns:a16="http://schemas.microsoft.com/office/drawing/2014/main" id="{4EFB41E1-F087-4D87-FD4C-C1F23054AB95}"/>
              </a:ext>
            </a:extLst>
          </p:cNvPr>
          <p:cNvSpPr txBox="1"/>
          <p:nvPr/>
        </p:nvSpPr>
        <p:spPr>
          <a:xfrm>
            <a:off x="6096000" y="5142984"/>
            <a:ext cx="5546557" cy="954107"/>
          </a:xfrm>
          <a:prstGeom prst="rect">
            <a:avLst/>
          </a:prstGeom>
          <a:noFill/>
        </p:spPr>
        <p:txBody>
          <a:bodyPr wrap="square">
            <a:spAutoFit/>
          </a:bodyPr>
          <a:lstStyle/>
          <a:p>
            <a:pPr algn="r"/>
            <a:r>
              <a:rPr lang="es-PE" sz="2800" b="1" dirty="0">
                <a:latin typeface="Calibri" panose="020F0502020204030204" pitchFamily="34" charset="0"/>
              </a:rPr>
              <a:t>Giulliana Loza Avalos </a:t>
            </a:r>
          </a:p>
          <a:p>
            <a:pPr algn="r"/>
            <a:r>
              <a:rPr lang="es-PE" sz="2000" dirty="0">
                <a:latin typeface="Calibri" panose="020F0502020204030204" pitchFamily="34" charset="0"/>
              </a:rPr>
              <a:t>CEO del Estudio Loza Avalos</a:t>
            </a:r>
            <a:r>
              <a:rPr lang="es-PE" sz="2800" dirty="0">
                <a:latin typeface="Calibri" panose="020F0502020204030204" pitchFamily="34" charset="0"/>
              </a:rPr>
              <a:t>. </a:t>
            </a:r>
          </a:p>
        </p:txBody>
      </p:sp>
    </p:spTree>
    <p:extLst>
      <p:ext uri="{BB962C8B-B14F-4D97-AF65-F5344CB8AC3E}">
        <p14:creationId xmlns:p14="http://schemas.microsoft.com/office/powerpoint/2010/main" val="1728214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379"/>
        <p:cNvGrpSpPr/>
        <p:nvPr/>
      </p:nvGrpSpPr>
      <p:grpSpPr>
        <a:xfrm>
          <a:off x="0" y="0"/>
          <a:ext cx="0" cy="0"/>
          <a:chOff x="0" y="0"/>
          <a:chExt cx="0" cy="0"/>
        </a:xfrm>
      </p:grpSpPr>
      <p:sp>
        <p:nvSpPr>
          <p:cNvPr id="381" name="Google Shape;381;p12"/>
          <p:cNvSpPr txBox="1">
            <a:spLocks noGrp="1"/>
          </p:cNvSpPr>
          <p:nvPr>
            <p:ph type="sldNum" idx="12"/>
          </p:nvPr>
        </p:nvSpPr>
        <p:spPr>
          <a:xfrm>
            <a:off x="8610575" y="649290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PE"/>
              <a:t>20</a:t>
            </a:fld>
            <a:endParaRPr/>
          </a:p>
        </p:txBody>
      </p:sp>
      <p:sp>
        <p:nvSpPr>
          <p:cNvPr id="382" name="Google Shape;382;p12"/>
          <p:cNvSpPr txBox="1"/>
          <p:nvPr/>
        </p:nvSpPr>
        <p:spPr>
          <a:xfrm>
            <a:off x="5712889" y="165805"/>
            <a:ext cx="5068500" cy="6135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s-PE" sz="3200" b="1" i="1" dirty="0">
                <a:solidFill>
                  <a:schemeClr val="dk1"/>
                </a:solidFill>
                <a:latin typeface="Calibri"/>
                <a:ea typeface="Calibri"/>
                <a:cs typeface="Calibri"/>
                <a:sym typeface="Calibri"/>
              </a:rPr>
              <a:t>Juez </a:t>
            </a:r>
            <a:endParaRPr sz="3200" b="1" i="1"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800"/>
              <a:buFont typeface="Arial"/>
              <a:buNone/>
            </a:pPr>
            <a:endParaRPr sz="2800" b="1" i="1" u="none" strike="noStrike" cap="none" dirty="0">
              <a:solidFill>
                <a:schemeClr val="dk1"/>
              </a:solidFill>
              <a:latin typeface="Calibri"/>
              <a:ea typeface="Calibri"/>
              <a:cs typeface="Calibri"/>
              <a:sym typeface="Calibri"/>
            </a:endParaRPr>
          </a:p>
        </p:txBody>
      </p:sp>
      <p:sp>
        <p:nvSpPr>
          <p:cNvPr id="383" name="Google Shape;383;p12"/>
          <p:cNvSpPr/>
          <p:nvPr/>
        </p:nvSpPr>
        <p:spPr>
          <a:xfrm>
            <a:off x="801185" y="1999846"/>
            <a:ext cx="492000" cy="496500"/>
          </a:xfrm>
          <a:prstGeom prst="ellipse">
            <a:avLst/>
          </a:prstGeom>
          <a:solidFill>
            <a:srgbClr val="B7BDF3"/>
          </a:soli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a:solidFill>
                  <a:schemeClr val="dk1"/>
                </a:solidFill>
                <a:latin typeface="Calibri"/>
                <a:ea typeface="Calibri"/>
                <a:cs typeface="Calibri"/>
                <a:sym typeface="Calibri"/>
              </a:rPr>
              <a:t>a</a:t>
            </a:r>
            <a:endParaRPr sz="1800">
              <a:solidFill>
                <a:schemeClr val="dk1"/>
              </a:solidFill>
              <a:latin typeface="Calibri"/>
              <a:ea typeface="Calibri"/>
              <a:cs typeface="Calibri"/>
              <a:sym typeface="Calibri"/>
            </a:endParaRPr>
          </a:p>
        </p:txBody>
      </p:sp>
      <p:sp>
        <p:nvSpPr>
          <p:cNvPr id="384" name="Google Shape;384;p12"/>
          <p:cNvSpPr txBox="1"/>
          <p:nvPr/>
        </p:nvSpPr>
        <p:spPr>
          <a:xfrm>
            <a:off x="173258" y="893467"/>
            <a:ext cx="11527330" cy="977150"/>
          </a:xfrm>
          <a:prstGeom prst="rect">
            <a:avLst/>
          </a:prstGeom>
          <a:solidFill>
            <a:srgbClr val="F2F2F2"/>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Conforme al artículo 29° inciso 5 del CPP, el Juez de Investigación Preparatoria ejerce los actos de control que estipula el ordenamiento procesal penal. Asimismo, conforme al artículo 323° inciso 2, dentro de la etapa de diligencias preliminares, el Juez realiza los siguientes actos: </a:t>
            </a:r>
            <a:endParaRPr sz="1600">
              <a:solidFill>
                <a:schemeClr val="dk1"/>
              </a:solidFill>
              <a:latin typeface="Calibri"/>
              <a:ea typeface="Calibri"/>
              <a:cs typeface="Calibri"/>
              <a:sym typeface="Calibri"/>
            </a:endParaRPr>
          </a:p>
        </p:txBody>
      </p:sp>
      <p:sp>
        <p:nvSpPr>
          <p:cNvPr id="385" name="Google Shape;385;p12"/>
          <p:cNvSpPr/>
          <p:nvPr/>
        </p:nvSpPr>
        <p:spPr>
          <a:xfrm>
            <a:off x="770675" y="2773860"/>
            <a:ext cx="492000" cy="496500"/>
          </a:xfrm>
          <a:prstGeom prst="ellipse">
            <a:avLst/>
          </a:prstGeom>
          <a:solidFill>
            <a:srgbClr val="B7BDF3"/>
          </a:soli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a:solidFill>
                  <a:schemeClr val="dk1"/>
                </a:solidFill>
                <a:latin typeface="Calibri"/>
                <a:ea typeface="Calibri"/>
                <a:cs typeface="Calibri"/>
                <a:sym typeface="Calibri"/>
              </a:rPr>
              <a:t>b</a:t>
            </a:r>
            <a:endParaRPr sz="2800" b="1" i="0" u="none" strike="noStrike" cap="none">
              <a:solidFill>
                <a:schemeClr val="dk1"/>
              </a:solidFill>
              <a:latin typeface="Calibri"/>
              <a:ea typeface="Calibri"/>
              <a:cs typeface="Calibri"/>
              <a:sym typeface="Calibri"/>
            </a:endParaRPr>
          </a:p>
        </p:txBody>
      </p:sp>
      <p:sp>
        <p:nvSpPr>
          <p:cNvPr id="386" name="Google Shape;386;p12"/>
          <p:cNvSpPr txBox="1"/>
          <p:nvPr/>
        </p:nvSpPr>
        <p:spPr>
          <a:xfrm>
            <a:off x="1544400" y="1999846"/>
            <a:ext cx="9631294" cy="375447"/>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s-PE" sz="1600">
                <a:solidFill>
                  <a:srgbClr val="000000"/>
                </a:solidFill>
                <a:latin typeface="Calibri"/>
                <a:ea typeface="Calibri"/>
                <a:cs typeface="Calibri"/>
                <a:sym typeface="Calibri"/>
              </a:rPr>
              <a:t>A</a:t>
            </a:r>
            <a:r>
              <a:rPr lang="es-PE" sz="1600" b="0" i="0" u="none" strike="noStrike">
                <a:solidFill>
                  <a:srgbClr val="000000"/>
                </a:solidFill>
                <a:latin typeface="Calibri"/>
                <a:ea typeface="Calibri"/>
                <a:cs typeface="Calibri"/>
                <a:sym typeface="Calibri"/>
              </a:rPr>
              <a:t>utorizar la constitución de las partes. </a:t>
            </a:r>
            <a:endParaRPr/>
          </a:p>
        </p:txBody>
      </p:sp>
      <p:sp>
        <p:nvSpPr>
          <p:cNvPr id="387" name="Google Shape;387;p12"/>
          <p:cNvSpPr/>
          <p:nvPr/>
        </p:nvSpPr>
        <p:spPr>
          <a:xfrm>
            <a:off x="770675" y="3376804"/>
            <a:ext cx="492000" cy="496500"/>
          </a:xfrm>
          <a:prstGeom prst="ellipse">
            <a:avLst/>
          </a:prstGeom>
          <a:solidFill>
            <a:srgbClr val="B7BDF3"/>
          </a:soli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a:solidFill>
                  <a:schemeClr val="dk1"/>
                </a:solidFill>
                <a:latin typeface="Calibri"/>
                <a:ea typeface="Calibri"/>
                <a:cs typeface="Calibri"/>
                <a:sym typeface="Calibri"/>
              </a:rPr>
              <a:t>c</a:t>
            </a:r>
            <a:endParaRPr sz="2800" b="1" i="0" u="none" strike="noStrike" cap="none">
              <a:solidFill>
                <a:schemeClr val="dk1"/>
              </a:solidFill>
              <a:latin typeface="Calibri"/>
              <a:ea typeface="Calibri"/>
              <a:cs typeface="Calibri"/>
              <a:sym typeface="Calibri"/>
            </a:endParaRPr>
          </a:p>
        </p:txBody>
      </p:sp>
      <p:sp>
        <p:nvSpPr>
          <p:cNvPr id="388" name="Google Shape;388;p12"/>
          <p:cNvSpPr txBox="1"/>
          <p:nvPr/>
        </p:nvSpPr>
        <p:spPr>
          <a:xfrm>
            <a:off x="1483381" y="3357038"/>
            <a:ext cx="9692313" cy="375447"/>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Resolver excepciones, cuestiones previas y prejudiciales. </a:t>
            </a:r>
            <a:endParaRPr sz="1400">
              <a:solidFill>
                <a:schemeClr val="dk1"/>
              </a:solidFill>
              <a:latin typeface="Calibri"/>
              <a:ea typeface="Calibri"/>
              <a:cs typeface="Calibri"/>
              <a:sym typeface="Calibri"/>
            </a:endParaRPr>
          </a:p>
        </p:txBody>
      </p:sp>
      <p:sp>
        <p:nvSpPr>
          <p:cNvPr id="389" name="Google Shape;389;p12"/>
          <p:cNvSpPr txBox="1"/>
          <p:nvPr/>
        </p:nvSpPr>
        <p:spPr>
          <a:xfrm>
            <a:off x="1483381" y="2584275"/>
            <a:ext cx="9692313" cy="658601"/>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Pronunciarse sobre las medidas limitativas de derechos que requieran orden judicial y -cuando corresponda- las medidas de protección.</a:t>
            </a:r>
            <a:endParaRPr sz="1600">
              <a:solidFill>
                <a:schemeClr val="dk1"/>
              </a:solidFill>
              <a:latin typeface="Calibri"/>
              <a:ea typeface="Calibri"/>
              <a:cs typeface="Calibri"/>
              <a:sym typeface="Calibri"/>
            </a:endParaRPr>
          </a:p>
        </p:txBody>
      </p:sp>
      <p:sp>
        <p:nvSpPr>
          <p:cNvPr id="390" name="Google Shape;390;p12"/>
          <p:cNvSpPr txBox="1"/>
          <p:nvPr/>
        </p:nvSpPr>
        <p:spPr>
          <a:xfrm>
            <a:off x="2357029" y="5420110"/>
            <a:ext cx="2738309" cy="729390"/>
          </a:xfrm>
          <a:prstGeom prst="rect">
            <a:avLst/>
          </a:prstGeom>
          <a:solidFill>
            <a:srgbClr val="DDEAF6"/>
          </a:solid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Clr>
                <a:schemeClr val="dk1"/>
              </a:buClr>
              <a:buSzPts val="1800"/>
              <a:buFont typeface="Calibri"/>
              <a:buNone/>
            </a:pPr>
            <a:r>
              <a:rPr lang="es-PE" sz="1800">
                <a:solidFill>
                  <a:schemeClr val="dk1"/>
                </a:solidFill>
                <a:latin typeface="Calibri"/>
                <a:ea typeface="Calibri"/>
                <a:cs typeface="Calibri"/>
                <a:sym typeface="Calibri"/>
              </a:rPr>
              <a:t>Principios y garantías tutelables por el Juez </a:t>
            </a:r>
            <a:endParaRPr sz="1800">
              <a:solidFill>
                <a:schemeClr val="dk1"/>
              </a:solidFill>
              <a:latin typeface="Calibri"/>
              <a:ea typeface="Calibri"/>
              <a:cs typeface="Calibri"/>
              <a:sym typeface="Calibri"/>
            </a:endParaRPr>
          </a:p>
        </p:txBody>
      </p:sp>
      <p:sp>
        <p:nvSpPr>
          <p:cNvPr id="391" name="Google Shape;391;p12"/>
          <p:cNvSpPr/>
          <p:nvPr/>
        </p:nvSpPr>
        <p:spPr>
          <a:xfrm>
            <a:off x="5095339" y="4986113"/>
            <a:ext cx="333347" cy="1749428"/>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392" name="Google Shape;392;p12"/>
          <p:cNvSpPr txBox="1"/>
          <p:nvPr/>
        </p:nvSpPr>
        <p:spPr>
          <a:xfrm>
            <a:off x="5497958" y="5029434"/>
            <a:ext cx="1855848" cy="375447"/>
          </a:xfrm>
          <a:prstGeom prst="rect">
            <a:avLst/>
          </a:prstGeom>
          <a:solidFill>
            <a:srgbClr val="002060"/>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lt1"/>
              </a:buClr>
              <a:buSzPts val="1600"/>
              <a:buFont typeface="Calibri"/>
              <a:buNone/>
            </a:pPr>
            <a:r>
              <a:rPr lang="es-PE" sz="1600">
                <a:solidFill>
                  <a:schemeClr val="lt1"/>
                </a:solidFill>
                <a:latin typeface="Calibri"/>
                <a:ea typeface="Calibri"/>
                <a:cs typeface="Calibri"/>
                <a:sym typeface="Calibri"/>
              </a:rPr>
              <a:t>1. Imparcialidad</a:t>
            </a:r>
            <a:endParaRPr sz="1600">
              <a:solidFill>
                <a:schemeClr val="lt1"/>
              </a:solidFill>
              <a:latin typeface="Calibri"/>
              <a:ea typeface="Calibri"/>
              <a:cs typeface="Calibri"/>
              <a:sym typeface="Calibri"/>
            </a:endParaRPr>
          </a:p>
        </p:txBody>
      </p:sp>
      <p:sp>
        <p:nvSpPr>
          <p:cNvPr id="393" name="Google Shape;393;p12"/>
          <p:cNvSpPr txBox="1"/>
          <p:nvPr/>
        </p:nvSpPr>
        <p:spPr>
          <a:xfrm>
            <a:off x="5497958" y="5485380"/>
            <a:ext cx="2280210" cy="375447"/>
          </a:xfrm>
          <a:prstGeom prst="rect">
            <a:avLst/>
          </a:prstGeom>
          <a:solidFill>
            <a:srgbClr val="002060"/>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lt1"/>
              </a:buClr>
              <a:buSzPts val="1600"/>
              <a:buFont typeface="Calibri"/>
              <a:buNone/>
            </a:pPr>
            <a:r>
              <a:rPr lang="es-PE" sz="1600">
                <a:solidFill>
                  <a:schemeClr val="lt1"/>
                </a:solidFill>
                <a:latin typeface="Calibri"/>
                <a:ea typeface="Calibri"/>
                <a:cs typeface="Calibri"/>
                <a:sym typeface="Calibri"/>
              </a:rPr>
              <a:t>2. Igualdad procesal</a:t>
            </a:r>
            <a:endParaRPr sz="1600">
              <a:solidFill>
                <a:schemeClr val="lt1"/>
              </a:solidFill>
              <a:latin typeface="Calibri"/>
              <a:ea typeface="Calibri"/>
              <a:cs typeface="Calibri"/>
              <a:sym typeface="Calibri"/>
            </a:endParaRPr>
          </a:p>
        </p:txBody>
      </p:sp>
      <p:sp>
        <p:nvSpPr>
          <p:cNvPr id="394" name="Google Shape;394;p12"/>
          <p:cNvSpPr txBox="1"/>
          <p:nvPr/>
        </p:nvSpPr>
        <p:spPr>
          <a:xfrm>
            <a:off x="5487032" y="5942245"/>
            <a:ext cx="2280210" cy="375447"/>
          </a:xfrm>
          <a:prstGeom prst="rect">
            <a:avLst/>
          </a:prstGeom>
          <a:solidFill>
            <a:srgbClr val="002060"/>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lt1"/>
              </a:buClr>
              <a:buSzPts val="1600"/>
              <a:buFont typeface="Calibri"/>
              <a:buNone/>
            </a:pPr>
            <a:r>
              <a:rPr lang="es-PE" sz="1600">
                <a:solidFill>
                  <a:schemeClr val="lt1"/>
                </a:solidFill>
                <a:latin typeface="Calibri"/>
                <a:ea typeface="Calibri"/>
                <a:cs typeface="Calibri"/>
                <a:sym typeface="Calibri"/>
              </a:rPr>
              <a:t>3. Debido Proceso</a:t>
            </a:r>
            <a:endParaRPr sz="1600">
              <a:solidFill>
                <a:schemeClr val="lt1"/>
              </a:solidFill>
              <a:latin typeface="Calibri"/>
              <a:ea typeface="Calibri"/>
              <a:cs typeface="Calibri"/>
              <a:sym typeface="Calibri"/>
            </a:endParaRPr>
          </a:p>
        </p:txBody>
      </p:sp>
      <p:sp>
        <p:nvSpPr>
          <p:cNvPr id="395" name="Google Shape;395;p12"/>
          <p:cNvSpPr txBox="1"/>
          <p:nvPr/>
        </p:nvSpPr>
        <p:spPr>
          <a:xfrm>
            <a:off x="5487032" y="6399110"/>
            <a:ext cx="3006049" cy="375447"/>
          </a:xfrm>
          <a:prstGeom prst="rect">
            <a:avLst/>
          </a:prstGeom>
          <a:solidFill>
            <a:srgbClr val="002060"/>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lt1"/>
              </a:buClr>
              <a:buSzPts val="1600"/>
              <a:buFont typeface="Calibri"/>
              <a:buNone/>
            </a:pPr>
            <a:r>
              <a:rPr lang="es-PE" sz="1600">
                <a:solidFill>
                  <a:schemeClr val="lt1"/>
                </a:solidFill>
                <a:latin typeface="Calibri"/>
                <a:ea typeface="Calibri"/>
                <a:cs typeface="Calibri"/>
                <a:sym typeface="Calibri"/>
              </a:rPr>
              <a:t>4. Presunción de inocencia</a:t>
            </a:r>
            <a:endParaRPr sz="1600">
              <a:solidFill>
                <a:schemeClr val="lt1"/>
              </a:solidFill>
              <a:latin typeface="Calibri"/>
              <a:ea typeface="Calibri"/>
              <a:cs typeface="Calibri"/>
              <a:sym typeface="Calibri"/>
            </a:endParaRPr>
          </a:p>
        </p:txBody>
      </p:sp>
      <p:sp>
        <p:nvSpPr>
          <p:cNvPr id="396" name="Google Shape;396;p12"/>
          <p:cNvSpPr/>
          <p:nvPr/>
        </p:nvSpPr>
        <p:spPr>
          <a:xfrm>
            <a:off x="770675" y="3971174"/>
            <a:ext cx="492000" cy="496500"/>
          </a:xfrm>
          <a:prstGeom prst="ellipse">
            <a:avLst/>
          </a:prstGeom>
          <a:solidFill>
            <a:srgbClr val="B7BDF3"/>
          </a:soli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i="0" u="none" strike="noStrike" cap="none">
                <a:solidFill>
                  <a:schemeClr val="dk1"/>
                </a:solidFill>
                <a:latin typeface="Calibri"/>
                <a:ea typeface="Calibri"/>
                <a:cs typeface="Calibri"/>
                <a:sym typeface="Calibri"/>
              </a:rPr>
              <a:t>d</a:t>
            </a:r>
            <a:endParaRPr sz="2800" b="1" i="0" u="none" strike="noStrike" cap="none">
              <a:solidFill>
                <a:schemeClr val="dk1"/>
              </a:solidFill>
              <a:latin typeface="Calibri"/>
              <a:ea typeface="Calibri"/>
              <a:cs typeface="Calibri"/>
              <a:sym typeface="Calibri"/>
            </a:endParaRPr>
          </a:p>
        </p:txBody>
      </p:sp>
      <p:sp>
        <p:nvSpPr>
          <p:cNvPr id="397" name="Google Shape;397;p12"/>
          <p:cNvSpPr/>
          <p:nvPr/>
        </p:nvSpPr>
        <p:spPr>
          <a:xfrm>
            <a:off x="770675" y="4574118"/>
            <a:ext cx="492000" cy="496500"/>
          </a:xfrm>
          <a:prstGeom prst="ellipse">
            <a:avLst/>
          </a:prstGeom>
          <a:solidFill>
            <a:srgbClr val="B7BDF3"/>
          </a:soli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800"/>
              <a:buFont typeface="Calibri"/>
              <a:buNone/>
            </a:pPr>
            <a:r>
              <a:rPr lang="es-PE" sz="2800" b="1" i="0" u="none" strike="noStrike" cap="none">
                <a:solidFill>
                  <a:schemeClr val="dk1"/>
                </a:solidFill>
                <a:latin typeface="Calibri"/>
                <a:ea typeface="Calibri"/>
                <a:cs typeface="Calibri"/>
                <a:sym typeface="Calibri"/>
              </a:rPr>
              <a:t>e</a:t>
            </a:r>
            <a:endParaRPr sz="2800" b="1" i="0" u="none" strike="noStrike" cap="none">
              <a:solidFill>
                <a:schemeClr val="dk1"/>
              </a:solidFill>
              <a:latin typeface="Calibri"/>
              <a:ea typeface="Calibri"/>
              <a:cs typeface="Calibri"/>
              <a:sym typeface="Calibri"/>
            </a:endParaRPr>
          </a:p>
        </p:txBody>
      </p:sp>
      <p:sp>
        <p:nvSpPr>
          <p:cNvPr id="398" name="Google Shape;398;p12"/>
          <p:cNvSpPr txBox="1"/>
          <p:nvPr/>
        </p:nvSpPr>
        <p:spPr>
          <a:xfrm>
            <a:off x="1483381" y="4554352"/>
            <a:ext cx="9692313" cy="375447"/>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Controlar el cumplimiento del plazo en las condiciones fijadas en este código.</a:t>
            </a:r>
            <a:endParaRPr sz="1400">
              <a:solidFill>
                <a:schemeClr val="dk1"/>
              </a:solidFill>
              <a:latin typeface="Calibri"/>
              <a:ea typeface="Calibri"/>
              <a:cs typeface="Calibri"/>
              <a:sym typeface="Calibri"/>
            </a:endParaRPr>
          </a:p>
        </p:txBody>
      </p:sp>
      <p:sp>
        <p:nvSpPr>
          <p:cNvPr id="399" name="Google Shape;399;p12"/>
          <p:cNvSpPr txBox="1"/>
          <p:nvPr/>
        </p:nvSpPr>
        <p:spPr>
          <a:xfrm>
            <a:off x="1483381" y="4005539"/>
            <a:ext cx="9692313" cy="375447"/>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Realizar los actos de prueba anticipada. </a:t>
            </a:r>
            <a:endParaRPr sz="1400">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403"/>
        <p:cNvGrpSpPr/>
        <p:nvPr/>
      </p:nvGrpSpPr>
      <p:grpSpPr>
        <a:xfrm>
          <a:off x="0" y="0"/>
          <a:ext cx="0" cy="0"/>
          <a:chOff x="0" y="0"/>
          <a:chExt cx="0" cy="0"/>
        </a:xfrm>
      </p:grpSpPr>
      <p:sp>
        <p:nvSpPr>
          <p:cNvPr id="404" name="Google Shape;404;p13"/>
          <p:cNvSpPr txBox="1"/>
          <p:nvPr/>
        </p:nvSpPr>
        <p:spPr>
          <a:xfrm>
            <a:off x="3378275" y="1883874"/>
            <a:ext cx="4516818" cy="523180"/>
          </a:xfrm>
          <a:prstGeom prst="rect">
            <a:avLst/>
          </a:prstGeom>
          <a:solidFill>
            <a:srgbClr val="F2F2F2"/>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2060"/>
              </a:buClr>
              <a:buSzPts val="2800"/>
              <a:buFont typeface="Calibri"/>
              <a:buNone/>
            </a:pPr>
            <a:r>
              <a:rPr lang="es-PE" sz="2800" b="1" i="1">
                <a:solidFill>
                  <a:srgbClr val="002060"/>
                </a:solidFill>
                <a:latin typeface="Calibri"/>
                <a:ea typeface="Calibri"/>
                <a:cs typeface="Calibri"/>
                <a:sym typeface="Calibri"/>
              </a:rPr>
              <a:t>Noticia criminis</a:t>
            </a:r>
            <a:endParaRPr sz="2800" b="1" i="1">
              <a:solidFill>
                <a:srgbClr val="002060"/>
              </a:solidFill>
              <a:latin typeface="Calibri"/>
              <a:ea typeface="Calibri"/>
              <a:cs typeface="Calibri"/>
              <a:sym typeface="Calibri"/>
            </a:endParaRPr>
          </a:p>
        </p:txBody>
      </p:sp>
      <p:sp>
        <p:nvSpPr>
          <p:cNvPr id="405" name="Google Shape;405;p13"/>
          <p:cNvSpPr txBox="1"/>
          <p:nvPr/>
        </p:nvSpPr>
        <p:spPr>
          <a:xfrm>
            <a:off x="176775" y="2391505"/>
            <a:ext cx="11608905" cy="523180"/>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El proceso penal inicia con la noticia de la comisión de un hecho con apariencia delictiva de la cual las agencias penales toman conocimiento, ya sea directamente o a partir de la denuncia formulada por el agraviado o por un tercero, de conformidad con lo dispuesto por el artículo 329 del CPP.</a:t>
            </a:r>
            <a:endParaRPr sz="1400">
              <a:solidFill>
                <a:schemeClr val="dk1"/>
              </a:solidFill>
              <a:latin typeface="Calibri"/>
              <a:ea typeface="Calibri"/>
              <a:cs typeface="Calibri"/>
              <a:sym typeface="Calibri"/>
            </a:endParaRPr>
          </a:p>
        </p:txBody>
      </p:sp>
      <p:sp>
        <p:nvSpPr>
          <p:cNvPr id="406" name="Google Shape;406;p13"/>
          <p:cNvSpPr/>
          <p:nvPr/>
        </p:nvSpPr>
        <p:spPr>
          <a:xfrm>
            <a:off x="809452" y="3022403"/>
            <a:ext cx="1378227" cy="801700"/>
          </a:xfrm>
          <a:prstGeom prst="ellipse">
            <a:avLst/>
          </a:prstGeom>
          <a:solidFill>
            <a:srgbClr val="0020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De oficio </a:t>
            </a:r>
            <a:endParaRPr/>
          </a:p>
        </p:txBody>
      </p:sp>
      <p:sp>
        <p:nvSpPr>
          <p:cNvPr id="407" name="Google Shape;407;p13"/>
          <p:cNvSpPr/>
          <p:nvPr/>
        </p:nvSpPr>
        <p:spPr>
          <a:xfrm>
            <a:off x="3010422" y="2991597"/>
            <a:ext cx="8484713" cy="801700"/>
          </a:xfrm>
          <a:prstGeom prst="rect">
            <a:avLst/>
          </a:prstGeom>
          <a:solidFill>
            <a:schemeClr val="lt1"/>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Esta forma de iniciación de la investigación se presenta cuando la autoridad encargada de promover la acción penal toma conocimientos directo o por sí mismo de un hecho con apariencia delictiva ya sea:</a:t>
            </a:r>
            <a:endParaRPr/>
          </a:p>
        </p:txBody>
      </p:sp>
      <p:sp>
        <p:nvSpPr>
          <p:cNvPr id="408" name="Google Shape;408;p13"/>
          <p:cNvSpPr/>
          <p:nvPr/>
        </p:nvSpPr>
        <p:spPr>
          <a:xfrm>
            <a:off x="2375627" y="3254348"/>
            <a:ext cx="578498" cy="326572"/>
          </a:xfrm>
          <a:prstGeom prst="rightArrow">
            <a:avLst>
              <a:gd name="adj1" fmla="val 50000"/>
              <a:gd name="adj2" fmla="val 50000"/>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409" name="Google Shape;409;p13"/>
          <p:cNvGrpSpPr/>
          <p:nvPr/>
        </p:nvGrpSpPr>
        <p:grpSpPr>
          <a:xfrm>
            <a:off x="952756" y="4997728"/>
            <a:ext cx="892419" cy="923330"/>
            <a:chOff x="898598" y="1796795"/>
            <a:chExt cx="1027473" cy="1027473"/>
          </a:xfrm>
        </p:grpSpPr>
        <p:sp>
          <p:nvSpPr>
            <p:cNvPr id="410" name="Google Shape;410;p13"/>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rgbClr val="002060"/>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11" name="Google Shape;411;p13"/>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rgbClr val="002060"/>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grpSp>
        <p:nvGrpSpPr>
          <p:cNvPr id="412" name="Google Shape;412;p13"/>
          <p:cNvGrpSpPr/>
          <p:nvPr/>
        </p:nvGrpSpPr>
        <p:grpSpPr>
          <a:xfrm>
            <a:off x="922754" y="5880122"/>
            <a:ext cx="877537" cy="899080"/>
            <a:chOff x="898598" y="1796795"/>
            <a:chExt cx="1027473" cy="1027473"/>
          </a:xfrm>
        </p:grpSpPr>
        <p:sp>
          <p:nvSpPr>
            <p:cNvPr id="413" name="Google Shape;413;p13"/>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chemeClr val="accent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14" name="Google Shape;414;p13"/>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chemeClr val="accent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grpSp>
        <p:nvGrpSpPr>
          <p:cNvPr id="415" name="Google Shape;415;p13"/>
          <p:cNvGrpSpPr/>
          <p:nvPr/>
        </p:nvGrpSpPr>
        <p:grpSpPr>
          <a:xfrm>
            <a:off x="952756" y="3966320"/>
            <a:ext cx="892419" cy="917847"/>
            <a:chOff x="898598" y="1796795"/>
            <a:chExt cx="1027473" cy="1027473"/>
          </a:xfrm>
        </p:grpSpPr>
        <p:sp>
          <p:nvSpPr>
            <p:cNvPr id="416" name="Google Shape;416;p13"/>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17" name="Google Shape;417;p13"/>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grpSp>
        <p:nvGrpSpPr>
          <p:cNvPr id="418" name="Google Shape;418;p13"/>
          <p:cNvGrpSpPr/>
          <p:nvPr/>
        </p:nvGrpSpPr>
        <p:grpSpPr>
          <a:xfrm>
            <a:off x="1001257" y="5219407"/>
            <a:ext cx="4821683" cy="534600"/>
            <a:chOff x="950660" y="2962400"/>
            <a:chExt cx="4821683" cy="534600"/>
          </a:xfrm>
        </p:grpSpPr>
        <p:sp>
          <p:nvSpPr>
            <p:cNvPr id="419" name="Google Shape;419;p13"/>
            <p:cNvSpPr txBox="1"/>
            <p:nvPr/>
          </p:nvSpPr>
          <p:spPr>
            <a:xfrm>
              <a:off x="1897267" y="2962400"/>
              <a:ext cx="3875076" cy="534600"/>
            </a:xfrm>
            <a:prstGeom prst="rect">
              <a:avLst/>
            </a:prstGeom>
            <a:noFill/>
            <a:ln>
              <a:noFill/>
            </a:ln>
          </p:spPr>
          <p:txBody>
            <a:bodyPr spcFirstLastPara="1" wrap="square" lIns="91425" tIns="91425" rIns="91425" bIns="91425" anchor="ctr" anchorCtr="0">
              <a:noAutofit/>
            </a:bodyPr>
            <a:lstStyle/>
            <a:p>
              <a:pPr marL="0" marR="0" lvl="1" indent="0" algn="just" rtl="0">
                <a:spcBef>
                  <a:spcPts val="0"/>
                </a:spcBef>
                <a:spcAft>
                  <a:spcPts val="0"/>
                </a:spcAft>
                <a:buNone/>
              </a:pPr>
              <a:r>
                <a:rPr lang="es-PE" sz="1600" b="0" i="0" u="none" strike="noStrike" cap="none">
                  <a:solidFill>
                    <a:schemeClr val="dk1"/>
                  </a:solidFill>
                  <a:latin typeface="Calibri"/>
                  <a:ea typeface="Calibri"/>
                  <a:cs typeface="Calibri"/>
                  <a:sym typeface="Calibri"/>
                </a:rPr>
                <a:t>Por notoriedad (medios de prueba).</a:t>
              </a:r>
              <a:endParaRPr sz="1600" b="0" i="0" u="none" strike="noStrike" cap="none">
                <a:solidFill>
                  <a:schemeClr val="dk1"/>
                </a:solidFill>
                <a:latin typeface="Calibri"/>
                <a:ea typeface="Calibri"/>
                <a:cs typeface="Calibri"/>
                <a:sym typeface="Calibri"/>
              </a:endParaRPr>
            </a:p>
          </p:txBody>
        </p:sp>
        <p:sp>
          <p:nvSpPr>
            <p:cNvPr id="420" name="Google Shape;420;p13"/>
            <p:cNvSpPr txBox="1"/>
            <p:nvPr/>
          </p:nvSpPr>
          <p:spPr>
            <a:xfrm>
              <a:off x="950660" y="2992590"/>
              <a:ext cx="810300" cy="393000"/>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Clr>
                  <a:srgbClr val="FFFFFF"/>
                </a:buClr>
                <a:buSzPts val="2000"/>
                <a:buFont typeface="Barlow Condensed SemiBold"/>
                <a:buNone/>
              </a:pPr>
              <a:r>
                <a:rPr lang="es-PE" sz="2000">
                  <a:solidFill>
                    <a:srgbClr val="FFFFFF"/>
                  </a:solidFill>
                  <a:latin typeface="Barlow Condensed SemiBold"/>
                  <a:ea typeface="Barlow Condensed SemiBold"/>
                  <a:cs typeface="Barlow Condensed SemiBold"/>
                  <a:sym typeface="Barlow Condensed SemiBold"/>
                </a:rPr>
                <a:t>02</a:t>
              </a:r>
              <a:endParaRPr sz="2000">
                <a:solidFill>
                  <a:srgbClr val="FFFFFF"/>
                </a:solidFill>
                <a:latin typeface="Barlow Condensed SemiBold"/>
                <a:ea typeface="Barlow Condensed SemiBold"/>
                <a:cs typeface="Barlow Condensed SemiBold"/>
                <a:sym typeface="Barlow Condensed SemiBold"/>
              </a:endParaRPr>
            </a:p>
          </p:txBody>
        </p:sp>
      </p:grpSp>
      <p:grpSp>
        <p:nvGrpSpPr>
          <p:cNvPr id="421" name="Google Shape;421;p13"/>
          <p:cNvGrpSpPr/>
          <p:nvPr/>
        </p:nvGrpSpPr>
        <p:grpSpPr>
          <a:xfrm>
            <a:off x="986660" y="4238119"/>
            <a:ext cx="4971006" cy="2460178"/>
            <a:chOff x="946462" y="1674400"/>
            <a:chExt cx="4884800" cy="2460178"/>
          </a:xfrm>
        </p:grpSpPr>
        <p:sp>
          <p:nvSpPr>
            <p:cNvPr id="422" name="Google Shape;422;p13"/>
            <p:cNvSpPr txBox="1"/>
            <p:nvPr/>
          </p:nvSpPr>
          <p:spPr>
            <a:xfrm>
              <a:off x="1890997" y="3599978"/>
              <a:ext cx="3940265" cy="5346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None/>
              </a:pPr>
              <a:r>
                <a:rPr lang="es-PE" sz="1600">
                  <a:solidFill>
                    <a:schemeClr val="dk1"/>
                  </a:solidFill>
                  <a:latin typeface="Calibri"/>
                  <a:ea typeface="Calibri"/>
                  <a:cs typeface="Calibri"/>
                  <a:sym typeface="Calibri"/>
                </a:rPr>
                <a:t>Por la existencia de rumores acerca de su comisión.</a:t>
              </a:r>
              <a:endParaRPr sz="1600">
                <a:solidFill>
                  <a:schemeClr val="dk1"/>
                </a:solidFill>
                <a:latin typeface="Calibri"/>
                <a:ea typeface="Calibri"/>
                <a:cs typeface="Calibri"/>
                <a:sym typeface="Calibri"/>
              </a:endParaRPr>
            </a:p>
          </p:txBody>
        </p:sp>
        <p:sp>
          <p:nvSpPr>
            <p:cNvPr id="423" name="Google Shape;423;p13"/>
            <p:cNvSpPr txBox="1"/>
            <p:nvPr/>
          </p:nvSpPr>
          <p:spPr>
            <a:xfrm>
              <a:off x="946462" y="1674400"/>
              <a:ext cx="810300" cy="393000"/>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Clr>
                  <a:srgbClr val="002060"/>
                </a:buClr>
                <a:buSzPts val="2000"/>
                <a:buFont typeface="Barlow Condensed SemiBold"/>
                <a:buNone/>
              </a:pPr>
              <a:r>
                <a:rPr lang="es-PE" sz="2000">
                  <a:solidFill>
                    <a:srgbClr val="002060"/>
                  </a:solidFill>
                  <a:latin typeface="Barlow Condensed SemiBold"/>
                  <a:ea typeface="Barlow Condensed SemiBold"/>
                  <a:cs typeface="Barlow Condensed SemiBold"/>
                  <a:sym typeface="Barlow Condensed SemiBold"/>
                </a:rPr>
                <a:t>01</a:t>
              </a:r>
              <a:endParaRPr sz="2000">
                <a:solidFill>
                  <a:srgbClr val="002060"/>
                </a:solidFill>
                <a:latin typeface="Barlow Condensed SemiBold"/>
                <a:ea typeface="Barlow Condensed SemiBold"/>
                <a:cs typeface="Barlow Condensed SemiBold"/>
                <a:sym typeface="Barlow Condensed SemiBold"/>
              </a:endParaRPr>
            </a:p>
          </p:txBody>
        </p:sp>
      </p:grpSp>
      <p:grpSp>
        <p:nvGrpSpPr>
          <p:cNvPr id="424" name="Google Shape;424;p13"/>
          <p:cNvGrpSpPr/>
          <p:nvPr/>
        </p:nvGrpSpPr>
        <p:grpSpPr>
          <a:xfrm>
            <a:off x="983779" y="4153020"/>
            <a:ext cx="4868808" cy="2479409"/>
            <a:chOff x="922523" y="2101369"/>
            <a:chExt cx="4868808" cy="2479409"/>
          </a:xfrm>
        </p:grpSpPr>
        <p:sp>
          <p:nvSpPr>
            <p:cNvPr id="425" name="Google Shape;425;p13"/>
            <p:cNvSpPr txBox="1"/>
            <p:nvPr/>
          </p:nvSpPr>
          <p:spPr>
            <a:xfrm>
              <a:off x="1840046" y="2101369"/>
              <a:ext cx="3951285" cy="542700"/>
            </a:xfrm>
            <a:prstGeom prst="rect">
              <a:avLst/>
            </a:prstGeom>
            <a:noFill/>
            <a:ln>
              <a:noFill/>
            </a:ln>
          </p:spPr>
          <p:txBody>
            <a:bodyPr spcFirstLastPara="1" wrap="square" lIns="91425" tIns="91425" rIns="91425" bIns="91425" anchor="ctr" anchorCtr="0">
              <a:noAutofit/>
            </a:bodyPr>
            <a:lstStyle/>
            <a:p>
              <a:pPr marL="0" marR="0" lvl="1" indent="0" algn="just" rtl="0">
                <a:spcBef>
                  <a:spcPts val="0"/>
                </a:spcBef>
                <a:spcAft>
                  <a:spcPts val="0"/>
                </a:spcAft>
                <a:buNone/>
              </a:pPr>
              <a:r>
                <a:rPr lang="es-PE" sz="1600" b="0" i="0" u="none" strike="noStrike" cap="none">
                  <a:solidFill>
                    <a:schemeClr val="dk1"/>
                  </a:solidFill>
                  <a:latin typeface="Calibri"/>
                  <a:ea typeface="Calibri"/>
                  <a:cs typeface="Calibri"/>
                  <a:sym typeface="Calibri"/>
                </a:rPr>
                <a:t>Por flagrancia.</a:t>
              </a:r>
              <a:endParaRPr sz="1600" b="0" i="0" u="none" strike="noStrike" cap="none">
                <a:solidFill>
                  <a:srgbClr val="333333"/>
                </a:solidFill>
                <a:latin typeface="Calibri"/>
                <a:ea typeface="Calibri"/>
                <a:cs typeface="Calibri"/>
                <a:sym typeface="Calibri"/>
              </a:endParaRPr>
            </a:p>
          </p:txBody>
        </p:sp>
        <p:sp>
          <p:nvSpPr>
            <p:cNvPr id="426" name="Google Shape;426;p13"/>
            <p:cNvSpPr txBox="1"/>
            <p:nvPr/>
          </p:nvSpPr>
          <p:spPr>
            <a:xfrm>
              <a:off x="922523" y="4187778"/>
              <a:ext cx="810300" cy="393000"/>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Clr>
                  <a:srgbClr val="002060"/>
                </a:buClr>
                <a:buSzPts val="2000"/>
                <a:buFont typeface="Barlow Condensed SemiBold"/>
                <a:buNone/>
              </a:pPr>
              <a:r>
                <a:rPr lang="es-PE" sz="2000">
                  <a:solidFill>
                    <a:srgbClr val="002060"/>
                  </a:solidFill>
                  <a:latin typeface="Barlow Condensed SemiBold"/>
                  <a:ea typeface="Barlow Condensed SemiBold"/>
                  <a:cs typeface="Barlow Condensed SemiBold"/>
                  <a:sym typeface="Barlow Condensed SemiBold"/>
                </a:rPr>
                <a:t>03</a:t>
              </a:r>
              <a:endParaRPr sz="2000">
                <a:solidFill>
                  <a:srgbClr val="002060"/>
                </a:solidFill>
                <a:latin typeface="Barlow Condensed SemiBold"/>
                <a:ea typeface="Barlow Condensed SemiBold"/>
                <a:cs typeface="Barlow Condensed SemiBold"/>
                <a:sym typeface="Barlow Condensed SemiBold"/>
              </a:endParaRPr>
            </a:p>
          </p:txBody>
        </p:sp>
      </p:grpSp>
      <p:grpSp>
        <p:nvGrpSpPr>
          <p:cNvPr id="427" name="Google Shape;427;p13"/>
          <p:cNvGrpSpPr/>
          <p:nvPr/>
        </p:nvGrpSpPr>
        <p:grpSpPr>
          <a:xfrm>
            <a:off x="6089775" y="4997728"/>
            <a:ext cx="892419" cy="923330"/>
            <a:chOff x="898598" y="1796795"/>
            <a:chExt cx="1027473" cy="1027473"/>
          </a:xfrm>
        </p:grpSpPr>
        <p:sp>
          <p:nvSpPr>
            <p:cNvPr id="428" name="Google Shape;428;p13"/>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rgbClr val="002060"/>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29" name="Google Shape;429;p13"/>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rgbClr val="002060"/>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grpSp>
        <p:nvGrpSpPr>
          <p:cNvPr id="430" name="Google Shape;430;p13"/>
          <p:cNvGrpSpPr/>
          <p:nvPr/>
        </p:nvGrpSpPr>
        <p:grpSpPr>
          <a:xfrm>
            <a:off x="6089775" y="3966320"/>
            <a:ext cx="892419" cy="917847"/>
            <a:chOff x="898598" y="1796795"/>
            <a:chExt cx="1027473" cy="1027473"/>
          </a:xfrm>
        </p:grpSpPr>
        <p:sp>
          <p:nvSpPr>
            <p:cNvPr id="431" name="Google Shape;431;p13"/>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32" name="Google Shape;432;p13"/>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grpSp>
        <p:nvGrpSpPr>
          <p:cNvPr id="433" name="Google Shape;433;p13"/>
          <p:cNvGrpSpPr/>
          <p:nvPr/>
        </p:nvGrpSpPr>
        <p:grpSpPr>
          <a:xfrm>
            <a:off x="6123679" y="5290207"/>
            <a:ext cx="5300548" cy="1296154"/>
            <a:chOff x="950660" y="2992590"/>
            <a:chExt cx="5300548" cy="1296154"/>
          </a:xfrm>
        </p:grpSpPr>
        <p:sp>
          <p:nvSpPr>
            <p:cNvPr id="434" name="Google Shape;434;p13"/>
            <p:cNvSpPr txBox="1"/>
            <p:nvPr/>
          </p:nvSpPr>
          <p:spPr>
            <a:xfrm>
              <a:off x="1923028" y="3754144"/>
              <a:ext cx="4328180" cy="534600"/>
            </a:xfrm>
            <a:prstGeom prst="rect">
              <a:avLst/>
            </a:prstGeom>
            <a:noFill/>
            <a:ln>
              <a:noFill/>
            </a:ln>
          </p:spPr>
          <p:txBody>
            <a:bodyPr spcFirstLastPara="1" wrap="square" lIns="91425" tIns="91425" rIns="91425" bIns="91425" anchor="ctr" anchorCtr="0">
              <a:noAutofit/>
            </a:bodyPr>
            <a:lstStyle/>
            <a:p>
              <a:pPr marL="0" marR="0" lvl="1" indent="0" algn="just" rtl="0">
                <a:spcBef>
                  <a:spcPts val="0"/>
                </a:spcBef>
                <a:spcAft>
                  <a:spcPts val="0"/>
                </a:spcAft>
                <a:buNone/>
              </a:pPr>
              <a:r>
                <a:rPr lang="es-PE" sz="1600" b="0" i="0" u="none" strike="noStrike" cap="none">
                  <a:solidFill>
                    <a:schemeClr val="dk1"/>
                  </a:solidFill>
                  <a:latin typeface="Calibri"/>
                  <a:ea typeface="Calibri"/>
                  <a:cs typeface="Calibri"/>
                  <a:sym typeface="Calibri"/>
                </a:rPr>
                <a:t>Por la comunicación recibida por parte del juez quien presenció la comisión de un delito al interior del proceso que este estaba dirigiendo.</a:t>
              </a:r>
              <a:endParaRPr sz="1600" b="0" i="0" u="none" strike="noStrike" cap="none">
                <a:solidFill>
                  <a:schemeClr val="dk1"/>
                </a:solidFill>
                <a:latin typeface="Calibri"/>
                <a:ea typeface="Calibri"/>
                <a:cs typeface="Calibri"/>
                <a:sym typeface="Calibri"/>
              </a:endParaRPr>
            </a:p>
          </p:txBody>
        </p:sp>
        <p:sp>
          <p:nvSpPr>
            <p:cNvPr id="435" name="Google Shape;435;p13"/>
            <p:cNvSpPr txBox="1"/>
            <p:nvPr/>
          </p:nvSpPr>
          <p:spPr>
            <a:xfrm>
              <a:off x="950660" y="2992590"/>
              <a:ext cx="810300" cy="393000"/>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Clr>
                  <a:srgbClr val="FFFFFF"/>
                </a:buClr>
                <a:buSzPts val="2000"/>
                <a:buFont typeface="Barlow Condensed SemiBold"/>
                <a:buNone/>
              </a:pPr>
              <a:r>
                <a:rPr lang="es-PE" sz="2000">
                  <a:solidFill>
                    <a:srgbClr val="FFFFFF"/>
                  </a:solidFill>
                  <a:latin typeface="Barlow Condensed SemiBold"/>
                  <a:ea typeface="Barlow Condensed SemiBold"/>
                  <a:cs typeface="Barlow Condensed SemiBold"/>
                  <a:sym typeface="Barlow Condensed SemiBold"/>
                </a:rPr>
                <a:t>05</a:t>
              </a:r>
              <a:endParaRPr sz="2000">
                <a:solidFill>
                  <a:srgbClr val="FFFFFF"/>
                </a:solidFill>
                <a:latin typeface="Barlow Condensed SemiBold"/>
                <a:ea typeface="Barlow Condensed SemiBold"/>
                <a:cs typeface="Barlow Condensed SemiBold"/>
                <a:sym typeface="Barlow Condensed SemiBold"/>
              </a:endParaRPr>
            </a:p>
          </p:txBody>
        </p:sp>
      </p:grpSp>
      <p:grpSp>
        <p:nvGrpSpPr>
          <p:cNvPr id="436" name="Google Shape;436;p13"/>
          <p:cNvGrpSpPr/>
          <p:nvPr/>
        </p:nvGrpSpPr>
        <p:grpSpPr>
          <a:xfrm>
            <a:off x="6123679" y="4238119"/>
            <a:ext cx="5260563" cy="1506341"/>
            <a:chOff x="946462" y="1674400"/>
            <a:chExt cx="5169336" cy="1506341"/>
          </a:xfrm>
        </p:grpSpPr>
        <p:sp>
          <p:nvSpPr>
            <p:cNvPr id="437" name="Google Shape;437;p13"/>
            <p:cNvSpPr txBox="1"/>
            <p:nvPr/>
          </p:nvSpPr>
          <p:spPr>
            <a:xfrm>
              <a:off x="1862675" y="2646141"/>
              <a:ext cx="4253123" cy="5346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None/>
              </a:pPr>
              <a:r>
                <a:rPr lang="es-PE" sz="1600">
                  <a:solidFill>
                    <a:schemeClr val="dk1"/>
                  </a:solidFill>
                  <a:latin typeface="Calibri"/>
                  <a:ea typeface="Calibri"/>
                  <a:cs typeface="Calibri"/>
                  <a:sym typeface="Calibri"/>
                </a:rPr>
                <a:t>Descubrimiento durante el desarrollo de un proceso penal.</a:t>
              </a:r>
              <a:endParaRPr sz="1600">
                <a:solidFill>
                  <a:schemeClr val="dk1"/>
                </a:solidFill>
                <a:latin typeface="Calibri"/>
                <a:ea typeface="Calibri"/>
                <a:cs typeface="Calibri"/>
                <a:sym typeface="Calibri"/>
              </a:endParaRPr>
            </a:p>
          </p:txBody>
        </p:sp>
        <p:sp>
          <p:nvSpPr>
            <p:cNvPr id="438" name="Google Shape;438;p13"/>
            <p:cNvSpPr txBox="1"/>
            <p:nvPr/>
          </p:nvSpPr>
          <p:spPr>
            <a:xfrm>
              <a:off x="946462" y="1674400"/>
              <a:ext cx="810300" cy="393000"/>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Clr>
                  <a:srgbClr val="002060"/>
                </a:buClr>
                <a:buSzPts val="2000"/>
                <a:buFont typeface="Barlow Condensed SemiBold"/>
                <a:buNone/>
              </a:pPr>
              <a:r>
                <a:rPr lang="es-PE" sz="2000">
                  <a:solidFill>
                    <a:srgbClr val="002060"/>
                  </a:solidFill>
                  <a:latin typeface="Barlow Condensed SemiBold"/>
                  <a:ea typeface="Barlow Condensed SemiBold"/>
                  <a:cs typeface="Barlow Condensed SemiBold"/>
                  <a:sym typeface="Barlow Condensed SemiBold"/>
                </a:rPr>
                <a:t>04</a:t>
              </a:r>
              <a:endParaRPr sz="2000">
                <a:solidFill>
                  <a:srgbClr val="002060"/>
                </a:solidFill>
                <a:latin typeface="Barlow Condensed SemiBold"/>
                <a:ea typeface="Barlow Condensed SemiBold"/>
                <a:cs typeface="Barlow Condensed SemiBold"/>
                <a:sym typeface="Barlow Condensed SemiBold"/>
              </a:endParaRPr>
            </a:p>
          </p:txBody>
        </p:sp>
      </p:grpSp>
      <p:sp>
        <p:nvSpPr>
          <p:cNvPr id="439" name="Google Shape;439;p13"/>
          <p:cNvSpPr txBox="1"/>
          <p:nvPr/>
        </p:nvSpPr>
        <p:spPr>
          <a:xfrm>
            <a:off x="3035304" y="30576"/>
            <a:ext cx="5891846" cy="5231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2800"/>
              <a:buFont typeface="Calibri"/>
              <a:buNone/>
            </a:pPr>
            <a:r>
              <a:rPr lang="es-PE" sz="2800" b="1" i="1" dirty="0">
                <a:solidFill>
                  <a:schemeClr val="dk1"/>
                </a:solidFill>
                <a:latin typeface="Calibri"/>
                <a:ea typeface="Calibri"/>
                <a:cs typeface="Calibri"/>
                <a:sym typeface="Calibri"/>
              </a:rPr>
              <a:t>Formas de iniciar la investigación</a:t>
            </a:r>
            <a:endParaRPr sz="2800" i="1" dirty="0">
              <a:solidFill>
                <a:schemeClr val="dk1"/>
              </a:solidFill>
              <a:latin typeface="Calibri"/>
              <a:ea typeface="Calibri"/>
              <a:cs typeface="Calibri"/>
              <a:sym typeface="Calibri"/>
            </a:endParaRPr>
          </a:p>
        </p:txBody>
      </p:sp>
      <p:sp>
        <p:nvSpPr>
          <p:cNvPr id="440" name="Google Shape;440;p13"/>
          <p:cNvSpPr/>
          <p:nvPr/>
        </p:nvSpPr>
        <p:spPr>
          <a:xfrm>
            <a:off x="77136" y="1063991"/>
            <a:ext cx="1660258" cy="307777"/>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400" b="1">
                <a:solidFill>
                  <a:schemeClr val="dk1"/>
                </a:solidFill>
                <a:latin typeface="Calibri"/>
                <a:ea typeface="Calibri"/>
                <a:cs typeface="Calibri"/>
                <a:sym typeface="Calibri"/>
              </a:rPr>
              <a:t>Art. 329 del CPP</a:t>
            </a:r>
            <a:endParaRPr/>
          </a:p>
        </p:txBody>
      </p:sp>
      <p:sp>
        <p:nvSpPr>
          <p:cNvPr id="441" name="Google Shape;441;p13"/>
          <p:cNvSpPr/>
          <p:nvPr/>
        </p:nvSpPr>
        <p:spPr>
          <a:xfrm>
            <a:off x="2344328" y="729222"/>
            <a:ext cx="8814002" cy="523220"/>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1. El Fiscal inicia los actos de investigación cuando tenga conocimiento de la sospecha de la comisión de un hecho que reviste los caracteres de delito. </a:t>
            </a:r>
            <a:endParaRPr sz="1400">
              <a:solidFill>
                <a:schemeClr val="dk1"/>
              </a:solidFill>
              <a:latin typeface="Calibri"/>
              <a:ea typeface="Calibri"/>
              <a:cs typeface="Calibri"/>
              <a:sym typeface="Calibri"/>
            </a:endParaRPr>
          </a:p>
        </p:txBody>
      </p:sp>
      <p:sp>
        <p:nvSpPr>
          <p:cNvPr id="442" name="Google Shape;442;p13"/>
          <p:cNvSpPr/>
          <p:nvPr/>
        </p:nvSpPr>
        <p:spPr>
          <a:xfrm>
            <a:off x="1947864" y="901560"/>
            <a:ext cx="240885" cy="732929"/>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43" name="Google Shape;443;p13"/>
          <p:cNvSpPr/>
          <p:nvPr/>
        </p:nvSpPr>
        <p:spPr>
          <a:xfrm>
            <a:off x="2277542" y="1438216"/>
            <a:ext cx="7706435" cy="307777"/>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2. La inicia de oficio cuando llega a su conocimiento la comisión de un delito de persecución pública.</a:t>
            </a:r>
            <a:endParaRPr sz="1400">
              <a:solidFill>
                <a:schemeClr val="dk1"/>
              </a:solidFill>
              <a:latin typeface="Calibri"/>
              <a:ea typeface="Calibri"/>
              <a:cs typeface="Calibri"/>
              <a:sym typeface="Calibri"/>
            </a:endParaRPr>
          </a:p>
        </p:txBody>
      </p:sp>
      <p:grpSp>
        <p:nvGrpSpPr>
          <p:cNvPr id="444" name="Google Shape;444;p13"/>
          <p:cNvGrpSpPr/>
          <p:nvPr/>
        </p:nvGrpSpPr>
        <p:grpSpPr>
          <a:xfrm>
            <a:off x="6088088" y="5921058"/>
            <a:ext cx="877537" cy="899080"/>
            <a:chOff x="898598" y="1796795"/>
            <a:chExt cx="1027473" cy="1027473"/>
          </a:xfrm>
        </p:grpSpPr>
        <p:sp>
          <p:nvSpPr>
            <p:cNvPr id="445" name="Google Shape;445;p13"/>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chemeClr val="accent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46" name="Google Shape;446;p13"/>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chemeClr val="accent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sp>
        <p:nvSpPr>
          <p:cNvPr id="447" name="Google Shape;447;p13"/>
          <p:cNvSpPr txBox="1"/>
          <p:nvPr/>
        </p:nvSpPr>
        <p:spPr>
          <a:xfrm>
            <a:off x="6130829" y="6192905"/>
            <a:ext cx="810300" cy="393000"/>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Clr>
                <a:srgbClr val="002060"/>
              </a:buClr>
              <a:buSzPts val="2000"/>
              <a:buFont typeface="Barlow Condensed SemiBold"/>
              <a:buNone/>
            </a:pPr>
            <a:r>
              <a:rPr lang="es-PE" sz="2000">
                <a:solidFill>
                  <a:srgbClr val="002060"/>
                </a:solidFill>
                <a:latin typeface="Barlow Condensed SemiBold"/>
                <a:ea typeface="Barlow Condensed SemiBold"/>
                <a:cs typeface="Barlow Condensed SemiBold"/>
                <a:sym typeface="Barlow Condensed SemiBold"/>
              </a:rPr>
              <a:t>06</a:t>
            </a:r>
            <a:endParaRPr sz="2000">
              <a:solidFill>
                <a:srgbClr val="002060"/>
              </a:solidFill>
              <a:latin typeface="Barlow Condensed SemiBold"/>
              <a:ea typeface="Barlow Condensed SemiBold"/>
              <a:cs typeface="Barlow Condensed SemiBold"/>
              <a:sym typeface="Barlow Condensed SemiBold"/>
            </a:endParaRPr>
          </a:p>
        </p:txBody>
      </p:sp>
      <p:sp>
        <p:nvSpPr>
          <p:cNvPr id="448" name="Google Shape;448;p13"/>
          <p:cNvSpPr txBox="1"/>
          <p:nvPr/>
        </p:nvSpPr>
        <p:spPr>
          <a:xfrm>
            <a:off x="7016098" y="4176759"/>
            <a:ext cx="4328180" cy="534600"/>
          </a:xfrm>
          <a:prstGeom prst="rect">
            <a:avLst/>
          </a:prstGeom>
          <a:noFill/>
          <a:ln>
            <a:noFill/>
          </a:ln>
        </p:spPr>
        <p:txBody>
          <a:bodyPr spcFirstLastPara="1" wrap="square" lIns="91425" tIns="91425" rIns="91425" bIns="91425" anchor="ctr" anchorCtr="0">
            <a:noAutofit/>
          </a:bodyPr>
          <a:lstStyle/>
          <a:p>
            <a:pPr marL="0" marR="0" lvl="1" indent="0" algn="just" rtl="0">
              <a:spcBef>
                <a:spcPts val="0"/>
              </a:spcBef>
              <a:spcAft>
                <a:spcPts val="0"/>
              </a:spcAft>
              <a:buNone/>
            </a:pPr>
            <a:r>
              <a:rPr lang="es-PE" sz="1600" b="0" i="0" u="none" strike="noStrike" cap="none">
                <a:solidFill>
                  <a:schemeClr val="dk1"/>
                </a:solidFill>
                <a:latin typeface="Calibri"/>
                <a:ea typeface="Calibri"/>
                <a:cs typeface="Calibri"/>
                <a:sym typeface="Calibri"/>
              </a:rPr>
              <a:t>Indicios de delito en proceso extrapenal.</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452"/>
        <p:cNvGrpSpPr/>
        <p:nvPr/>
      </p:nvGrpSpPr>
      <p:grpSpPr>
        <a:xfrm>
          <a:off x="0" y="0"/>
          <a:ext cx="0" cy="0"/>
          <a:chOff x="0" y="0"/>
          <a:chExt cx="0" cy="0"/>
        </a:xfrm>
      </p:grpSpPr>
      <p:sp>
        <p:nvSpPr>
          <p:cNvPr id="454" name="Google Shape;454;p14"/>
          <p:cNvSpPr txBox="1"/>
          <p:nvPr/>
        </p:nvSpPr>
        <p:spPr>
          <a:xfrm>
            <a:off x="214604" y="506958"/>
            <a:ext cx="6700727"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dk1"/>
              </a:buClr>
              <a:buSzPts val="3200"/>
              <a:buFont typeface="Calibri"/>
              <a:buNone/>
            </a:pPr>
            <a:r>
              <a:rPr lang="es-PE" sz="3200" b="1" i="1">
                <a:solidFill>
                  <a:schemeClr val="dk1"/>
                </a:solidFill>
                <a:latin typeface="Calibri"/>
                <a:ea typeface="Calibri"/>
                <a:cs typeface="Calibri"/>
                <a:sym typeface="Calibri"/>
              </a:rPr>
              <a:t>La denuncia</a:t>
            </a:r>
            <a:endParaRPr sz="3200" i="1">
              <a:solidFill>
                <a:schemeClr val="dk1"/>
              </a:solidFill>
              <a:latin typeface="Calibri"/>
              <a:ea typeface="Calibri"/>
              <a:cs typeface="Calibri"/>
              <a:sym typeface="Calibri"/>
            </a:endParaRPr>
          </a:p>
        </p:txBody>
      </p:sp>
      <p:sp>
        <p:nvSpPr>
          <p:cNvPr id="455" name="Google Shape;455;p14"/>
          <p:cNvSpPr txBox="1"/>
          <p:nvPr/>
        </p:nvSpPr>
        <p:spPr>
          <a:xfrm>
            <a:off x="291547" y="1320048"/>
            <a:ext cx="11608905" cy="584735"/>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La denuncia se realiza ante el fiscal o la policía. Se la define como una declaración por conocimiento por la que se transmite a la Fiscalía o a la Policía Nacional la noticia de un hecho constitutivo de delito.</a:t>
            </a:r>
            <a:endParaRPr sz="1600">
              <a:solidFill>
                <a:schemeClr val="dk1"/>
              </a:solidFill>
              <a:latin typeface="Calibri"/>
              <a:ea typeface="Calibri"/>
              <a:cs typeface="Calibri"/>
              <a:sym typeface="Calibri"/>
            </a:endParaRPr>
          </a:p>
        </p:txBody>
      </p:sp>
      <p:sp>
        <p:nvSpPr>
          <p:cNvPr id="456" name="Google Shape;456;p14"/>
          <p:cNvSpPr txBox="1"/>
          <p:nvPr/>
        </p:nvSpPr>
        <p:spPr>
          <a:xfrm>
            <a:off x="6025839" y="2440074"/>
            <a:ext cx="5855644" cy="738623"/>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1400"/>
              <a:buFont typeface="Calibri"/>
              <a:buNone/>
            </a:pPr>
            <a:r>
              <a:rPr lang="es-PE" sz="1400">
                <a:solidFill>
                  <a:schemeClr val="dk1"/>
                </a:solidFill>
                <a:latin typeface="Calibri"/>
                <a:ea typeface="Calibri"/>
                <a:cs typeface="Calibri"/>
                <a:sym typeface="Calibri"/>
              </a:rPr>
              <a:t>Cualquier persona tiene la facultad de denunciar los hechos delictuosos ante la autoridad respectiva, siempre y cuando el ejercicio de la acción penal para perseguirlos sea público.</a:t>
            </a:r>
            <a:endParaRPr sz="1400">
              <a:solidFill>
                <a:schemeClr val="dk1"/>
              </a:solidFill>
              <a:latin typeface="Calibri"/>
              <a:ea typeface="Calibri"/>
              <a:cs typeface="Calibri"/>
              <a:sym typeface="Calibri"/>
            </a:endParaRPr>
          </a:p>
        </p:txBody>
      </p:sp>
      <p:sp>
        <p:nvSpPr>
          <p:cNvPr id="457" name="Google Shape;457;p14"/>
          <p:cNvSpPr txBox="1"/>
          <p:nvPr/>
        </p:nvSpPr>
        <p:spPr>
          <a:xfrm>
            <a:off x="2330689" y="2594196"/>
            <a:ext cx="3077114" cy="584735"/>
          </a:xfrm>
          <a:prstGeom prst="rect">
            <a:avLst/>
          </a:prstGeom>
          <a:solidFill>
            <a:schemeClr val="lt1"/>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1600"/>
              <a:buFont typeface="Calibri"/>
              <a:buNone/>
            </a:pPr>
            <a:r>
              <a:rPr lang="es-PE" sz="1600" b="1">
                <a:solidFill>
                  <a:schemeClr val="dk1"/>
                </a:solidFill>
                <a:latin typeface="Calibri"/>
                <a:ea typeface="Calibri"/>
                <a:cs typeface="Calibri"/>
                <a:sym typeface="Calibri"/>
              </a:rPr>
              <a:t>La denuncia facultativa</a:t>
            </a:r>
            <a:endParaRPr/>
          </a:p>
          <a:p>
            <a:pPr marL="0" marR="0" lvl="0" indent="0" algn="ctr" rtl="0">
              <a:spcBef>
                <a:spcPts val="0"/>
              </a:spcBef>
              <a:spcAft>
                <a:spcPts val="0"/>
              </a:spcAft>
              <a:buClr>
                <a:schemeClr val="dk1"/>
              </a:buClr>
              <a:buSzPts val="1600"/>
              <a:buFont typeface="Calibri"/>
              <a:buNone/>
            </a:pPr>
            <a:r>
              <a:rPr lang="es-PE" sz="1600" b="1">
                <a:solidFill>
                  <a:schemeClr val="dk1"/>
                </a:solidFill>
                <a:latin typeface="Calibri"/>
                <a:ea typeface="Calibri"/>
                <a:cs typeface="Calibri"/>
                <a:sym typeface="Calibri"/>
              </a:rPr>
              <a:t>(Art. 326.1 CPP)</a:t>
            </a:r>
            <a:endParaRPr sz="1800">
              <a:solidFill>
                <a:schemeClr val="dk1"/>
              </a:solidFill>
              <a:latin typeface="Calibri"/>
              <a:ea typeface="Calibri"/>
              <a:cs typeface="Calibri"/>
              <a:sym typeface="Calibri"/>
            </a:endParaRPr>
          </a:p>
        </p:txBody>
      </p:sp>
      <p:sp>
        <p:nvSpPr>
          <p:cNvPr id="458" name="Google Shape;458;p14"/>
          <p:cNvSpPr txBox="1"/>
          <p:nvPr/>
        </p:nvSpPr>
        <p:spPr>
          <a:xfrm>
            <a:off x="6044809" y="3392514"/>
            <a:ext cx="5817704" cy="1384954"/>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1400"/>
              <a:buFont typeface="Calibri"/>
              <a:buNone/>
            </a:pPr>
            <a:r>
              <a:rPr lang="es-PE" sz="1400" b="0" i="0">
                <a:solidFill>
                  <a:srgbClr val="000000"/>
                </a:solidFill>
                <a:latin typeface="Calibri"/>
                <a:ea typeface="Calibri"/>
                <a:cs typeface="Calibri"/>
                <a:sym typeface="Calibri"/>
              </a:rPr>
              <a:t>a) Quienes están obligados a hacerlo por expreso mandato de la Ley. En especial lo están los profesionales de la salud por los delitos que conozcan en el desempeño de su actividad, así como los educadores por los delitos que hubieren tenido lugar en el centro educativo.</a:t>
            </a:r>
            <a:endParaRPr/>
          </a:p>
          <a:p>
            <a:pPr marL="0" marR="0" lvl="0" indent="0" algn="just" rtl="0">
              <a:spcBef>
                <a:spcPts val="0"/>
              </a:spcBef>
              <a:spcAft>
                <a:spcPts val="0"/>
              </a:spcAft>
              <a:buClr>
                <a:srgbClr val="000000"/>
              </a:buClr>
              <a:buSzPts val="1400"/>
              <a:buFont typeface="Calibri"/>
              <a:buNone/>
            </a:pPr>
            <a:r>
              <a:rPr lang="es-PE" sz="1400" b="0" i="0">
                <a:solidFill>
                  <a:srgbClr val="000000"/>
                </a:solidFill>
                <a:latin typeface="Calibri"/>
                <a:ea typeface="Calibri"/>
                <a:cs typeface="Calibri"/>
                <a:sym typeface="Calibri"/>
              </a:rPr>
              <a:t>b) Los funcionarios que en el ejercicio de sus atribuciones, o por razón del cargo, tomen conocimiento de la realización de algún hecho punible.</a:t>
            </a:r>
            <a:endParaRPr sz="1400">
              <a:solidFill>
                <a:schemeClr val="dk1"/>
              </a:solidFill>
              <a:latin typeface="Calibri"/>
              <a:ea typeface="Calibri"/>
              <a:cs typeface="Calibri"/>
              <a:sym typeface="Calibri"/>
            </a:endParaRPr>
          </a:p>
        </p:txBody>
      </p:sp>
      <p:sp>
        <p:nvSpPr>
          <p:cNvPr id="459" name="Google Shape;459;p14"/>
          <p:cNvSpPr txBox="1"/>
          <p:nvPr/>
        </p:nvSpPr>
        <p:spPr>
          <a:xfrm>
            <a:off x="2368631" y="3692864"/>
            <a:ext cx="3089778" cy="584735"/>
          </a:xfrm>
          <a:prstGeom prst="rect">
            <a:avLst/>
          </a:prstGeom>
          <a:solidFill>
            <a:schemeClr val="lt1"/>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1600"/>
              <a:buFont typeface="Calibri"/>
              <a:buNone/>
            </a:pPr>
            <a:r>
              <a:rPr lang="es-PE" sz="1600" b="1">
                <a:solidFill>
                  <a:schemeClr val="dk1"/>
                </a:solidFill>
                <a:latin typeface="Calibri"/>
                <a:ea typeface="Calibri"/>
                <a:cs typeface="Calibri"/>
                <a:sym typeface="Calibri"/>
              </a:rPr>
              <a:t>La denuncia obligatoria</a:t>
            </a:r>
            <a:endParaRPr/>
          </a:p>
          <a:p>
            <a:pPr marL="0" marR="0" lvl="0" indent="0" algn="ctr" rtl="0">
              <a:spcBef>
                <a:spcPts val="0"/>
              </a:spcBef>
              <a:spcAft>
                <a:spcPts val="0"/>
              </a:spcAft>
              <a:buClr>
                <a:schemeClr val="dk1"/>
              </a:buClr>
              <a:buSzPts val="1600"/>
              <a:buFont typeface="Calibri"/>
              <a:buNone/>
            </a:pPr>
            <a:r>
              <a:rPr lang="es-PE" sz="1600" b="1">
                <a:solidFill>
                  <a:schemeClr val="dk1"/>
                </a:solidFill>
                <a:latin typeface="Calibri"/>
                <a:ea typeface="Calibri"/>
                <a:cs typeface="Calibri"/>
                <a:sym typeface="Calibri"/>
              </a:rPr>
              <a:t>(Art. 326.2 CPP)</a:t>
            </a:r>
            <a:endParaRPr sz="1800">
              <a:solidFill>
                <a:schemeClr val="dk1"/>
              </a:solidFill>
              <a:latin typeface="Calibri"/>
              <a:ea typeface="Calibri"/>
              <a:cs typeface="Calibri"/>
              <a:sym typeface="Calibri"/>
            </a:endParaRPr>
          </a:p>
        </p:txBody>
      </p:sp>
      <p:sp>
        <p:nvSpPr>
          <p:cNvPr id="460" name="Google Shape;460;p14"/>
          <p:cNvSpPr/>
          <p:nvPr/>
        </p:nvSpPr>
        <p:spPr>
          <a:xfrm>
            <a:off x="5601406" y="2553201"/>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61" name="Google Shape;461;p14"/>
          <p:cNvSpPr/>
          <p:nvPr/>
        </p:nvSpPr>
        <p:spPr>
          <a:xfrm>
            <a:off x="5559678" y="3706448"/>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62" name="Google Shape;462;p14"/>
          <p:cNvSpPr txBox="1"/>
          <p:nvPr/>
        </p:nvSpPr>
        <p:spPr>
          <a:xfrm flipH="1">
            <a:off x="138678" y="3746457"/>
            <a:ext cx="1697735" cy="369291"/>
          </a:xfrm>
          <a:prstGeom prst="rect">
            <a:avLst/>
          </a:prstGeom>
          <a:solidFill>
            <a:srgbClr val="B3C6E7"/>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1800"/>
              <a:buFont typeface="Calibri"/>
              <a:buNone/>
            </a:pPr>
            <a:r>
              <a:rPr lang="es-PE" sz="1800" b="1">
                <a:solidFill>
                  <a:schemeClr val="dk1"/>
                </a:solidFill>
                <a:latin typeface="Calibri"/>
                <a:ea typeface="Calibri"/>
                <a:cs typeface="Calibri"/>
                <a:sym typeface="Calibri"/>
              </a:rPr>
              <a:t>Casos</a:t>
            </a:r>
            <a:endParaRPr sz="1800">
              <a:solidFill>
                <a:schemeClr val="dk1"/>
              </a:solidFill>
              <a:latin typeface="Calibri"/>
              <a:ea typeface="Calibri"/>
              <a:cs typeface="Calibri"/>
              <a:sym typeface="Calibri"/>
            </a:endParaRPr>
          </a:p>
        </p:txBody>
      </p:sp>
      <p:sp>
        <p:nvSpPr>
          <p:cNvPr id="463" name="Google Shape;463;p14"/>
          <p:cNvSpPr/>
          <p:nvPr/>
        </p:nvSpPr>
        <p:spPr>
          <a:xfrm>
            <a:off x="1985378" y="2356241"/>
            <a:ext cx="234287" cy="3149724"/>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464" name="Google Shape;464;p14"/>
          <p:cNvSpPr txBox="1"/>
          <p:nvPr/>
        </p:nvSpPr>
        <p:spPr>
          <a:xfrm>
            <a:off x="6044809" y="4953196"/>
            <a:ext cx="5817704" cy="1169511"/>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b="0" i="0">
                <a:solidFill>
                  <a:srgbClr val="000000"/>
                </a:solidFill>
                <a:latin typeface="Calibri"/>
                <a:ea typeface="Calibri"/>
                <a:cs typeface="Calibri"/>
                <a:sym typeface="Calibri"/>
              </a:rPr>
              <a:t>1. Nadie está obligado a formular denuncia contra su cónyuge y parientes comprendidos dentro del cuarto grado de consanguinidad o segundo de afinidad.</a:t>
            </a:r>
            <a:endParaRPr/>
          </a:p>
          <a:p>
            <a:pPr marL="0" marR="0" lvl="0" indent="0" algn="just" rtl="0">
              <a:spcBef>
                <a:spcPts val="0"/>
              </a:spcBef>
              <a:spcAft>
                <a:spcPts val="0"/>
              </a:spcAft>
              <a:buNone/>
            </a:pPr>
            <a:r>
              <a:rPr lang="es-PE" sz="1400" b="0" i="0">
                <a:solidFill>
                  <a:srgbClr val="000000"/>
                </a:solidFill>
                <a:latin typeface="Calibri"/>
                <a:ea typeface="Calibri"/>
                <a:cs typeface="Calibri"/>
                <a:sym typeface="Calibri"/>
              </a:rPr>
              <a:t>2. Tampoco existe esta obligación cuando el conocimiento de los hechos está amparado por el secreto profesional.</a:t>
            </a:r>
            <a:endParaRPr/>
          </a:p>
        </p:txBody>
      </p:sp>
      <p:sp>
        <p:nvSpPr>
          <p:cNvPr id="465" name="Google Shape;465;p14"/>
          <p:cNvSpPr txBox="1"/>
          <p:nvPr/>
        </p:nvSpPr>
        <p:spPr>
          <a:xfrm>
            <a:off x="2318025" y="5213597"/>
            <a:ext cx="3089778" cy="584735"/>
          </a:xfrm>
          <a:prstGeom prst="rect">
            <a:avLst/>
          </a:prstGeom>
          <a:solidFill>
            <a:schemeClr val="lt1"/>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1600"/>
              <a:buFont typeface="Calibri"/>
              <a:buNone/>
            </a:pPr>
            <a:r>
              <a:rPr lang="es-PE" sz="1600" b="1">
                <a:solidFill>
                  <a:schemeClr val="dk1"/>
                </a:solidFill>
                <a:latin typeface="Calibri"/>
                <a:ea typeface="Calibri"/>
                <a:cs typeface="Calibri"/>
                <a:sym typeface="Calibri"/>
              </a:rPr>
              <a:t>La denuncia no obligatoria</a:t>
            </a:r>
            <a:endParaRPr/>
          </a:p>
          <a:p>
            <a:pPr marL="0" marR="0" lvl="0" indent="0" algn="ctr" rtl="0">
              <a:spcBef>
                <a:spcPts val="0"/>
              </a:spcBef>
              <a:spcAft>
                <a:spcPts val="0"/>
              </a:spcAft>
              <a:buClr>
                <a:schemeClr val="dk1"/>
              </a:buClr>
              <a:buSzPts val="1600"/>
              <a:buFont typeface="Calibri"/>
              <a:buNone/>
            </a:pPr>
            <a:r>
              <a:rPr lang="es-PE" sz="1600" b="1">
                <a:solidFill>
                  <a:schemeClr val="dk1"/>
                </a:solidFill>
                <a:latin typeface="Calibri"/>
                <a:ea typeface="Calibri"/>
                <a:cs typeface="Calibri"/>
                <a:sym typeface="Calibri"/>
              </a:rPr>
              <a:t>(Art. 327 CPP)</a:t>
            </a:r>
            <a:endParaRPr sz="1800">
              <a:solidFill>
                <a:schemeClr val="dk1"/>
              </a:solidFill>
              <a:latin typeface="Calibri"/>
              <a:ea typeface="Calibri"/>
              <a:cs typeface="Calibri"/>
              <a:sym typeface="Calibri"/>
            </a:endParaRPr>
          </a:p>
        </p:txBody>
      </p:sp>
      <p:sp>
        <p:nvSpPr>
          <p:cNvPr id="466" name="Google Shape;466;p14"/>
          <p:cNvSpPr/>
          <p:nvPr/>
        </p:nvSpPr>
        <p:spPr>
          <a:xfrm>
            <a:off x="5525343" y="5245563"/>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470"/>
        <p:cNvGrpSpPr/>
        <p:nvPr/>
      </p:nvGrpSpPr>
      <p:grpSpPr>
        <a:xfrm>
          <a:off x="0" y="0"/>
          <a:ext cx="0" cy="0"/>
          <a:chOff x="0" y="0"/>
          <a:chExt cx="0" cy="0"/>
        </a:xfrm>
      </p:grpSpPr>
      <p:sp>
        <p:nvSpPr>
          <p:cNvPr id="472" name="Google Shape;472;p15"/>
          <p:cNvSpPr txBox="1"/>
          <p:nvPr/>
        </p:nvSpPr>
        <p:spPr>
          <a:xfrm>
            <a:off x="214604" y="506958"/>
            <a:ext cx="11448661"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dk1"/>
              </a:buClr>
              <a:buSzPts val="3200"/>
              <a:buFont typeface="Calibri"/>
              <a:buNone/>
            </a:pPr>
            <a:r>
              <a:rPr lang="es-PE" sz="3200" b="1" i="1">
                <a:solidFill>
                  <a:schemeClr val="dk1"/>
                </a:solidFill>
                <a:latin typeface="Calibri"/>
                <a:ea typeface="Calibri"/>
                <a:cs typeface="Calibri"/>
                <a:sym typeface="Calibri"/>
              </a:rPr>
              <a:t>¿Existe el derecho a que todas las denuncias sean perseguibles?</a:t>
            </a:r>
            <a:endParaRPr sz="3200" i="1">
              <a:solidFill>
                <a:schemeClr val="dk1"/>
              </a:solidFill>
              <a:latin typeface="Calibri"/>
              <a:ea typeface="Calibri"/>
              <a:cs typeface="Calibri"/>
              <a:sym typeface="Calibri"/>
            </a:endParaRPr>
          </a:p>
        </p:txBody>
      </p:sp>
      <p:sp>
        <p:nvSpPr>
          <p:cNvPr id="473" name="Google Shape;473;p15"/>
          <p:cNvSpPr txBox="1"/>
          <p:nvPr/>
        </p:nvSpPr>
        <p:spPr>
          <a:xfrm>
            <a:off x="291547" y="1320048"/>
            <a:ext cx="11608905" cy="584735"/>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No toda noticia propagada que tenga ribetes de delito o que señale algún hecho criminoso, puede dar pie a instaurar un proceso de investigación penal contra un ciudadano.</a:t>
            </a:r>
            <a:endParaRPr sz="1600">
              <a:solidFill>
                <a:schemeClr val="dk1"/>
              </a:solidFill>
              <a:latin typeface="Calibri"/>
              <a:ea typeface="Calibri"/>
              <a:cs typeface="Calibri"/>
              <a:sym typeface="Calibri"/>
            </a:endParaRPr>
          </a:p>
        </p:txBody>
      </p:sp>
      <p:sp>
        <p:nvSpPr>
          <p:cNvPr id="474" name="Google Shape;474;p15"/>
          <p:cNvSpPr/>
          <p:nvPr/>
        </p:nvSpPr>
        <p:spPr>
          <a:xfrm>
            <a:off x="291547" y="2312132"/>
            <a:ext cx="2685921" cy="1073020"/>
          </a:xfrm>
          <a:prstGeom prst="ellipse">
            <a:avLst/>
          </a:prstGeom>
          <a:solidFill>
            <a:srgbClr val="0020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800" b="1">
                <a:solidFill>
                  <a:schemeClr val="lt1"/>
                </a:solidFill>
                <a:latin typeface="Calibri"/>
                <a:ea typeface="Calibri"/>
                <a:cs typeface="Calibri"/>
                <a:sym typeface="Calibri"/>
              </a:rPr>
              <a:t>Art. 334 del CPP</a:t>
            </a:r>
            <a:endParaRPr/>
          </a:p>
        </p:txBody>
      </p:sp>
      <p:sp>
        <p:nvSpPr>
          <p:cNvPr id="475" name="Google Shape;475;p15"/>
          <p:cNvSpPr/>
          <p:nvPr/>
        </p:nvSpPr>
        <p:spPr>
          <a:xfrm>
            <a:off x="3704410" y="2447792"/>
            <a:ext cx="8196042" cy="801700"/>
          </a:xfrm>
          <a:prstGeom prst="rect">
            <a:avLst/>
          </a:prstGeom>
          <a:solidFill>
            <a:schemeClr val="lt1"/>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Si el Fiscal al calificar la denuncia o después de haber realizado o dispuesto realizar diligencias preliminares, considera que el hecho denunciado no constituye delito, no es justiciable penalmente(…)</a:t>
            </a:r>
            <a:endParaRPr/>
          </a:p>
        </p:txBody>
      </p:sp>
      <p:sp>
        <p:nvSpPr>
          <p:cNvPr id="476" name="Google Shape;476;p15"/>
          <p:cNvSpPr/>
          <p:nvPr/>
        </p:nvSpPr>
        <p:spPr>
          <a:xfrm>
            <a:off x="3069614" y="2710543"/>
            <a:ext cx="578498" cy="326572"/>
          </a:xfrm>
          <a:prstGeom prst="rightArrow">
            <a:avLst>
              <a:gd name="adj1" fmla="val 50000"/>
              <a:gd name="adj2" fmla="val 50000"/>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77" name="Google Shape;477;p15"/>
          <p:cNvSpPr/>
          <p:nvPr/>
        </p:nvSpPr>
        <p:spPr>
          <a:xfrm rot="10800000" flipH="1">
            <a:off x="699796" y="3385152"/>
            <a:ext cx="1175657" cy="923731"/>
          </a:xfrm>
          <a:prstGeom prst="bentArrow">
            <a:avLst>
              <a:gd name="adj1" fmla="val 25000"/>
              <a:gd name="adj2" fmla="val 25000"/>
              <a:gd name="adj3" fmla="val 25000"/>
              <a:gd name="adj4" fmla="val 43750"/>
            </a:avLst>
          </a:prstGeom>
          <a:solidFill>
            <a:srgbClr val="B7BDF3"/>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78" name="Google Shape;478;p15"/>
          <p:cNvSpPr txBox="1"/>
          <p:nvPr/>
        </p:nvSpPr>
        <p:spPr>
          <a:xfrm>
            <a:off x="2116620" y="3648270"/>
            <a:ext cx="9783831" cy="830956"/>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En efecto, no toda denuncia penal o noticia puede dar lugar al inicio de las diligencias preliminares. Conforme lo ha reconocido el Tribunal Constitucional “en el Estado Constitucional de Derecho no existe un derecho fundamental a que todas las denuncias que se presenten sean penalmente perseguibles.”</a:t>
            </a:r>
            <a:endParaRPr sz="1600">
              <a:solidFill>
                <a:schemeClr val="dk1"/>
              </a:solidFill>
              <a:latin typeface="Calibri"/>
              <a:ea typeface="Calibri"/>
              <a:cs typeface="Calibri"/>
              <a:sym typeface="Calibri"/>
            </a:endParaRPr>
          </a:p>
        </p:txBody>
      </p:sp>
      <p:sp>
        <p:nvSpPr>
          <p:cNvPr id="479" name="Google Shape;479;p15"/>
          <p:cNvSpPr txBox="1"/>
          <p:nvPr/>
        </p:nvSpPr>
        <p:spPr>
          <a:xfrm>
            <a:off x="8085638" y="4479226"/>
            <a:ext cx="3814813" cy="338514"/>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lt1"/>
              </a:buClr>
              <a:buSzPts val="1600"/>
              <a:buFont typeface="Calibri"/>
              <a:buNone/>
            </a:pPr>
            <a:r>
              <a:rPr lang="es-PE" sz="1600" b="1">
                <a:solidFill>
                  <a:schemeClr val="lt1"/>
                </a:solidFill>
                <a:latin typeface="Calibri"/>
                <a:ea typeface="Calibri"/>
                <a:cs typeface="Calibri"/>
                <a:sym typeface="Calibri"/>
              </a:rPr>
              <a:t>EXP. N° 2466-2013-PA/TC, FJ. 4</a:t>
            </a:r>
            <a:endParaRPr sz="1800">
              <a:solidFill>
                <a:schemeClr val="dk1"/>
              </a:solidFill>
              <a:latin typeface="Calibri"/>
              <a:ea typeface="Calibri"/>
              <a:cs typeface="Calibri"/>
              <a:sym typeface="Calibri"/>
            </a:endParaRPr>
          </a:p>
        </p:txBody>
      </p:sp>
      <p:sp>
        <p:nvSpPr>
          <p:cNvPr id="480" name="Google Shape;480;p15"/>
          <p:cNvSpPr txBox="1"/>
          <p:nvPr/>
        </p:nvSpPr>
        <p:spPr>
          <a:xfrm>
            <a:off x="775848" y="5233397"/>
            <a:ext cx="10640302" cy="830956"/>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Por ello, mínimamente al disponerse el inicio de las diligencias preliminares se deberá motivar debidamente que se ha realizado un debido control de: Las exigencias de la denuncia presentada, conforme lo dispone el art. 328 del CPP. La calificación de la denuncia, conforme a lo establecido en el art. 334 del CPP.</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503"/>
        <p:cNvGrpSpPr/>
        <p:nvPr/>
      </p:nvGrpSpPr>
      <p:grpSpPr>
        <a:xfrm>
          <a:off x="0" y="0"/>
          <a:ext cx="0" cy="0"/>
          <a:chOff x="0" y="0"/>
          <a:chExt cx="0" cy="0"/>
        </a:xfrm>
      </p:grpSpPr>
      <p:sp>
        <p:nvSpPr>
          <p:cNvPr id="505" name="Google Shape;505;p17"/>
          <p:cNvSpPr/>
          <p:nvPr/>
        </p:nvSpPr>
        <p:spPr>
          <a:xfrm>
            <a:off x="283856" y="2928720"/>
            <a:ext cx="485361" cy="538386"/>
          </a:xfrm>
          <a:prstGeom prst="ellipse">
            <a:avLst/>
          </a:prstGeom>
          <a:solidFill>
            <a:srgbClr val="002060"/>
          </a:solidFill>
          <a:ln w="9525" cap="flat" cmpd="sng">
            <a:solidFill>
              <a:schemeClr val="tx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lt1"/>
                </a:solidFill>
                <a:latin typeface="Calibri"/>
                <a:ea typeface="Calibri"/>
                <a:cs typeface="Calibri"/>
                <a:sym typeface="Calibri"/>
              </a:rPr>
              <a:t>1</a:t>
            </a:r>
            <a:endParaRPr/>
          </a:p>
        </p:txBody>
      </p:sp>
      <p:sp>
        <p:nvSpPr>
          <p:cNvPr id="506" name="Google Shape;506;p17"/>
          <p:cNvSpPr/>
          <p:nvPr/>
        </p:nvSpPr>
        <p:spPr>
          <a:xfrm>
            <a:off x="283855" y="4069046"/>
            <a:ext cx="485361" cy="538386"/>
          </a:xfrm>
          <a:prstGeom prst="ellipse">
            <a:avLst/>
          </a:prstGeom>
          <a:solidFill>
            <a:srgbClr val="002060"/>
          </a:solidFill>
          <a:ln w="9525" cap="flat" cmpd="sng">
            <a:solidFill>
              <a:schemeClr val="tx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dirty="0">
                <a:solidFill>
                  <a:schemeClr val="lt1"/>
                </a:solidFill>
                <a:latin typeface="Calibri"/>
                <a:ea typeface="Calibri"/>
                <a:cs typeface="Calibri"/>
                <a:sym typeface="Calibri"/>
              </a:rPr>
              <a:t>2</a:t>
            </a:r>
            <a:endParaRPr dirty="0"/>
          </a:p>
        </p:txBody>
      </p:sp>
      <p:sp>
        <p:nvSpPr>
          <p:cNvPr id="507" name="Google Shape;507;p17"/>
          <p:cNvSpPr/>
          <p:nvPr/>
        </p:nvSpPr>
        <p:spPr>
          <a:xfrm>
            <a:off x="1056675" y="2797063"/>
            <a:ext cx="3412689" cy="801700"/>
          </a:xfrm>
          <a:prstGeom prst="rect">
            <a:avLst/>
          </a:prstGeom>
          <a:solidFill>
            <a:schemeClr val="lt1"/>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800">
                <a:solidFill>
                  <a:schemeClr val="dk1"/>
                </a:solidFill>
                <a:latin typeface="Calibri"/>
                <a:ea typeface="Calibri"/>
                <a:cs typeface="Calibri"/>
                <a:sym typeface="Calibri"/>
              </a:rPr>
              <a:t>El principio de legalidad como limitación a la selectividad de las denuncias</a:t>
            </a:r>
            <a:endParaRPr sz="1800" b="1">
              <a:solidFill>
                <a:schemeClr val="dk1"/>
              </a:solidFill>
              <a:latin typeface="Calibri"/>
              <a:ea typeface="Calibri"/>
              <a:cs typeface="Calibri"/>
              <a:sym typeface="Calibri"/>
            </a:endParaRPr>
          </a:p>
        </p:txBody>
      </p:sp>
      <p:sp>
        <p:nvSpPr>
          <p:cNvPr id="508" name="Google Shape;508;p17"/>
          <p:cNvSpPr txBox="1"/>
          <p:nvPr/>
        </p:nvSpPr>
        <p:spPr>
          <a:xfrm>
            <a:off x="1511929" y="444858"/>
            <a:ext cx="8831336" cy="1200288"/>
          </a:xfrm>
          <a:prstGeom prst="rect">
            <a:avLst/>
          </a:prstGeom>
          <a:solidFill>
            <a:srgbClr val="F2F2F2"/>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2060"/>
              </a:buClr>
              <a:buSzPts val="3600"/>
              <a:buFont typeface="Calibri"/>
              <a:buNone/>
            </a:pPr>
            <a:r>
              <a:rPr lang="es-PE" sz="3600" b="1">
                <a:solidFill>
                  <a:srgbClr val="002060"/>
                </a:solidFill>
                <a:latin typeface="Calibri"/>
                <a:ea typeface="Calibri"/>
                <a:cs typeface="Calibri"/>
                <a:sym typeface="Calibri"/>
              </a:rPr>
              <a:t>Criterios de análisis previo al ejercicio de la acción penal</a:t>
            </a:r>
            <a:endParaRPr sz="3600" b="1">
              <a:solidFill>
                <a:srgbClr val="002060"/>
              </a:solidFill>
              <a:latin typeface="Calibri"/>
              <a:ea typeface="Calibri"/>
              <a:cs typeface="Calibri"/>
              <a:sym typeface="Calibri"/>
            </a:endParaRPr>
          </a:p>
        </p:txBody>
      </p:sp>
      <p:sp>
        <p:nvSpPr>
          <p:cNvPr id="509" name="Google Shape;509;p17"/>
          <p:cNvSpPr/>
          <p:nvPr/>
        </p:nvSpPr>
        <p:spPr>
          <a:xfrm>
            <a:off x="1056676" y="3937389"/>
            <a:ext cx="3412688" cy="801700"/>
          </a:xfrm>
          <a:prstGeom prst="rect">
            <a:avLst/>
          </a:prstGeom>
          <a:solidFill>
            <a:schemeClr val="lt1"/>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800">
                <a:solidFill>
                  <a:schemeClr val="dk1"/>
                </a:solidFill>
                <a:latin typeface="Calibri"/>
                <a:ea typeface="Calibri"/>
                <a:cs typeface="Calibri"/>
                <a:sym typeface="Calibri"/>
              </a:rPr>
              <a:t>Posibilidad del rechazo liminar (Art. 94.2 LOMP y el artículo 328 CPP)</a:t>
            </a:r>
            <a:endParaRPr/>
          </a:p>
        </p:txBody>
      </p:sp>
      <p:sp>
        <p:nvSpPr>
          <p:cNvPr id="510" name="Google Shape;510;p17"/>
          <p:cNvSpPr txBox="1"/>
          <p:nvPr/>
        </p:nvSpPr>
        <p:spPr>
          <a:xfrm>
            <a:off x="4602515" y="2720879"/>
            <a:ext cx="7305629" cy="954067"/>
          </a:xfrm>
          <a:prstGeom prst="rect">
            <a:avLst/>
          </a:prstGeom>
          <a:solidFill>
            <a:schemeClr val="lt2"/>
          </a:solidFill>
          <a:ln w="9525" cap="flat" cmpd="sng">
            <a:solidFill>
              <a:schemeClr val="dk1"/>
            </a:solidFill>
            <a:prstDash val="lgDashDot"/>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1400"/>
              <a:buFont typeface="Calibri"/>
              <a:buNone/>
            </a:pPr>
            <a:r>
              <a:rPr lang="es-PE" sz="1400">
                <a:solidFill>
                  <a:schemeClr val="dk1"/>
                </a:solidFill>
                <a:latin typeface="Calibri"/>
                <a:ea typeface="Calibri"/>
                <a:cs typeface="Calibri"/>
                <a:sym typeface="Calibri"/>
              </a:rPr>
              <a:t>El principal obstáculo a la selectividad por parte del Ministerio Público es el principio de legalidad procesal, que más allá de la norma expresa constituye una máxima cultural-ideológica del procesalismo penal: la idea de que todos los delitos deben ser perseguidos hasta las últimas consecuencias. </a:t>
            </a:r>
            <a:endParaRPr sz="1200" i="1">
              <a:solidFill>
                <a:schemeClr val="dk1"/>
              </a:solidFill>
              <a:latin typeface="Calibri"/>
              <a:ea typeface="Calibri"/>
              <a:cs typeface="Calibri"/>
              <a:sym typeface="Calibri"/>
            </a:endParaRPr>
          </a:p>
        </p:txBody>
      </p:sp>
      <p:sp>
        <p:nvSpPr>
          <p:cNvPr id="511" name="Google Shape;511;p17"/>
          <p:cNvSpPr txBox="1"/>
          <p:nvPr/>
        </p:nvSpPr>
        <p:spPr>
          <a:xfrm>
            <a:off x="4602514" y="3963490"/>
            <a:ext cx="7305629" cy="738623"/>
          </a:xfrm>
          <a:prstGeom prst="rect">
            <a:avLst/>
          </a:prstGeom>
          <a:solidFill>
            <a:schemeClr val="lt2"/>
          </a:solidFill>
          <a:ln w="9525" cap="flat" cmpd="sng">
            <a:solidFill>
              <a:schemeClr val="dk1"/>
            </a:solidFill>
            <a:prstDash val="lgDashDot"/>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1400"/>
              <a:buFont typeface="Calibri"/>
              <a:buNone/>
            </a:pPr>
            <a:r>
              <a:rPr lang="es-PE" sz="1400">
                <a:solidFill>
                  <a:schemeClr val="dk1"/>
                </a:solidFill>
                <a:latin typeface="Calibri"/>
                <a:ea typeface="Calibri"/>
                <a:cs typeface="Calibri"/>
                <a:sym typeface="Calibri"/>
              </a:rPr>
              <a:t>Si una denuncia no reúne las mínimas exigencias que se requieren para iniciar diligencias preliminares, no es alejado ni inconstitucional rechazar de plano la denuncia porque supone una innecesaria intervención del Estado y de su capacidad de persecución penal.</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515"/>
        <p:cNvGrpSpPr/>
        <p:nvPr/>
      </p:nvGrpSpPr>
      <p:grpSpPr>
        <a:xfrm>
          <a:off x="0" y="0"/>
          <a:ext cx="0" cy="0"/>
          <a:chOff x="0" y="0"/>
          <a:chExt cx="0" cy="0"/>
        </a:xfrm>
      </p:grpSpPr>
      <p:grpSp>
        <p:nvGrpSpPr>
          <p:cNvPr id="517" name="Google Shape;517;p18"/>
          <p:cNvGrpSpPr/>
          <p:nvPr/>
        </p:nvGrpSpPr>
        <p:grpSpPr>
          <a:xfrm>
            <a:off x="9053595" y="1200962"/>
            <a:ext cx="2773884" cy="2146235"/>
            <a:chOff x="8262883" y="3884780"/>
            <a:chExt cx="2773884" cy="1843024"/>
          </a:xfrm>
        </p:grpSpPr>
        <p:sp>
          <p:nvSpPr>
            <p:cNvPr id="518" name="Google Shape;518;p18"/>
            <p:cNvSpPr/>
            <p:nvPr/>
          </p:nvSpPr>
          <p:spPr>
            <a:xfrm rot="10800000" flipH="1">
              <a:off x="9097025" y="3884780"/>
              <a:ext cx="1939742" cy="1843024"/>
            </a:xfrm>
            <a:prstGeom prst="arc">
              <a:avLst>
                <a:gd name="adj1" fmla="val 12827497"/>
                <a:gd name="adj2" fmla="val 9027345"/>
              </a:avLst>
            </a:prstGeom>
            <a:noFill/>
            <a:ln w="114300" cap="flat" cmpd="sng">
              <a:solidFill>
                <a:srgbClr val="222A35"/>
              </a:solidFill>
              <a:prstDash val="solid"/>
              <a:round/>
              <a:headEnd type="none" w="sm" len="sm"/>
              <a:tailEnd type="none" w="sm" len="sm"/>
            </a:ln>
            <a:effectLst>
              <a:outerShdw blurRad="57150" dist="19050" dir="5400000" algn="bl" rotWithShape="0">
                <a:srgbClr val="000000">
                  <a:alpha val="4431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519" name="Google Shape;519;p18"/>
            <p:cNvSpPr txBox="1"/>
            <p:nvPr/>
          </p:nvSpPr>
          <p:spPr>
            <a:xfrm>
              <a:off x="8683999" y="4461660"/>
              <a:ext cx="2169653" cy="778332"/>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¿Qué es la imputación?</a:t>
              </a:r>
              <a:endParaRPr sz="1600">
                <a:solidFill>
                  <a:schemeClr val="dk1"/>
                </a:solidFill>
                <a:latin typeface="Calibri"/>
                <a:ea typeface="Calibri"/>
                <a:cs typeface="Calibri"/>
                <a:sym typeface="Calibri"/>
              </a:endParaRPr>
            </a:p>
          </p:txBody>
        </p:sp>
        <p:sp>
          <p:nvSpPr>
            <p:cNvPr id="520" name="Google Shape;520;p18"/>
            <p:cNvSpPr/>
            <p:nvPr/>
          </p:nvSpPr>
          <p:spPr>
            <a:xfrm rot="10800000">
              <a:off x="8262883" y="4108352"/>
              <a:ext cx="272112" cy="1503704"/>
            </a:xfrm>
            <a:prstGeom prst="leftBrace">
              <a:avLst>
                <a:gd name="adj1" fmla="val 8333"/>
                <a:gd name="adj2" fmla="val 50000"/>
              </a:avLst>
            </a:prstGeom>
            <a:noFill/>
            <a:ln w="381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sp>
        <p:nvSpPr>
          <p:cNvPr id="521" name="Google Shape;521;p18"/>
          <p:cNvSpPr/>
          <p:nvPr/>
        </p:nvSpPr>
        <p:spPr>
          <a:xfrm>
            <a:off x="266463" y="1656044"/>
            <a:ext cx="8588715" cy="1477287"/>
          </a:xfrm>
          <a:prstGeom prst="rect">
            <a:avLst/>
          </a:prstGeom>
          <a:solidFill>
            <a:schemeClr val="lt1"/>
          </a:solidFill>
          <a:ln w="19050" cap="flat" cmpd="sng">
            <a:solidFill>
              <a:schemeClr val="dk1"/>
            </a:solidFill>
            <a:prstDash val="lgDashDot"/>
            <a:miter lim="800000"/>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ES" sz="1800" dirty="0">
                <a:solidFill>
                  <a:schemeClr val="dk1"/>
                </a:solidFill>
                <a:latin typeface="Calibri"/>
                <a:ea typeface="Calibri"/>
                <a:cs typeface="Calibri"/>
                <a:sym typeface="Calibri"/>
              </a:rPr>
              <a:t>Este principio tiene una relación directa con el derecho a un debido proceso, pues te garantiza que la persona investigada ejerza su defensa de manera efectiva desde el inicio del procedimiento penal. Si no tienes una imputación clara y precisa, se vulnera el derecho a la contradicción y se coloca al acusado en una posición de indefensión frente al aparato estatal. </a:t>
            </a:r>
          </a:p>
        </p:txBody>
      </p:sp>
      <p:grpSp>
        <p:nvGrpSpPr>
          <p:cNvPr id="522" name="Google Shape;522;p18"/>
          <p:cNvGrpSpPr/>
          <p:nvPr/>
        </p:nvGrpSpPr>
        <p:grpSpPr>
          <a:xfrm>
            <a:off x="459913" y="3320424"/>
            <a:ext cx="11389905" cy="1748473"/>
            <a:chOff x="199551" y="-411289"/>
            <a:chExt cx="11389905" cy="1748473"/>
          </a:xfrm>
        </p:grpSpPr>
        <p:grpSp>
          <p:nvGrpSpPr>
            <p:cNvPr id="523" name="Google Shape;523;p18"/>
            <p:cNvGrpSpPr/>
            <p:nvPr/>
          </p:nvGrpSpPr>
          <p:grpSpPr>
            <a:xfrm>
              <a:off x="199551" y="-411289"/>
              <a:ext cx="7978769" cy="1734264"/>
              <a:chOff x="199551" y="-411289"/>
              <a:chExt cx="7978769" cy="1734264"/>
            </a:xfrm>
          </p:grpSpPr>
          <p:sp>
            <p:nvSpPr>
              <p:cNvPr id="524" name="Google Shape;524;p18"/>
              <p:cNvSpPr/>
              <p:nvPr/>
            </p:nvSpPr>
            <p:spPr>
              <a:xfrm>
                <a:off x="199551" y="491978"/>
                <a:ext cx="3622093" cy="830997"/>
              </a:xfrm>
              <a:prstGeom prst="rect">
                <a:avLst/>
              </a:prstGeom>
              <a:noFill/>
              <a:ln w="2857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b="1">
                    <a:solidFill>
                      <a:srgbClr val="000000"/>
                    </a:solidFill>
                    <a:latin typeface="Calibri"/>
                    <a:ea typeface="Calibri"/>
                    <a:cs typeface="Calibri"/>
                    <a:sym typeface="Calibri"/>
                  </a:rPr>
                  <a:t>1. </a:t>
                </a:r>
                <a:r>
                  <a:rPr lang="es-PE" sz="1600">
                    <a:solidFill>
                      <a:srgbClr val="000000"/>
                    </a:solidFill>
                    <a:latin typeface="Calibri"/>
                    <a:ea typeface="Calibri"/>
                    <a:cs typeface="Calibri"/>
                    <a:sym typeface="Calibri"/>
                  </a:rPr>
                  <a:t>Artículo 14.3, incisos a) y b) del Pacto Internacional de Derechos Civiles y Políticos.</a:t>
                </a:r>
                <a:endParaRPr sz="1600">
                  <a:solidFill>
                    <a:schemeClr val="dk1"/>
                  </a:solidFill>
                  <a:latin typeface="Calibri"/>
                  <a:ea typeface="Calibri"/>
                  <a:cs typeface="Calibri"/>
                  <a:sym typeface="Calibri"/>
                </a:endParaRPr>
              </a:p>
            </p:txBody>
          </p:sp>
          <p:sp>
            <p:nvSpPr>
              <p:cNvPr id="525" name="Google Shape;525;p18"/>
              <p:cNvSpPr/>
              <p:nvPr/>
            </p:nvSpPr>
            <p:spPr>
              <a:xfrm>
                <a:off x="3746040" y="-411289"/>
                <a:ext cx="4432280" cy="400110"/>
              </a:xfrm>
              <a:prstGeom prst="rect">
                <a:avLst/>
              </a:prstGeom>
              <a:solidFill>
                <a:srgbClr val="1E4E79"/>
              </a:solidFill>
              <a:ln w="19050" cap="flat" cmpd="sng">
                <a:solidFill>
                  <a:schemeClr val="l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2000" b="1">
                    <a:solidFill>
                      <a:schemeClr val="lt1"/>
                    </a:solidFill>
                    <a:latin typeface="Calibri"/>
                    <a:ea typeface="Calibri"/>
                    <a:cs typeface="Calibri"/>
                    <a:sym typeface="Calibri"/>
                  </a:rPr>
                  <a:t>Principios de imputación necesaria</a:t>
                </a:r>
                <a:endParaRPr/>
              </a:p>
            </p:txBody>
          </p:sp>
        </p:grpSp>
        <p:sp>
          <p:nvSpPr>
            <p:cNvPr id="526" name="Google Shape;526;p18"/>
            <p:cNvSpPr/>
            <p:nvPr/>
          </p:nvSpPr>
          <p:spPr>
            <a:xfrm>
              <a:off x="4057646" y="482265"/>
              <a:ext cx="3622093" cy="830997"/>
            </a:xfrm>
            <a:prstGeom prst="rect">
              <a:avLst/>
            </a:prstGeom>
            <a:noFill/>
            <a:ln w="2857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b="1">
                  <a:solidFill>
                    <a:srgbClr val="000000"/>
                  </a:solidFill>
                  <a:latin typeface="Calibri"/>
                  <a:ea typeface="Calibri"/>
                  <a:cs typeface="Calibri"/>
                  <a:sym typeface="Calibri"/>
                </a:rPr>
                <a:t>2. </a:t>
              </a:r>
              <a:r>
                <a:rPr lang="es-PE" sz="1600">
                  <a:solidFill>
                    <a:srgbClr val="000000"/>
                  </a:solidFill>
                  <a:latin typeface="Calibri"/>
                  <a:ea typeface="Calibri"/>
                  <a:cs typeface="Calibri"/>
                  <a:sym typeface="Calibri"/>
                </a:rPr>
                <a:t>Artículo 8.2, incisos b) y c), de la Convención Americana sobre Derechos Humanos.</a:t>
              </a:r>
              <a:endParaRPr sz="1600">
                <a:solidFill>
                  <a:schemeClr val="dk1"/>
                </a:solidFill>
                <a:latin typeface="Calibri"/>
                <a:ea typeface="Calibri"/>
                <a:cs typeface="Calibri"/>
                <a:sym typeface="Calibri"/>
              </a:endParaRPr>
            </a:p>
          </p:txBody>
        </p:sp>
        <p:sp>
          <p:nvSpPr>
            <p:cNvPr id="527" name="Google Shape;527;p18"/>
            <p:cNvSpPr/>
            <p:nvPr/>
          </p:nvSpPr>
          <p:spPr>
            <a:xfrm>
              <a:off x="7967363" y="506187"/>
              <a:ext cx="3622093" cy="830997"/>
            </a:xfrm>
            <a:prstGeom prst="rect">
              <a:avLst/>
            </a:prstGeom>
            <a:noFill/>
            <a:ln w="2857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b="1">
                  <a:solidFill>
                    <a:srgbClr val="000000"/>
                  </a:solidFill>
                  <a:latin typeface="Calibri"/>
                  <a:ea typeface="Calibri"/>
                  <a:cs typeface="Calibri"/>
                  <a:sym typeface="Calibri"/>
                </a:rPr>
                <a:t>3. </a:t>
              </a:r>
              <a:r>
                <a:rPr lang="es-PE" sz="1600">
                  <a:solidFill>
                    <a:srgbClr val="000000"/>
                  </a:solidFill>
                  <a:latin typeface="Calibri"/>
                  <a:ea typeface="Calibri"/>
                  <a:cs typeface="Calibri"/>
                  <a:sym typeface="Calibri"/>
                </a:rPr>
                <a:t>La interpretación del artículo 2°, inciso 24, párrafo d) y el artículo 139°, inciso 14 de la Constitución Política del Perú.</a:t>
              </a:r>
              <a:endParaRPr sz="1600">
                <a:solidFill>
                  <a:schemeClr val="dk1"/>
                </a:solidFill>
                <a:latin typeface="Calibri"/>
                <a:ea typeface="Calibri"/>
                <a:cs typeface="Calibri"/>
                <a:sym typeface="Calibri"/>
              </a:endParaRPr>
            </a:p>
          </p:txBody>
        </p:sp>
      </p:grpSp>
      <p:cxnSp>
        <p:nvCxnSpPr>
          <p:cNvPr id="528" name="Google Shape;528;p18"/>
          <p:cNvCxnSpPr/>
          <p:nvPr/>
        </p:nvCxnSpPr>
        <p:spPr>
          <a:xfrm flipH="1">
            <a:off x="1864568" y="3720535"/>
            <a:ext cx="3951600" cy="503100"/>
          </a:xfrm>
          <a:prstGeom prst="bentConnector3">
            <a:avLst>
              <a:gd name="adj1" fmla="val 50000"/>
            </a:avLst>
          </a:prstGeom>
          <a:noFill/>
          <a:ln w="9525" cap="flat" cmpd="sng">
            <a:solidFill>
              <a:schemeClr val="dk1"/>
            </a:solidFill>
            <a:prstDash val="solid"/>
            <a:miter lim="800000"/>
            <a:headEnd type="none" w="sm" len="sm"/>
            <a:tailEnd type="triangle" w="med" len="med"/>
          </a:ln>
        </p:spPr>
      </p:cxnSp>
      <p:cxnSp>
        <p:nvCxnSpPr>
          <p:cNvPr id="529" name="Google Shape;529;p18"/>
          <p:cNvCxnSpPr/>
          <p:nvPr/>
        </p:nvCxnSpPr>
        <p:spPr>
          <a:xfrm>
            <a:off x="6192642" y="3706325"/>
            <a:ext cx="3816300" cy="517500"/>
          </a:xfrm>
          <a:prstGeom prst="bentConnector3">
            <a:avLst>
              <a:gd name="adj1" fmla="val 50000"/>
            </a:avLst>
          </a:prstGeom>
          <a:noFill/>
          <a:ln w="9525" cap="flat" cmpd="sng">
            <a:solidFill>
              <a:schemeClr val="dk1"/>
            </a:solidFill>
            <a:prstDash val="solid"/>
            <a:miter lim="800000"/>
            <a:headEnd type="none" w="sm" len="sm"/>
            <a:tailEnd type="triangle" w="med" len="med"/>
          </a:ln>
        </p:spPr>
      </p:cxnSp>
      <p:sp>
        <p:nvSpPr>
          <p:cNvPr id="531" name="Google Shape;531;p18"/>
          <p:cNvSpPr/>
          <p:nvPr/>
        </p:nvSpPr>
        <p:spPr>
          <a:xfrm>
            <a:off x="2270960" y="5742919"/>
            <a:ext cx="2915190" cy="369332"/>
          </a:xfrm>
          <a:prstGeom prst="rect">
            <a:avLst/>
          </a:prstGeom>
          <a:solidFill>
            <a:srgbClr val="1E4E79"/>
          </a:solidFill>
          <a:ln w="19050" cap="flat" cmpd="sng">
            <a:solidFill>
              <a:schemeClr val="l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lt1"/>
                </a:solidFill>
                <a:latin typeface="Calibri"/>
                <a:ea typeface="Calibri"/>
                <a:cs typeface="Calibri"/>
                <a:sym typeface="Calibri"/>
              </a:rPr>
              <a:t>Es una manifestación del</a:t>
            </a:r>
            <a:endParaRPr/>
          </a:p>
        </p:txBody>
      </p:sp>
      <p:sp>
        <p:nvSpPr>
          <p:cNvPr id="532" name="Google Shape;532;p18"/>
          <p:cNvSpPr/>
          <p:nvPr/>
        </p:nvSpPr>
        <p:spPr>
          <a:xfrm>
            <a:off x="5523197" y="5419161"/>
            <a:ext cx="4917340" cy="369332"/>
          </a:xfrm>
          <a:prstGeom prst="rect">
            <a:avLst/>
          </a:prstGeom>
          <a:noFill/>
          <a:ln w="19050" cap="flat" cmpd="sng">
            <a:solidFill>
              <a:schemeClr val="l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Derecho de defensa (Art. 139.14 Constitución)</a:t>
            </a:r>
            <a:endParaRPr/>
          </a:p>
        </p:txBody>
      </p:sp>
      <p:sp>
        <p:nvSpPr>
          <p:cNvPr id="533" name="Google Shape;533;p18"/>
          <p:cNvSpPr/>
          <p:nvPr/>
        </p:nvSpPr>
        <p:spPr>
          <a:xfrm>
            <a:off x="5373071" y="5943211"/>
            <a:ext cx="3065611" cy="369332"/>
          </a:xfrm>
          <a:prstGeom prst="rect">
            <a:avLst/>
          </a:prstGeom>
          <a:noFill/>
          <a:ln w="19050" cap="flat" cmpd="sng">
            <a:solidFill>
              <a:schemeClr val="l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Principio de legalidad</a:t>
            </a:r>
            <a:endParaRPr/>
          </a:p>
        </p:txBody>
      </p:sp>
      <p:sp>
        <p:nvSpPr>
          <p:cNvPr id="534" name="Google Shape;534;p18"/>
          <p:cNvSpPr/>
          <p:nvPr/>
        </p:nvSpPr>
        <p:spPr>
          <a:xfrm>
            <a:off x="5391267" y="5605000"/>
            <a:ext cx="263859" cy="676423"/>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535" name="Google Shape;535;p18"/>
          <p:cNvSpPr txBox="1"/>
          <p:nvPr/>
        </p:nvSpPr>
        <p:spPr>
          <a:xfrm>
            <a:off x="2270959" y="204408"/>
            <a:ext cx="7361208" cy="646290"/>
          </a:xfrm>
          <a:prstGeom prst="rect">
            <a:avLst/>
          </a:prstGeom>
          <a:solidFill>
            <a:srgbClr val="F2F2F2"/>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2060"/>
              </a:buClr>
              <a:buSzPts val="3600"/>
              <a:buFont typeface="Calibri"/>
              <a:buNone/>
            </a:pPr>
            <a:r>
              <a:rPr lang="es-PE" sz="3600" b="1">
                <a:solidFill>
                  <a:srgbClr val="002060"/>
                </a:solidFill>
                <a:latin typeface="Calibri"/>
                <a:ea typeface="Calibri"/>
                <a:cs typeface="Calibri"/>
                <a:sym typeface="Calibri"/>
              </a:rPr>
              <a:t>Imputación necesaria</a:t>
            </a:r>
            <a:endParaRPr sz="3600" b="1">
              <a:solidFill>
                <a:srgbClr val="002060"/>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E511DD4-A09D-1DC9-EBD3-C1628847ED13}"/>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8BC53FE2-D0D5-37E0-8ED9-E1401D2A1BBE}"/>
              </a:ext>
            </a:extLst>
          </p:cNvPr>
          <p:cNvSpPr txBox="1"/>
          <p:nvPr/>
        </p:nvSpPr>
        <p:spPr>
          <a:xfrm>
            <a:off x="3048733" y="3231414"/>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6" name="Rectángulo: esquinas redondeadas 5">
            <a:extLst>
              <a:ext uri="{FF2B5EF4-FFF2-40B4-BE49-F238E27FC236}">
                <a16:creationId xmlns:a16="http://schemas.microsoft.com/office/drawing/2014/main" id="{D4507C76-8994-5886-9BC4-29EA4D06633B}"/>
              </a:ext>
            </a:extLst>
          </p:cNvPr>
          <p:cNvSpPr/>
          <p:nvPr/>
        </p:nvSpPr>
        <p:spPr>
          <a:xfrm>
            <a:off x="5535890" y="913092"/>
            <a:ext cx="6343173" cy="2515908"/>
          </a:xfrm>
          <a:prstGeom prst="round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MX" sz="1700" dirty="0">
                <a:latin typeface="Calibri" panose="020F0502020204030204" pitchFamily="34" charset="0"/>
                <a:ea typeface="Calibri" panose="020F0502020204030204" pitchFamily="34" charset="0"/>
                <a:cs typeface="Calibri" panose="020F0502020204030204" pitchFamily="34" charset="0"/>
              </a:rPr>
              <a:t>- La Casación </a:t>
            </a:r>
            <a:r>
              <a:rPr lang="es-MX" sz="1700" dirty="0" err="1">
                <a:latin typeface="Calibri" panose="020F0502020204030204" pitchFamily="34" charset="0"/>
                <a:ea typeface="Calibri" panose="020F0502020204030204" pitchFamily="34" charset="0"/>
                <a:cs typeface="Calibri" panose="020F0502020204030204" pitchFamily="34" charset="0"/>
              </a:rPr>
              <a:t>N°</a:t>
            </a:r>
            <a:r>
              <a:rPr lang="es-MX" sz="1700" dirty="0">
                <a:latin typeface="Calibri" panose="020F0502020204030204" pitchFamily="34" charset="0"/>
                <a:ea typeface="Calibri" panose="020F0502020204030204" pitchFamily="34" charset="0"/>
                <a:cs typeface="Calibri" panose="020F0502020204030204" pitchFamily="34" charset="0"/>
              </a:rPr>
              <a:t> 326-2016/Lambayeque, nos menciona en su fundamento 3.5.14. que, si bien las diligencias preliminares suponen el haber de una sospecha simple y por ende una imputación mínima de los ilícitos investigados, ello no debería ser razón para que las disposiciones fiscales emitidas en ese estadio procesal vulneren la garantía constitucional del derecho a la debida motivación de las resoluciones y en consecuencia se formule una imputación que genere indefensión en el investigado.</a:t>
            </a:r>
            <a:endParaRPr lang="es-PE" sz="1700" dirty="0">
              <a:latin typeface="Calibri" panose="020F0502020204030204" pitchFamily="34" charset="0"/>
              <a:ea typeface="Calibri" panose="020F0502020204030204" pitchFamily="34" charset="0"/>
              <a:cs typeface="Calibri" panose="020F0502020204030204" pitchFamily="34" charset="0"/>
            </a:endParaRPr>
          </a:p>
        </p:txBody>
      </p:sp>
      <p:sp>
        <p:nvSpPr>
          <p:cNvPr id="8" name="Rectángulo: esquinas redondeadas 7">
            <a:extLst>
              <a:ext uri="{FF2B5EF4-FFF2-40B4-BE49-F238E27FC236}">
                <a16:creationId xmlns:a16="http://schemas.microsoft.com/office/drawing/2014/main" id="{5189D25D-410C-6E57-A1CB-FB12C182C845}"/>
              </a:ext>
            </a:extLst>
          </p:cNvPr>
          <p:cNvSpPr/>
          <p:nvPr/>
        </p:nvSpPr>
        <p:spPr>
          <a:xfrm>
            <a:off x="5646295" y="3942412"/>
            <a:ext cx="6232768" cy="2762173"/>
          </a:xfrm>
          <a:prstGeom prst="round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MX" sz="1600" dirty="0">
                <a:solidFill>
                  <a:schemeClr val="tx1"/>
                </a:solidFill>
                <a:latin typeface="Calibri" panose="020F0502020204030204" pitchFamily="34" charset="0"/>
                <a:ea typeface="Calibri" panose="020F0502020204030204" pitchFamily="34" charset="0"/>
                <a:cs typeface="Calibri" panose="020F0502020204030204" pitchFamily="34" charset="0"/>
              </a:rPr>
              <a:t>- En el Exp. N.º 17-2021-1 la Primera Sala Penal de Apelaciones en el F𝙪𝙣𝙙𝙖𝙢𝙚𝙣𝙩𝙤 3.3 señaló que ‘’no es admisible que en la etapa </a:t>
            </a:r>
            <a:r>
              <a:rPr lang="es-MX" sz="1600" dirty="0" err="1">
                <a:solidFill>
                  <a:schemeClr val="tx1"/>
                </a:solidFill>
                <a:latin typeface="Calibri" panose="020F0502020204030204" pitchFamily="34" charset="0"/>
                <a:ea typeface="Calibri" panose="020F0502020204030204" pitchFamily="34" charset="0"/>
                <a:cs typeface="Calibri" panose="020F0502020204030204" pitchFamily="34" charset="0"/>
              </a:rPr>
              <a:t>prejurisdiccional</a:t>
            </a:r>
            <a:r>
              <a:rPr lang="es-MX" sz="1600" dirty="0">
                <a:solidFill>
                  <a:schemeClr val="tx1"/>
                </a:solidFill>
                <a:latin typeface="Calibri" panose="020F0502020204030204" pitchFamily="34" charset="0"/>
                <a:ea typeface="Calibri" panose="020F0502020204030204" pitchFamily="34" charset="0"/>
                <a:cs typeface="Calibri" panose="020F0502020204030204" pitchFamily="34" charset="0"/>
              </a:rPr>
              <a:t> de diligencias preliminares se exija al Ministerio Público una imputación muy detallada y pormenorizada. Sin embargo, aunque apenas detallada, la imputación preliminar debe ser razonable para evitar ser abstracto, con el fin de dar cumplimiento a los propósitos de las diligencias preliminares; además, esta formulación permitiría que la defensa del investigado, en el caso tome conocimiento del proceso pueda ejercer sus derechos.’’</a:t>
            </a:r>
            <a:endParaRPr lang="es-PE"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CuadroTexto 9">
            <a:extLst>
              <a:ext uri="{FF2B5EF4-FFF2-40B4-BE49-F238E27FC236}">
                <a16:creationId xmlns:a16="http://schemas.microsoft.com/office/drawing/2014/main" id="{CA3AF0E0-4A51-3CC8-93AF-B61B8FFDD322}"/>
              </a:ext>
            </a:extLst>
          </p:cNvPr>
          <p:cNvSpPr txBox="1"/>
          <p:nvPr/>
        </p:nvSpPr>
        <p:spPr>
          <a:xfrm>
            <a:off x="1456284" y="1118208"/>
            <a:ext cx="2555990" cy="5016758"/>
          </a:xfrm>
          <a:prstGeom prst="rect">
            <a:avLst/>
          </a:prstGeom>
          <a:noFill/>
        </p:spPr>
        <p:txBody>
          <a:bodyPr wrap="square" rtlCol="0">
            <a:spAutoFit/>
          </a:bodyPr>
          <a:lstStyle/>
          <a:p>
            <a:r>
              <a:rPr lang="es-MX" sz="2000" dirty="0">
                <a:solidFill>
                  <a:schemeClr val="bg1"/>
                </a:solidFill>
                <a:latin typeface="Calibri" panose="020F0502020204030204" pitchFamily="34" charset="0"/>
                <a:ea typeface="Calibri" panose="020F0502020204030204" pitchFamily="34" charset="0"/>
                <a:cs typeface="Calibri" panose="020F0502020204030204" pitchFamily="34" charset="0"/>
              </a:rPr>
              <a:t>La fase de diligencias preliminares exige un estándar de sospecha inicial simple, en ese sentido, la imputación aún es prematura y se está gestando en base a las indagaciones y actos de investigación que realiza el Ministerio Público. En ese caso ¿Será exigible una imputación necesaria en etapa de diligencias preliminares? </a:t>
            </a:r>
            <a:endParaRPr lang="es-PE" sz="2000" dirty="0">
              <a:solidFill>
                <a:schemeClr val="bg1"/>
              </a:solidFill>
              <a:latin typeface="Calibri" panose="020F0502020204030204" pitchFamily="34" charset="0"/>
            </a:endParaRPr>
          </a:p>
        </p:txBody>
      </p:sp>
      <p:sp>
        <p:nvSpPr>
          <p:cNvPr id="20" name="Flecha: curvada hacia la derecha 19">
            <a:extLst>
              <a:ext uri="{FF2B5EF4-FFF2-40B4-BE49-F238E27FC236}">
                <a16:creationId xmlns:a16="http://schemas.microsoft.com/office/drawing/2014/main" id="{46874B28-618C-9D62-E3B0-A2E2FB130A47}"/>
              </a:ext>
            </a:extLst>
          </p:cNvPr>
          <p:cNvSpPr/>
          <p:nvPr/>
        </p:nvSpPr>
        <p:spPr>
          <a:xfrm>
            <a:off x="369661" y="1814539"/>
            <a:ext cx="919494" cy="2277775"/>
          </a:xfrm>
          <a:prstGeom prst="curvedRightArrow">
            <a:avLst>
              <a:gd name="adj1" fmla="val 25000"/>
              <a:gd name="adj2" fmla="val 39777"/>
              <a:gd name="adj3" fmla="val 25922"/>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cxnSp>
        <p:nvCxnSpPr>
          <p:cNvPr id="22" name="Conector recto de flecha 21">
            <a:extLst>
              <a:ext uri="{FF2B5EF4-FFF2-40B4-BE49-F238E27FC236}">
                <a16:creationId xmlns:a16="http://schemas.microsoft.com/office/drawing/2014/main" id="{FEADFCF5-5150-4F27-44E6-472961CC42FF}"/>
              </a:ext>
            </a:extLst>
          </p:cNvPr>
          <p:cNvCxnSpPr>
            <a:cxnSpLocks/>
          </p:cNvCxnSpPr>
          <p:nvPr/>
        </p:nvCxnSpPr>
        <p:spPr>
          <a:xfrm flipV="1">
            <a:off x="4399280" y="1830188"/>
            <a:ext cx="1036320" cy="18120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Conector recto de flecha 28">
            <a:extLst>
              <a:ext uri="{FF2B5EF4-FFF2-40B4-BE49-F238E27FC236}">
                <a16:creationId xmlns:a16="http://schemas.microsoft.com/office/drawing/2014/main" id="{F52A86CC-8874-C460-0646-151D5C052E1F}"/>
              </a:ext>
            </a:extLst>
          </p:cNvPr>
          <p:cNvCxnSpPr>
            <a:cxnSpLocks/>
          </p:cNvCxnSpPr>
          <p:nvPr/>
        </p:nvCxnSpPr>
        <p:spPr>
          <a:xfrm>
            <a:off x="4399280" y="3626587"/>
            <a:ext cx="1079886" cy="19817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124290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2AA523BC-FEC1-1281-DDD7-AB47230AB535}"/>
              </a:ext>
            </a:extLst>
          </p:cNvPr>
          <p:cNvGraphicFramePr/>
          <p:nvPr>
            <p:extLst>
              <p:ext uri="{D42A27DB-BD31-4B8C-83A1-F6EECF244321}">
                <p14:modId xmlns:p14="http://schemas.microsoft.com/office/powerpoint/2010/main" val="736563827"/>
              </p:ext>
            </p:extLst>
          </p:nvPr>
        </p:nvGraphicFramePr>
        <p:xfrm>
          <a:off x="603355" y="736537"/>
          <a:ext cx="11298835" cy="56942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3009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1523DEFC-909B-699C-446B-EF000AB36588}"/>
              </a:ext>
            </a:extLst>
          </p:cNvPr>
          <p:cNvGraphicFramePr/>
          <p:nvPr>
            <p:extLst>
              <p:ext uri="{D42A27DB-BD31-4B8C-83A1-F6EECF244321}">
                <p14:modId xmlns:p14="http://schemas.microsoft.com/office/powerpoint/2010/main" val="2689651333"/>
              </p:ext>
            </p:extLst>
          </p:nvPr>
        </p:nvGraphicFramePr>
        <p:xfrm>
          <a:off x="479684" y="831954"/>
          <a:ext cx="10870367" cy="6026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43703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74"/>
        <p:cNvGrpSpPr/>
        <p:nvPr/>
      </p:nvGrpSpPr>
      <p:grpSpPr>
        <a:xfrm>
          <a:off x="0" y="0"/>
          <a:ext cx="0" cy="0"/>
          <a:chOff x="0" y="0"/>
          <a:chExt cx="0" cy="0"/>
        </a:xfrm>
      </p:grpSpPr>
      <p:sp>
        <p:nvSpPr>
          <p:cNvPr id="876" name="Google Shape;876;p36"/>
          <p:cNvSpPr txBox="1"/>
          <p:nvPr/>
        </p:nvSpPr>
        <p:spPr>
          <a:xfrm>
            <a:off x="247382" y="1026165"/>
            <a:ext cx="8056267" cy="58473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3200"/>
              <a:buFont typeface="Calibri"/>
              <a:buNone/>
            </a:pPr>
            <a:r>
              <a:rPr lang="es-ES" sz="3200" b="1" i="1" dirty="0">
                <a:solidFill>
                  <a:schemeClr val="dk1"/>
                </a:solidFill>
                <a:latin typeface="Calibri"/>
                <a:ea typeface="Calibri"/>
                <a:cs typeface="Calibri"/>
                <a:sym typeface="Calibri"/>
              </a:rPr>
              <a:t>RESERVA Y SECRETO DE LA INVESTIGACIÓN </a:t>
            </a:r>
            <a:endParaRPr dirty="0"/>
          </a:p>
        </p:txBody>
      </p:sp>
      <p:sp>
        <p:nvSpPr>
          <p:cNvPr id="877" name="Google Shape;877;p36"/>
          <p:cNvSpPr txBox="1"/>
          <p:nvPr/>
        </p:nvSpPr>
        <p:spPr>
          <a:xfrm>
            <a:off x="3959958" y="2291273"/>
            <a:ext cx="8056269" cy="584735"/>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Las actuaciones desarrolladas dentro del proceso penal solo serán de conocimiento de las partes que intervienen en él, excluyendo a los terceros ajenos al proceso.</a:t>
            </a:r>
            <a:endParaRPr sz="1600">
              <a:solidFill>
                <a:schemeClr val="dk1"/>
              </a:solidFill>
              <a:latin typeface="Calibri"/>
              <a:ea typeface="Calibri"/>
              <a:cs typeface="Calibri"/>
              <a:sym typeface="Calibri"/>
            </a:endParaRPr>
          </a:p>
        </p:txBody>
      </p:sp>
      <p:sp>
        <p:nvSpPr>
          <p:cNvPr id="878" name="Google Shape;878;p36"/>
          <p:cNvSpPr txBox="1"/>
          <p:nvPr/>
        </p:nvSpPr>
        <p:spPr>
          <a:xfrm>
            <a:off x="140703" y="2438103"/>
            <a:ext cx="3220278" cy="338514"/>
          </a:xfrm>
          <a:prstGeom prst="rect">
            <a:avLst/>
          </a:prstGeom>
          <a:solidFill>
            <a:schemeClr val="lt1"/>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1600"/>
              <a:buFont typeface="Calibri"/>
              <a:buNone/>
            </a:pPr>
            <a:r>
              <a:rPr lang="es-PE" sz="1600" b="1">
                <a:solidFill>
                  <a:schemeClr val="dk1"/>
                </a:solidFill>
                <a:latin typeface="Calibri"/>
                <a:ea typeface="Calibri"/>
                <a:cs typeface="Calibri"/>
                <a:sym typeface="Calibri"/>
              </a:rPr>
              <a:t>Carácter reservado</a:t>
            </a:r>
            <a:endParaRPr sz="1800">
              <a:solidFill>
                <a:schemeClr val="dk1"/>
              </a:solidFill>
              <a:latin typeface="Calibri"/>
              <a:ea typeface="Calibri"/>
              <a:cs typeface="Calibri"/>
              <a:sym typeface="Calibri"/>
            </a:endParaRPr>
          </a:p>
        </p:txBody>
      </p:sp>
      <p:sp>
        <p:nvSpPr>
          <p:cNvPr id="879" name="Google Shape;879;p36"/>
          <p:cNvSpPr/>
          <p:nvPr/>
        </p:nvSpPr>
        <p:spPr>
          <a:xfrm>
            <a:off x="3450115" y="2274051"/>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880" name="Google Shape;880;p36"/>
          <p:cNvSpPr txBox="1"/>
          <p:nvPr/>
        </p:nvSpPr>
        <p:spPr>
          <a:xfrm>
            <a:off x="3959960" y="3329140"/>
            <a:ext cx="8056267" cy="584735"/>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b="0" i="0">
                <a:solidFill>
                  <a:srgbClr val="000000"/>
                </a:solidFill>
                <a:latin typeface="Calibri"/>
                <a:ea typeface="Calibri"/>
                <a:cs typeface="Calibri"/>
                <a:sym typeface="Calibri"/>
              </a:rPr>
              <a:t>El Fiscal decretará, de ser el caso, el secreto de las investigaciones por un plazo prudencial que necesariamente cesará antes de la culminación de las mismas.</a:t>
            </a:r>
            <a:endParaRPr sz="1600" strike="sngStrike">
              <a:solidFill>
                <a:schemeClr val="dk1"/>
              </a:solidFill>
              <a:latin typeface="Calibri"/>
              <a:ea typeface="Calibri"/>
              <a:cs typeface="Calibri"/>
              <a:sym typeface="Calibri"/>
            </a:endParaRPr>
          </a:p>
        </p:txBody>
      </p:sp>
      <p:sp>
        <p:nvSpPr>
          <p:cNvPr id="881" name="Google Shape;881;p36"/>
          <p:cNvSpPr txBox="1"/>
          <p:nvPr/>
        </p:nvSpPr>
        <p:spPr>
          <a:xfrm>
            <a:off x="94584" y="4014115"/>
            <a:ext cx="3233531" cy="338514"/>
          </a:xfrm>
          <a:prstGeom prst="rect">
            <a:avLst/>
          </a:prstGeom>
          <a:solidFill>
            <a:schemeClr val="lt1"/>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1600"/>
              <a:buFont typeface="Calibri"/>
              <a:buNone/>
            </a:pPr>
            <a:r>
              <a:rPr lang="es-PE" sz="1600" b="1">
                <a:solidFill>
                  <a:schemeClr val="dk1"/>
                </a:solidFill>
                <a:latin typeface="Calibri"/>
                <a:ea typeface="Calibri"/>
                <a:cs typeface="Calibri"/>
                <a:sym typeface="Calibri"/>
              </a:rPr>
              <a:t>Carácter secreto</a:t>
            </a:r>
            <a:endParaRPr sz="1800">
              <a:solidFill>
                <a:schemeClr val="dk1"/>
              </a:solidFill>
              <a:latin typeface="Calibri"/>
              <a:ea typeface="Calibri"/>
              <a:cs typeface="Calibri"/>
              <a:sym typeface="Calibri"/>
            </a:endParaRPr>
          </a:p>
        </p:txBody>
      </p:sp>
      <p:sp>
        <p:nvSpPr>
          <p:cNvPr id="882" name="Google Shape;882;p36"/>
          <p:cNvSpPr/>
          <p:nvPr/>
        </p:nvSpPr>
        <p:spPr>
          <a:xfrm>
            <a:off x="3392500" y="3890984"/>
            <a:ext cx="366768" cy="584775"/>
          </a:xfrm>
          <a:prstGeom prst="chevron">
            <a:avLst>
              <a:gd name="adj"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883" name="Google Shape;883;p36"/>
          <p:cNvSpPr/>
          <p:nvPr/>
        </p:nvSpPr>
        <p:spPr>
          <a:xfrm>
            <a:off x="10284563" y="2759300"/>
            <a:ext cx="1731664"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lt1"/>
                </a:solidFill>
                <a:latin typeface="Calibri"/>
                <a:ea typeface="Calibri"/>
                <a:cs typeface="Calibri"/>
                <a:sym typeface="Calibri"/>
              </a:rPr>
              <a:t>Art. 324.3 del CPP</a:t>
            </a:r>
            <a:endParaRPr/>
          </a:p>
        </p:txBody>
      </p:sp>
      <p:sp>
        <p:nvSpPr>
          <p:cNvPr id="884" name="Google Shape;884;p36"/>
          <p:cNvSpPr/>
          <p:nvPr/>
        </p:nvSpPr>
        <p:spPr>
          <a:xfrm>
            <a:off x="10284563" y="3844818"/>
            <a:ext cx="1731664"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lt1"/>
                </a:solidFill>
                <a:latin typeface="Calibri"/>
                <a:ea typeface="Calibri"/>
                <a:cs typeface="Calibri"/>
                <a:sym typeface="Calibri"/>
              </a:rPr>
              <a:t>Art. 68.3 del CPP</a:t>
            </a:r>
            <a:endParaRPr/>
          </a:p>
        </p:txBody>
      </p:sp>
      <p:sp>
        <p:nvSpPr>
          <p:cNvPr id="885" name="Google Shape;885;p36"/>
          <p:cNvSpPr txBox="1"/>
          <p:nvPr/>
        </p:nvSpPr>
        <p:spPr>
          <a:xfrm>
            <a:off x="3959960" y="4209108"/>
            <a:ext cx="8056267" cy="1077178"/>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b="0" i="0">
                <a:solidFill>
                  <a:srgbClr val="000000"/>
                </a:solidFill>
                <a:latin typeface="Calibri"/>
                <a:ea typeface="Calibri"/>
                <a:cs typeface="Calibri"/>
                <a:sym typeface="Calibri"/>
              </a:rPr>
              <a:t>El Fiscal puede ordenar que alguna actuación o documento se mantenga en secreto por un tiempo no mayor de veinte días, prorrogables por el Juez de la Investigación Preparatoria por un plazo no mayor de veinte días, cuando su conocimiento pueda dificultar el éxito de la investigación. La Disposición del Fiscal que declara el secreto se notificará a las partes.</a:t>
            </a:r>
            <a:endParaRPr sz="1600" strike="sngStrike">
              <a:solidFill>
                <a:schemeClr val="dk1"/>
              </a:solidFill>
              <a:latin typeface="Calibri"/>
              <a:ea typeface="Calibri"/>
              <a:cs typeface="Calibri"/>
              <a:sym typeface="Calibri"/>
            </a:endParaRPr>
          </a:p>
        </p:txBody>
      </p:sp>
      <p:sp>
        <p:nvSpPr>
          <p:cNvPr id="886" name="Google Shape;886;p36"/>
          <p:cNvSpPr/>
          <p:nvPr/>
        </p:nvSpPr>
        <p:spPr>
          <a:xfrm>
            <a:off x="10284563" y="5274628"/>
            <a:ext cx="1731664"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lt1"/>
                </a:solidFill>
                <a:latin typeface="Calibri"/>
                <a:ea typeface="Calibri"/>
                <a:cs typeface="Calibri"/>
                <a:sym typeface="Calibri"/>
              </a:rPr>
              <a:t>Art. 324.2 del CPP</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6"/>
        <p:cNvGrpSpPr/>
        <p:nvPr/>
      </p:nvGrpSpPr>
      <p:grpSpPr>
        <a:xfrm>
          <a:off x="0" y="0"/>
          <a:ext cx="0" cy="0"/>
          <a:chOff x="0" y="0"/>
          <a:chExt cx="0" cy="0"/>
        </a:xfrm>
      </p:grpSpPr>
      <p:cxnSp>
        <p:nvCxnSpPr>
          <p:cNvPr id="97" name="Google Shape;97;p2"/>
          <p:cNvCxnSpPr/>
          <p:nvPr/>
        </p:nvCxnSpPr>
        <p:spPr>
          <a:xfrm>
            <a:off x="3286538" y="2676493"/>
            <a:ext cx="0" cy="3432759"/>
          </a:xfrm>
          <a:prstGeom prst="straightConnector1">
            <a:avLst/>
          </a:prstGeom>
          <a:ln>
            <a:headEnd type="none" w="sm" len="sm"/>
            <a:tailEnd type="none" w="sm" len="sm"/>
          </a:ln>
        </p:spPr>
        <p:style>
          <a:lnRef idx="1">
            <a:schemeClr val="accent2"/>
          </a:lnRef>
          <a:fillRef idx="0">
            <a:schemeClr val="accent2"/>
          </a:fillRef>
          <a:effectRef idx="0">
            <a:schemeClr val="accent2"/>
          </a:effectRef>
          <a:fontRef idx="minor">
            <a:schemeClr val="tx1"/>
          </a:fontRef>
        </p:style>
      </p:cxnSp>
      <p:cxnSp>
        <p:nvCxnSpPr>
          <p:cNvPr id="98" name="Google Shape;98;p2"/>
          <p:cNvCxnSpPr/>
          <p:nvPr/>
        </p:nvCxnSpPr>
        <p:spPr>
          <a:xfrm rot="10800000">
            <a:off x="11343861" y="2676493"/>
            <a:ext cx="0" cy="3432759"/>
          </a:xfrm>
          <a:prstGeom prst="straightConnector1">
            <a:avLst/>
          </a:prstGeom>
          <a:ln>
            <a:headEnd type="none" w="sm" len="sm"/>
            <a:tailEnd type="none" w="sm" len="sm"/>
          </a:ln>
        </p:spPr>
        <p:style>
          <a:lnRef idx="1">
            <a:schemeClr val="accent2"/>
          </a:lnRef>
          <a:fillRef idx="0">
            <a:schemeClr val="accent2"/>
          </a:fillRef>
          <a:effectRef idx="0">
            <a:schemeClr val="accent2"/>
          </a:effectRef>
          <a:fontRef idx="minor">
            <a:schemeClr val="tx1"/>
          </a:fontRef>
        </p:style>
      </p:cxnSp>
      <p:cxnSp>
        <p:nvCxnSpPr>
          <p:cNvPr id="99" name="Google Shape;99;p2"/>
          <p:cNvCxnSpPr/>
          <p:nvPr/>
        </p:nvCxnSpPr>
        <p:spPr>
          <a:xfrm>
            <a:off x="9382538" y="2676493"/>
            <a:ext cx="0" cy="3432759"/>
          </a:xfrm>
          <a:prstGeom prst="straightConnector1">
            <a:avLst/>
          </a:prstGeom>
          <a:ln>
            <a:headEnd type="none" w="sm" len="sm"/>
            <a:tailEnd type="none" w="sm" len="sm"/>
          </a:ln>
        </p:spPr>
        <p:style>
          <a:lnRef idx="1">
            <a:schemeClr val="accent2"/>
          </a:lnRef>
          <a:fillRef idx="0">
            <a:schemeClr val="accent2"/>
          </a:fillRef>
          <a:effectRef idx="0">
            <a:schemeClr val="accent2"/>
          </a:effectRef>
          <a:fontRef idx="minor">
            <a:schemeClr val="tx1"/>
          </a:fontRef>
        </p:style>
      </p:cxnSp>
      <p:cxnSp>
        <p:nvCxnSpPr>
          <p:cNvPr id="100" name="Google Shape;100;p2"/>
          <p:cNvCxnSpPr/>
          <p:nvPr/>
        </p:nvCxnSpPr>
        <p:spPr>
          <a:xfrm>
            <a:off x="6420677" y="2676493"/>
            <a:ext cx="0" cy="3432759"/>
          </a:xfrm>
          <a:prstGeom prst="straightConnector1">
            <a:avLst/>
          </a:prstGeom>
          <a:ln>
            <a:headEnd type="none" w="sm" len="sm"/>
            <a:tailEnd type="none" w="sm" len="sm"/>
          </a:ln>
        </p:spPr>
        <p:style>
          <a:lnRef idx="1">
            <a:schemeClr val="accent2"/>
          </a:lnRef>
          <a:fillRef idx="0">
            <a:schemeClr val="accent2"/>
          </a:fillRef>
          <a:effectRef idx="0">
            <a:schemeClr val="accent2"/>
          </a:effectRef>
          <a:fontRef idx="minor">
            <a:schemeClr val="tx1"/>
          </a:fontRef>
        </p:style>
      </p:cxnSp>
      <p:sp>
        <p:nvSpPr>
          <p:cNvPr id="101" name="Google Shape;101;p2"/>
          <p:cNvSpPr/>
          <p:nvPr/>
        </p:nvSpPr>
        <p:spPr>
          <a:xfrm>
            <a:off x="2606040" y="281017"/>
            <a:ext cx="6604222" cy="647036"/>
          </a:xfrm>
          <a:prstGeom prst="rect">
            <a:avLst/>
          </a:prstGeom>
          <a:solidFill>
            <a:schemeClr val="lt1"/>
          </a:solidFill>
          <a:ln w="2857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4400" b="1" i="0" u="none" strike="noStrike" cap="none">
                <a:solidFill>
                  <a:srgbClr val="002060"/>
                </a:solidFill>
                <a:latin typeface="Calibri"/>
                <a:ea typeface="Calibri"/>
                <a:cs typeface="Calibri"/>
                <a:sym typeface="Calibri"/>
              </a:rPr>
              <a:t>Etapas del proceso penal </a:t>
            </a:r>
            <a:endParaRPr sz="3600" b="1" i="0" u="none" strike="noStrike" cap="none">
              <a:solidFill>
                <a:srgbClr val="002060"/>
              </a:solidFill>
              <a:latin typeface="Calibri"/>
              <a:ea typeface="Calibri"/>
              <a:cs typeface="Calibri"/>
              <a:sym typeface="Calibri"/>
            </a:endParaRPr>
          </a:p>
        </p:txBody>
      </p:sp>
      <p:sp>
        <p:nvSpPr>
          <p:cNvPr id="102" name="Google Shape;102;p2"/>
          <p:cNvSpPr/>
          <p:nvPr/>
        </p:nvSpPr>
        <p:spPr>
          <a:xfrm>
            <a:off x="720211" y="2504215"/>
            <a:ext cx="11215402" cy="344556"/>
          </a:xfrm>
          <a:prstGeom prst="rightArrow">
            <a:avLst>
              <a:gd name="adj1" fmla="val 50000"/>
              <a:gd name="adj2"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3" name="Google Shape;103;p2"/>
          <p:cNvSpPr txBox="1"/>
          <p:nvPr/>
        </p:nvSpPr>
        <p:spPr>
          <a:xfrm>
            <a:off x="1836169" y="1235220"/>
            <a:ext cx="2680670" cy="369332"/>
          </a:xfrm>
          <a:prstGeom prst="rect">
            <a:avLst/>
          </a:prstGeom>
          <a:solidFill>
            <a:srgbClr val="3A3838"/>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i="0" u="none" strike="noStrike" cap="none">
                <a:solidFill>
                  <a:schemeClr val="lt1"/>
                </a:solidFill>
                <a:latin typeface="Calibri"/>
                <a:ea typeface="Calibri"/>
                <a:cs typeface="Calibri"/>
                <a:sym typeface="Calibri"/>
              </a:rPr>
              <a:t>Investigación preparatoria</a:t>
            </a:r>
            <a:endParaRPr/>
          </a:p>
        </p:txBody>
      </p:sp>
      <p:sp>
        <p:nvSpPr>
          <p:cNvPr id="104" name="Google Shape;104;p2"/>
          <p:cNvSpPr txBox="1"/>
          <p:nvPr/>
        </p:nvSpPr>
        <p:spPr>
          <a:xfrm>
            <a:off x="6826736" y="2007029"/>
            <a:ext cx="1876476" cy="369332"/>
          </a:xfrm>
          <a:prstGeom prst="rect">
            <a:avLst/>
          </a:prstGeom>
          <a:solidFill>
            <a:srgbClr val="B3C6E7"/>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Etapa intermedia </a:t>
            </a:r>
            <a:endParaRPr/>
          </a:p>
        </p:txBody>
      </p:sp>
      <p:sp>
        <p:nvSpPr>
          <p:cNvPr id="105" name="Google Shape;105;p2"/>
          <p:cNvSpPr txBox="1"/>
          <p:nvPr/>
        </p:nvSpPr>
        <p:spPr>
          <a:xfrm>
            <a:off x="9802882" y="2050349"/>
            <a:ext cx="1139799" cy="369332"/>
          </a:xfrm>
          <a:prstGeom prst="rect">
            <a:avLst/>
          </a:prstGeom>
          <a:solidFill>
            <a:srgbClr val="B3C6E7"/>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Juicio oral</a:t>
            </a:r>
            <a:endParaRPr/>
          </a:p>
        </p:txBody>
      </p:sp>
      <p:sp>
        <p:nvSpPr>
          <p:cNvPr id="106" name="Google Shape;106;p2"/>
          <p:cNvSpPr/>
          <p:nvPr/>
        </p:nvSpPr>
        <p:spPr>
          <a:xfrm rot="-5400000">
            <a:off x="3181658" y="-720760"/>
            <a:ext cx="209760" cy="5132653"/>
          </a:xfrm>
          <a:prstGeom prst="righ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07" name="Google Shape;107;p2"/>
          <p:cNvSpPr txBox="1"/>
          <p:nvPr/>
        </p:nvSpPr>
        <p:spPr>
          <a:xfrm>
            <a:off x="438022" y="2006380"/>
            <a:ext cx="2848517" cy="400110"/>
          </a:xfrm>
          <a:prstGeom prst="rect">
            <a:avLst/>
          </a:prstGeom>
          <a:gradFill>
            <a:gsLst>
              <a:gs pos="0">
                <a:srgbClr val="0D2D49"/>
              </a:gs>
              <a:gs pos="50000">
                <a:srgbClr val="13416A"/>
              </a:gs>
              <a:gs pos="100000">
                <a:srgbClr val="174E7F"/>
              </a:gs>
            </a:gsLst>
            <a:lin ang="16200000" scaled="0"/>
          </a:gra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2000" b="1" dirty="0">
                <a:solidFill>
                  <a:schemeClr val="lt1"/>
                </a:solidFill>
                <a:latin typeface="Calibri"/>
                <a:ea typeface="Calibri"/>
                <a:cs typeface="Calibri"/>
                <a:sym typeface="Calibri"/>
              </a:rPr>
              <a:t>Diligencias preliminares</a:t>
            </a:r>
            <a:endParaRPr dirty="0"/>
          </a:p>
        </p:txBody>
      </p:sp>
      <p:sp>
        <p:nvSpPr>
          <p:cNvPr id="108" name="Google Shape;108;p2"/>
          <p:cNvSpPr txBox="1"/>
          <p:nvPr/>
        </p:nvSpPr>
        <p:spPr>
          <a:xfrm>
            <a:off x="3641003" y="2012338"/>
            <a:ext cx="2561732" cy="369332"/>
          </a:xfrm>
          <a:prstGeom prst="rect">
            <a:avLst/>
          </a:prstGeom>
          <a:solidFill>
            <a:srgbClr val="B3C6E7"/>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I. Preparatoria formal</a:t>
            </a:r>
            <a:endParaRPr/>
          </a:p>
        </p:txBody>
      </p:sp>
      <p:cxnSp>
        <p:nvCxnSpPr>
          <p:cNvPr id="109" name="Google Shape;109;p2"/>
          <p:cNvCxnSpPr/>
          <p:nvPr/>
        </p:nvCxnSpPr>
        <p:spPr>
          <a:xfrm>
            <a:off x="720211" y="2676493"/>
            <a:ext cx="0" cy="3432759"/>
          </a:xfrm>
          <a:prstGeom prst="straightConnector1">
            <a:avLst/>
          </a:prstGeom>
          <a:ln>
            <a:headEnd type="none" w="sm" len="sm"/>
            <a:tailEnd type="none" w="sm" len="sm"/>
          </a:ln>
        </p:spPr>
        <p:style>
          <a:lnRef idx="1">
            <a:schemeClr val="accent2"/>
          </a:lnRef>
          <a:fillRef idx="0">
            <a:schemeClr val="accent2"/>
          </a:fillRef>
          <a:effectRef idx="0">
            <a:schemeClr val="accent2"/>
          </a:effectRef>
          <a:fontRef idx="minor">
            <a:schemeClr val="tx1"/>
          </a:fontRef>
        </p:style>
      </p:cxnSp>
      <p:cxnSp>
        <p:nvCxnSpPr>
          <p:cNvPr id="110" name="Google Shape;110;p2"/>
          <p:cNvCxnSpPr/>
          <p:nvPr/>
        </p:nvCxnSpPr>
        <p:spPr>
          <a:xfrm>
            <a:off x="720211" y="6109252"/>
            <a:ext cx="10623650" cy="0"/>
          </a:xfrm>
          <a:prstGeom prst="straightConnector1">
            <a:avLst/>
          </a:prstGeom>
          <a:ln>
            <a:headEnd type="none" w="sm" len="sm"/>
            <a:tailEnd type="none" w="sm" len="sm"/>
          </a:ln>
        </p:spPr>
        <p:style>
          <a:lnRef idx="1">
            <a:schemeClr val="accent2"/>
          </a:lnRef>
          <a:fillRef idx="0">
            <a:schemeClr val="accent2"/>
          </a:fillRef>
          <a:effectRef idx="0">
            <a:schemeClr val="accent2"/>
          </a:effectRef>
          <a:fontRef idx="minor">
            <a:schemeClr val="tx1"/>
          </a:fontRef>
        </p:style>
      </p:cxnSp>
      <p:sp>
        <p:nvSpPr>
          <p:cNvPr id="111" name="Google Shape;111;p2"/>
          <p:cNvSpPr txBox="1"/>
          <p:nvPr/>
        </p:nvSpPr>
        <p:spPr>
          <a:xfrm>
            <a:off x="920694" y="3180310"/>
            <a:ext cx="2231004" cy="584775"/>
          </a:xfrm>
          <a:prstGeom prst="rect">
            <a:avLst/>
          </a:prstGeom>
          <a:noFill/>
          <a:ln w="28575" cap="flat" cmpd="sng">
            <a:solidFill>
              <a:srgbClr val="002060"/>
            </a:solidFill>
            <a:prstDash val="dash"/>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Disposición de inicio de diligencias preliminares</a:t>
            </a:r>
            <a:endParaRPr/>
          </a:p>
        </p:txBody>
      </p:sp>
      <p:sp>
        <p:nvSpPr>
          <p:cNvPr id="112" name="Google Shape;112;p2"/>
          <p:cNvSpPr/>
          <p:nvPr/>
        </p:nvSpPr>
        <p:spPr>
          <a:xfrm>
            <a:off x="168497" y="3129423"/>
            <a:ext cx="620181" cy="584353"/>
          </a:xfrm>
          <a:prstGeom prst="ellipse">
            <a:avLst/>
          </a:prstGeom>
          <a:solidFill>
            <a:srgbClr val="AEABA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1</a:t>
            </a:r>
            <a:endParaRPr/>
          </a:p>
        </p:txBody>
      </p:sp>
      <p:sp>
        <p:nvSpPr>
          <p:cNvPr id="113" name="Google Shape;113;p2"/>
          <p:cNvSpPr/>
          <p:nvPr/>
        </p:nvSpPr>
        <p:spPr>
          <a:xfrm>
            <a:off x="160537" y="4666582"/>
            <a:ext cx="620181" cy="584353"/>
          </a:xfrm>
          <a:prstGeom prst="ellipse">
            <a:avLst/>
          </a:prstGeom>
          <a:solidFill>
            <a:srgbClr val="AEABA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2</a:t>
            </a:r>
            <a:endParaRPr/>
          </a:p>
        </p:txBody>
      </p:sp>
      <p:sp>
        <p:nvSpPr>
          <p:cNvPr id="114" name="Google Shape;114;p2"/>
          <p:cNvSpPr txBox="1"/>
          <p:nvPr/>
        </p:nvSpPr>
        <p:spPr>
          <a:xfrm>
            <a:off x="848138" y="4600821"/>
            <a:ext cx="2385910" cy="1323439"/>
          </a:xfrm>
          <a:prstGeom prst="rect">
            <a:avLst/>
          </a:prstGeom>
          <a:solidFill>
            <a:schemeClr val="lt1"/>
          </a:solidFill>
          <a:ln w="28575" cap="flat" cmpd="sng">
            <a:solidFill>
              <a:srgbClr val="002060"/>
            </a:solidFill>
            <a:prstDash val="dash"/>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Disposición de formalización y continuación de la Investigación preparatoria</a:t>
            </a:r>
            <a:endParaRPr/>
          </a:p>
        </p:txBody>
      </p:sp>
      <p:cxnSp>
        <p:nvCxnSpPr>
          <p:cNvPr id="115" name="Google Shape;115;p2"/>
          <p:cNvCxnSpPr>
            <a:stCxn id="111" idx="2"/>
          </p:cNvCxnSpPr>
          <p:nvPr/>
        </p:nvCxnSpPr>
        <p:spPr>
          <a:xfrm>
            <a:off x="2036196" y="3765085"/>
            <a:ext cx="0" cy="735900"/>
          </a:xfrm>
          <a:prstGeom prst="straightConnector1">
            <a:avLst/>
          </a:prstGeom>
          <a:noFill/>
          <a:ln w="38100" cap="flat" cmpd="sng">
            <a:solidFill>
              <a:schemeClr val="dk1"/>
            </a:solidFill>
            <a:prstDash val="solid"/>
            <a:miter lim="800000"/>
            <a:headEnd type="none" w="sm" len="sm"/>
            <a:tailEnd type="triangle" w="med" len="med"/>
          </a:ln>
        </p:spPr>
      </p:cxnSp>
      <p:sp>
        <p:nvSpPr>
          <p:cNvPr id="116" name="Google Shape;116;p2"/>
          <p:cNvSpPr/>
          <p:nvPr/>
        </p:nvSpPr>
        <p:spPr>
          <a:xfrm>
            <a:off x="4532063" y="3044554"/>
            <a:ext cx="620181" cy="584353"/>
          </a:xfrm>
          <a:prstGeom prst="ellipse">
            <a:avLst/>
          </a:prstGeom>
          <a:solidFill>
            <a:srgbClr val="AEABA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3</a:t>
            </a:r>
            <a:endParaRPr/>
          </a:p>
        </p:txBody>
      </p:sp>
      <p:sp>
        <p:nvSpPr>
          <p:cNvPr id="117" name="Google Shape;117;p2"/>
          <p:cNvSpPr txBox="1"/>
          <p:nvPr/>
        </p:nvSpPr>
        <p:spPr>
          <a:xfrm>
            <a:off x="3533498" y="3628907"/>
            <a:ext cx="2617313" cy="584775"/>
          </a:xfrm>
          <a:prstGeom prst="rect">
            <a:avLst/>
          </a:prstGeom>
          <a:solidFill>
            <a:schemeClr val="lt1"/>
          </a:solidFill>
          <a:ln w="28575" cap="flat" cmpd="sng">
            <a:solidFill>
              <a:srgbClr val="002060"/>
            </a:solidFill>
            <a:prstDash val="dash"/>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Disposición de conclusión de investigación preparatoria</a:t>
            </a:r>
            <a:endParaRPr/>
          </a:p>
        </p:txBody>
      </p:sp>
      <p:sp>
        <p:nvSpPr>
          <p:cNvPr id="118" name="Google Shape;118;p2"/>
          <p:cNvSpPr txBox="1"/>
          <p:nvPr/>
        </p:nvSpPr>
        <p:spPr>
          <a:xfrm>
            <a:off x="6592950" y="3651919"/>
            <a:ext cx="2617313" cy="338554"/>
          </a:xfrm>
          <a:prstGeom prst="rect">
            <a:avLst/>
          </a:prstGeom>
          <a:solidFill>
            <a:schemeClr val="lt1"/>
          </a:solidFill>
          <a:ln w="28575" cap="flat" cmpd="sng">
            <a:solidFill>
              <a:srgbClr val="002060"/>
            </a:solidFill>
            <a:prstDash val="dash"/>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Requerimiento acusatorio</a:t>
            </a:r>
            <a:endParaRPr/>
          </a:p>
        </p:txBody>
      </p:sp>
      <p:sp>
        <p:nvSpPr>
          <p:cNvPr id="119" name="Google Shape;119;p2"/>
          <p:cNvSpPr txBox="1"/>
          <p:nvPr/>
        </p:nvSpPr>
        <p:spPr>
          <a:xfrm>
            <a:off x="6592949" y="4893938"/>
            <a:ext cx="2617313" cy="338554"/>
          </a:xfrm>
          <a:prstGeom prst="rect">
            <a:avLst/>
          </a:prstGeom>
          <a:solidFill>
            <a:schemeClr val="lt1"/>
          </a:solidFill>
          <a:ln w="28575" cap="flat" cmpd="sng">
            <a:solidFill>
              <a:srgbClr val="002060"/>
            </a:solidFill>
            <a:prstDash val="dash"/>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Auto de enjuiciamiento</a:t>
            </a:r>
            <a:endParaRPr/>
          </a:p>
        </p:txBody>
      </p:sp>
      <p:sp>
        <p:nvSpPr>
          <p:cNvPr id="120" name="Google Shape;120;p2"/>
          <p:cNvSpPr/>
          <p:nvPr/>
        </p:nvSpPr>
        <p:spPr>
          <a:xfrm>
            <a:off x="7545104" y="2930917"/>
            <a:ext cx="620181" cy="584353"/>
          </a:xfrm>
          <a:prstGeom prst="ellipse">
            <a:avLst/>
          </a:prstGeom>
          <a:solidFill>
            <a:srgbClr val="AEABA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4</a:t>
            </a:r>
            <a:endParaRPr/>
          </a:p>
        </p:txBody>
      </p:sp>
      <p:sp>
        <p:nvSpPr>
          <p:cNvPr id="121" name="Google Shape;121;p2"/>
          <p:cNvSpPr/>
          <p:nvPr/>
        </p:nvSpPr>
        <p:spPr>
          <a:xfrm>
            <a:off x="7545104" y="4172603"/>
            <a:ext cx="620181" cy="584353"/>
          </a:xfrm>
          <a:prstGeom prst="ellipse">
            <a:avLst/>
          </a:prstGeom>
          <a:solidFill>
            <a:srgbClr val="AEABA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5</a:t>
            </a:r>
            <a:endParaRPr/>
          </a:p>
        </p:txBody>
      </p:sp>
      <p:sp>
        <p:nvSpPr>
          <p:cNvPr id="122" name="Google Shape;122;p2"/>
          <p:cNvSpPr txBox="1"/>
          <p:nvPr/>
        </p:nvSpPr>
        <p:spPr>
          <a:xfrm>
            <a:off x="9524196" y="3672245"/>
            <a:ext cx="2368046" cy="338554"/>
          </a:xfrm>
          <a:prstGeom prst="rect">
            <a:avLst/>
          </a:prstGeom>
          <a:solidFill>
            <a:schemeClr val="lt1"/>
          </a:solidFill>
          <a:ln w="28575" cap="flat" cmpd="sng">
            <a:solidFill>
              <a:srgbClr val="002060"/>
            </a:solidFill>
            <a:prstDash val="dash"/>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dk1"/>
                </a:solidFill>
                <a:latin typeface="Calibri"/>
                <a:ea typeface="Calibri"/>
                <a:cs typeface="Calibri"/>
                <a:sym typeface="Calibri"/>
              </a:rPr>
              <a:t>Sentencia</a:t>
            </a:r>
            <a:endParaRPr/>
          </a:p>
        </p:txBody>
      </p:sp>
      <p:sp>
        <p:nvSpPr>
          <p:cNvPr id="123" name="Google Shape;123;p2"/>
          <p:cNvSpPr/>
          <p:nvPr/>
        </p:nvSpPr>
        <p:spPr>
          <a:xfrm>
            <a:off x="10140082" y="2947313"/>
            <a:ext cx="620181" cy="584353"/>
          </a:xfrm>
          <a:prstGeom prst="ellipse">
            <a:avLst/>
          </a:prstGeom>
          <a:solidFill>
            <a:srgbClr val="AEABA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dk1"/>
                </a:solidFill>
                <a:latin typeface="Calibri"/>
                <a:ea typeface="Calibri"/>
                <a:cs typeface="Calibri"/>
                <a:sym typeface="Calibri"/>
              </a:rPr>
              <a:t>6</a:t>
            </a:r>
            <a:endParaRPr/>
          </a:p>
        </p:txBody>
      </p:sp>
      <p:sp>
        <p:nvSpPr>
          <p:cNvPr id="124" name="Google Shape;124;p2"/>
          <p:cNvSpPr txBox="1"/>
          <p:nvPr/>
        </p:nvSpPr>
        <p:spPr>
          <a:xfrm>
            <a:off x="3048535" y="6417354"/>
            <a:ext cx="646716"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dk1"/>
                </a:solidFill>
                <a:latin typeface="Calibri"/>
                <a:ea typeface="Calibri"/>
                <a:cs typeface="Calibri"/>
                <a:sym typeface="Calibri"/>
              </a:rPr>
              <a:t>Fiscal</a:t>
            </a:r>
            <a:endParaRPr/>
          </a:p>
        </p:txBody>
      </p:sp>
      <p:sp>
        <p:nvSpPr>
          <p:cNvPr id="125" name="Google Shape;125;p2"/>
          <p:cNvSpPr/>
          <p:nvPr/>
        </p:nvSpPr>
        <p:spPr>
          <a:xfrm rot="5400000">
            <a:off x="3289964" y="3537994"/>
            <a:ext cx="262830" cy="5504282"/>
          </a:xfrm>
          <a:prstGeom prst="rightBrace">
            <a:avLst>
              <a:gd name="adj1" fmla="val 8333"/>
              <a:gd name="adj2" fmla="val 50000"/>
            </a:avLst>
          </a:prstGeom>
          <a:noFill/>
          <a:ln w="28575" cap="flat" cmpd="sng">
            <a:solidFill>
              <a:srgbClr val="323F4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26" name="Google Shape;126;p2"/>
          <p:cNvSpPr/>
          <p:nvPr/>
        </p:nvSpPr>
        <p:spPr>
          <a:xfrm rot="5400000">
            <a:off x="7784988" y="4804536"/>
            <a:ext cx="233235" cy="2929590"/>
          </a:xfrm>
          <a:prstGeom prst="rightBrace">
            <a:avLst>
              <a:gd name="adj1" fmla="val 8333"/>
              <a:gd name="adj2" fmla="val 50000"/>
            </a:avLst>
          </a:prstGeom>
          <a:noFill/>
          <a:ln w="28575" cap="flat" cmpd="sng">
            <a:solidFill>
              <a:srgbClr val="323F4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27" name="Google Shape;127;p2"/>
          <p:cNvSpPr txBox="1"/>
          <p:nvPr/>
        </p:nvSpPr>
        <p:spPr>
          <a:xfrm>
            <a:off x="6132725" y="6490436"/>
            <a:ext cx="2884572"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b="1">
                <a:solidFill>
                  <a:schemeClr val="dk1"/>
                </a:solidFill>
                <a:latin typeface="Calibri"/>
                <a:ea typeface="Calibri"/>
                <a:cs typeface="Calibri"/>
                <a:sym typeface="Calibri"/>
              </a:rPr>
              <a:t>Juez de la investigación preparatoria</a:t>
            </a:r>
            <a:endParaRPr/>
          </a:p>
        </p:txBody>
      </p:sp>
      <p:sp>
        <p:nvSpPr>
          <p:cNvPr id="128" name="Google Shape;128;p2"/>
          <p:cNvSpPr txBox="1"/>
          <p:nvPr/>
        </p:nvSpPr>
        <p:spPr>
          <a:xfrm>
            <a:off x="9210262" y="6465606"/>
            <a:ext cx="2903359"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b="1">
                <a:solidFill>
                  <a:schemeClr val="dk1"/>
                </a:solidFill>
                <a:latin typeface="Calibri"/>
                <a:ea typeface="Calibri"/>
                <a:cs typeface="Calibri"/>
                <a:sym typeface="Calibri"/>
              </a:rPr>
              <a:t>Juez penal (Unipersonal o colegiado)</a:t>
            </a:r>
            <a:endParaRPr/>
          </a:p>
        </p:txBody>
      </p:sp>
      <p:sp>
        <p:nvSpPr>
          <p:cNvPr id="129" name="Google Shape;129;p2"/>
          <p:cNvSpPr/>
          <p:nvPr/>
        </p:nvSpPr>
        <p:spPr>
          <a:xfrm rot="5400000">
            <a:off x="10281560" y="5343974"/>
            <a:ext cx="248462" cy="1876140"/>
          </a:xfrm>
          <a:prstGeom prst="rightBrace">
            <a:avLst>
              <a:gd name="adj1" fmla="val 8333"/>
              <a:gd name="adj2" fmla="val 50000"/>
            </a:avLst>
          </a:prstGeom>
          <a:noFill/>
          <a:ln w="28575" cap="flat" cmpd="sng">
            <a:solidFill>
              <a:srgbClr val="323F4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0"/>
        <p:cNvGrpSpPr/>
        <p:nvPr/>
      </p:nvGrpSpPr>
      <p:grpSpPr>
        <a:xfrm>
          <a:off x="0" y="0"/>
          <a:ext cx="0" cy="0"/>
          <a:chOff x="0" y="0"/>
          <a:chExt cx="0" cy="0"/>
        </a:xfrm>
      </p:grpSpPr>
      <p:sp>
        <p:nvSpPr>
          <p:cNvPr id="892" name="Google Shape;892;p37"/>
          <p:cNvSpPr txBox="1"/>
          <p:nvPr/>
        </p:nvSpPr>
        <p:spPr>
          <a:xfrm>
            <a:off x="1703348" y="1414536"/>
            <a:ext cx="2474973" cy="369332"/>
          </a:xfrm>
          <a:prstGeom prst="rect">
            <a:avLst/>
          </a:prstGeom>
          <a:solidFill>
            <a:srgbClr val="DDEAF6"/>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Aspectos problemáticos </a:t>
            </a:r>
            <a:endParaRPr/>
          </a:p>
        </p:txBody>
      </p:sp>
      <p:sp>
        <p:nvSpPr>
          <p:cNvPr id="893" name="Google Shape;893;p37"/>
          <p:cNvSpPr/>
          <p:nvPr/>
        </p:nvSpPr>
        <p:spPr>
          <a:xfrm>
            <a:off x="4398699" y="460654"/>
            <a:ext cx="587230" cy="2317656"/>
          </a:xfrm>
          <a:prstGeom prst="leftBrace">
            <a:avLst>
              <a:gd name="adj1" fmla="val 0"/>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894" name="Google Shape;894;p37"/>
          <p:cNvSpPr txBox="1"/>
          <p:nvPr/>
        </p:nvSpPr>
        <p:spPr>
          <a:xfrm>
            <a:off x="5188187" y="266518"/>
            <a:ext cx="2138406" cy="36933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Expedición de copias</a:t>
            </a:r>
            <a:endParaRPr/>
          </a:p>
        </p:txBody>
      </p:sp>
      <p:sp>
        <p:nvSpPr>
          <p:cNvPr id="895" name="Google Shape;895;p37"/>
          <p:cNvSpPr txBox="1"/>
          <p:nvPr/>
        </p:nvSpPr>
        <p:spPr>
          <a:xfrm>
            <a:off x="5188187" y="2593644"/>
            <a:ext cx="3138873" cy="36933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Publicaciones oficiales en redes</a:t>
            </a:r>
            <a:endParaRPr/>
          </a:p>
        </p:txBody>
      </p:sp>
      <p:sp>
        <p:nvSpPr>
          <p:cNvPr id="896" name="Google Shape;896;p37"/>
          <p:cNvSpPr txBox="1"/>
          <p:nvPr/>
        </p:nvSpPr>
        <p:spPr>
          <a:xfrm>
            <a:off x="5196976" y="1414536"/>
            <a:ext cx="2129617" cy="36933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Filtraciones</a:t>
            </a:r>
            <a:endParaRPr/>
          </a:p>
        </p:txBody>
      </p:sp>
      <p:sp>
        <p:nvSpPr>
          <p:cNvPr id="897" name="Google Shape;897;p37"/>
          <p:cNvSpPr/>
          <p:nvPr/>
        </p:nvSpPr>
        <p:spPr>
          <a:xfrm>
            <a:off x="4743248" y="157354"/>
            <a:ext cx="485361" cy="538386"/>
          </a:xfrm>
          <a:prstGeom prst="ellipse">
            <a:avLst/>
          </a:prstGeom>
          <a:solidFill>
            <a:srgbClr val="002060"/>
          </a:solidFill>
          <a:ln w="9525" cap="flat" cmpd="sng">
            <a:solidFill>
              <a:schemeClr val="tx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lt1"/>
                </a:solidFill>
                <a:latin typeface="Calibri"/>
                <a:ea typeface="Calibri"/>
                <a:cs typeface="Calibri"/>
                <a:sym typeface="Calibri"/>
              </a:rPr>
              <a:t>1</a:t>
            </a:r>
            <a:endParaRPr/>
          </a:p>
        </p:txBody>
      </p:sp>
      <p:sp>
        <p:nvSpPr>
          <p:cNvPr id="898" name="Google Shape;898;p37"/>
          <p:cNvSpPr/>
          <p:nvPr/>
        </p:nvSpPr>
        <p:spPr>
          <a:xfrm>
            <a:off x="4711615" y="2495633"/>
            <a:ext cx="485361" cy="538386"/>
          </a:xfrm>
          <a:prstGeom prst="ellipse">
            <a:avLst/>
          </a:prstGeom>
          <a:solidFill>
            <a:srgbClr val="002060"/>
          </a:solidFill>
          <a:ln w="9525" cap="flat" cmpd="sng">
            <a:solidFill>
              <a:schemeClr val="tx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lt1"/>
                </a:solidFill>
                <a:latin typeface="Calibri"/>
                <a:ea typeface="Calibri"/>
                <a:cs typeface="Calibri"/>
                <a:sym typeface="Calibri"/>
              </a:rPr>
              <a:t>3</a:t>
            </a:r>
            <a:endParaRPr/>
          </a:p>
        </p:txBody>
      </p:sp>
      <p:sp>
        <p:nvSpPr>
          <p:cNvPr id="899" name="Google Shape;899;p37"/>
          <p:cNvSpPr/>
          <p:nvPr/>
        </p:nvSpPr>
        <p:spPr>
          <a:xfrm>
            <a:off x="4743248" y="1294290"/>
            <a:ext cx="485361" cy="538386"/>
          </a:xfrm>
          <a:prstGeom prst="ellipse">
            <a:avLst/>
          </a:prstGeom>
          <a:solidFill>
            <a:srgbClr val="002060"/>
          </a:solidFill>
          <a:ln w="9525" cap="flat" cmpd="sng">
            <a:solidFill>
              <a:schemeClr val="tx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lt1"/>
                </a:solidFill>
                <a:latin typeface="Calibri"/>
                <a:ea typeface="Calibri"/>
                <a:cs typeface="Calibri"/>
                <a:sym typeface="Calibri"/>
              </a:rPr>
              <a:t>2</a:t>
            </a:r>
            <a:endParaRPr/>
          </a:p>
        </p:txBody>
      </p:sp>
      <p:sp>
        <p:nvSpPr>
          <p:cNvPr id="900" name="Google Shape;900;p37"/>
          <p:cNvSpPr txBox="1"/>
          <p:nvPr/>
        </p:nvSpPr>
        <p:spPr>
          <a:xfrm>
            <a:off x="380797" y="3499338"/>
            <a:ext cx="5715203" cy="1569660"/>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 la constitucionalidad del secreto de las investigaciones y su compatibilidad con el derecho de defensa, requieren, como condición esencial, que el secreto de las actuaciones fiscales o policiales venga objetiva y razonablemente justificado en circunstancias que el fiscal debe exteriorizar en una decisión motivada”.</a:t>
            </a:r>
            <a:endParaRPr sz="1600">
              <a:solidFill>
                <a:schemeClr val="dk1"/>
              </a:solidFill>
              <a:latin typeface="Calibri"/>
              <a:ea typeface="Calibri"/>
              <a:cs typeface="Calibri"/>
              <a:sym typeface="Calibri"/>
            </a:endParaRPr>
          </a:p>
        </p:txBody>
      </p:sp>
      <p:sp>
        <p:nvSpPr>
          <p:cNvPr id="901" name="Google Shape;901;p37"/>
          <p:cNvSpPr/>
          <p:nvPr/>
        </p:nvSpPr>
        <p:spPr>
          <a:xfrm>
            <a:off x="1456730" y="5077902"/>
            <a:ext cx="3809313"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lt1"/>
                </a:solidFill>
                <a:latin typeface="Calibri"/>
                <a:ea typeface="Calibri"/>
                <a:cs typeface="Calibri"/>
                <a:sym typeface="Calibri"/>
              </a:rPr>
              <a:t>Casación N° 373-2018/Corte Suprema, FJ. 2</a:t>
            </a:r>
            <a:endParaRPr sz="1600" b="1">
              <a:solidFill>
                <a:schemeClr val="lt1"/>
              </a:solidFill>
              <a:latin typeface="Calibri"/>
              <a:ea typeface="Calibri"/>
              <a:cs typeface="Calibri"/>
              <a:sym typeface="Calibri"/>
            </a:endParaRPr>
          </a:p>
        </p:txBody>
      </p:sp>
      <p:sp>
        <p:nvSpPr>
          <p:cNvPr id="902" name="Google Shape;902;p37"/>
          <p:cNvSpPr txBox="1"/>
          <p:nvPr/>
        </p:nvSpPr>
        <p:spPr>
          <a:xfrm>
            <a:off x="6476798" y="3314672"/>
            <a:ext cx="5476664" cy="2308324"/>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 este Tribunal advierte que el proceso penal es reservado solo en la etapa de instrucción, debido al ánimo de optimizarla y protegerla de posibles interferencias externas que dificulten el éxito de la investigación. Culminada la etapa de instrucción, el proceso penal se convierte en público, incluyendo la información que forma parte de la carpeta fiscal o expediente judicial, salvo la que afecta la intimidad personal, la defensa nacional o la exceptuada por ley, lo cual será evaluada caso por caso."</a:t>
            </a:r>
            <a:endParaRPr sz="1600">
              <a:solidFill>
                <a:schemeClr val="dk1"/>
              </a:solidFill>
              <a:latin typeface="Calibri"/>
              <a:ea typeface="Calibri"/>
              <a:cs typeface="Calibri"/>
              <a:sym typeface="Calibri"/>
            </a:endParaRPr>
          </a:p>
        </p:txBody>
      </p:sp>
      <p:sp>
        <p:nvSpPr>
          <p:cNvPr id="903" name="Google Shape;903;p37"/>
          <p:cNvSpPr/>
          <p:nvPr/>
        </p:nvSpPr>
        <p:spPr>
          <a:xfrm>
            <a:off x="7640757" y="5603665"/>
            <a:ext cx="3020507"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Exp. N° 04181-2017-PHD/TC, FJ. 8</a:t>
            </a:r>
            <a:endParaRPr sz="1600" b="1">
              <a:solidFill>
                <a:schemeClr val="lt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07"/>
        <p:cNvGrpSpPr/>
        <p:nvPr/>
      </p:nvGrpSpPr>
      <p:grpSpPr>
        <a:xfrm>
          <a:off x="0" y="0"/>
          <a:ext cx="0" cy="0"/>
          <a:chOff x="0" y="0"/>
          <a:chExt cx="0" cy="0"/>
        </a:xfrm>
      </p:grpSpPr>
      <p:sp>
        <p:nvSpPr>
          <p:cNvPr id="909" name="Google Shape;909;p38"/>
          <p:cNvSpPr txBox="1"/>
          <p:nvPr/>
        </p:nvSpPr>
        <p:spPr>
          <a:xfrm>
            <a:off x="3762891" y="395549"/>
            <a:ext cx="406451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2800" b="1" i="1" dirty="0">
                <a:solidFill>
                  <a:schemeClr val="dk1"/>
                </a:solidFill>
                <a:latin typeface="Calibri"/>
                <a:ea typeface="Calibri"/>
                <a:cs typeface="Calibri"/>
                <a:sym typeface="Calibri"/>
              </a:rPr>
              <a:t>Investigación contra LQRR</a:t>
            </a:r>
            <a:endParaRPr dirty="0"/>
          </a:p>
        </p:txBody>
      </p:sp>
      <p:sp>
        <p:nvSpPr>
          <p:cNvPr id="910" name="Google Shape;910;p38"/>
          <p:cNvSpPr txBox="1"/>
          <p:nvPr/>
        </p:nvSpPr>
        <p:spPr>
          <a:xfrm>
            <a:off x="1219471" y="1242735"/>
            <a:ext cx="9366354" cy="1015622"/>
          </a:xfrm>
          <a:prstGeom prst="rect">
            <a:avLst/>
          </a:prstGeom>
          <a:solidFill>
            <a:schemeClr val="lt2"/>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500">
                <a:solidFill>
                  <a:schemeClr val="dk1"/>
                </a:solidFill>
                <a:latin typeface="Calibri"/>
                <a:ea typeface="Calibri"/>
                <a:cs typeface="Calibri"/>
                <a:sym typeface="Calibri"/>
              </a:rPr>
              <a:t>En algunos casos las diligencias preliminares son dirigidas contra los que resulten responsables , y esto es porque el Ministerio Público tiene conocimiento de la noticia criminal pero no de la identificación del presunto autor, coautores o los partícipes del delito. Entonces la investigación no es contra alguien en particular, pero a su vez lo es contra todos también. </a:t>
            </a:r>
            <a:endParaRPr/>
          </a:p>
        </p:txBody>
      </p:sp>
      <p:cxnSp>
        <p:nvCxnSpPr>
          <p:cNvPr id="911" name="Google Shape;911;p38"/>
          <p:cNvCxnSpPr/>
          <p:nvPr/>
        </p:nvCxnSpPr>
        <p:spPr>
          <a:xfrm>
            <a:off x="5844070" y="2258357"/>
            <a:ext cx="0" cy="411220"/>
          </a:xfrm>
          <a:prstGeom prst="straightConnector1">
            <a:avLst/>
          </a:prstGeom>
          <a:noFill/>
          <a:ln w="38100" cap="flat" cmpd="sng">
            <a:solidFill>
              <a:srgbClr val="002060"/>
            </a:solidFill>
            <a:prstDash val="solid"/>
            <a:miter lim="800000"/>
            <a:headEnd type="none" w="sm" len="sm"/>
            <a:tailEnd type="triangle" w="med" len="med"/>
          </a:ln>
        </p:spPr>
      </p:cxnSp>
      <p:sp>
        <p:nvSpPr>
          <p:cNvPr id="912" name="Google Shape;912;p38"/>
          <p:cNvSpPr/>
          <p:nvPr/>
        </p:nvSpPr>
        <p:spPr>
          <a:xfrm>
            <a:off x="1219472" y="2756408"/>
            <a:ext cx="10720601" cy="553998"/>
          </a:xfrm>
          <a:prstGeom prst="rect">
            <a:avLst/>
          </a:prstGeom>
          <a:noFill/>
          <a:ln w="2857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500">
                <a:solidFill>
                  <a:srgbClr val="000000"/>
                </a:solidFill>
                <a:latin typeface="Calibri"/>
                <a:ea typeface="Calibri"/>
                <a:cs typeface="Calibri"/>
                <a:sym typeface="Calibri"/>
              </a:rPr>
              <a:t>Este tipo de investigación dirigida contra los que resulten responsables no se encuentra regulada en el Código Procesal Penal, sin embargo, es utilizada por la Fiscalía cuando se desconoce la identidad del autor o partícipe del acto criminal. </a:t>
            </a:r>
            <a:endParaRPr/>
          </a:p>
        </p:txBody>
      </p:sp>
      <p:sp>
        <p:nvSpPr>
          <p:cNvPr id="913" name="Google Shape;913;p38"/>
          <p:cNvSpPr/>
          <p:nvPr/>
        </p:nvSpPr>
        <p:spPr>
          <a:xfrm>
            <a:off x="1219471" y="3620248"/>
            <a:ext cx="10720602" cy="784830"/>
          </a:xfrm>
          <a:prstGeom prst="rect">
            <a:avLst/>
          </a:prstGeom>
          <a:noFill/>
          <a:ln w="2857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500">
                <a:solidFill>
                  <a:srgbClr val="000000"/>
                </a:solidFill>
                <a:latin typeface="Calibri"/>
                <a:ea typeface="Calibri"/>
                <a:cs typeface="Calibri"/>
                <a:sym typeface="Calibri"/>
              </a:rPr>
              <a:t>Este tipo de investigación sin identificación del presunto autor del ilícito penal es válida y aplicable, solo cuando se desconoce la identidad de quien cometió el delito: por ejemplo, en la comisión de un delito de homicidio, donde solo se encuentra el cuerpo de la víctima es evidente que ha habido un crimen, pero se desconoce al autor de este.</a:t>
            </a:r>
            <a:endParaRPr/>
          </a:p>
        </p:txBody>
      </p:sp>
      <p:grpSp>
        <p:nvGrpSpPr>
          <p:cNvPr id="914" name="Google Shape;914;p38"/>
          <p:cNvGrpSpPr/>
          <p:nvPr/>
        </p:nvGrpSpPr>
        <p:grpSpPr>
          <a:xfrm>
            <a:off x="260792" y="2591539"/>
            <a:ext cx="892419" cy="917847"/>
            <a:chOff x="898598" y="1796795"/>
            <a:chExt cx="1027473" cy="1027473"/>
          </a:xfrm>
        </p:grpSpPr>
        <p:sp>
          <p:nvSpPr>
            <p:cNvPr id="915" name="Google Shape;915;p38"/>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916" name="Google Shape;916;p38"/>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spcBef>
                  <a:spcPts val="0"/>
                </a:spcBef>
                <a:spcAft>
                  <a:spcPts val="0"/>
                </a:spcAft>
                <a:buClr>
                  <a:schemeClr val="dk1"/>
                </a:buClr>
                <a:buSzPts val="2400"/>
                <a:buFont typeface="Calibri"/>
                <a:buNone/>
              </a:pPr>
              <a:r>
                <a:rPr lang="es-PE" sz="2400" b="1">
                  <a:solidFill>
                    <a:schemeClr val="dk1"/>
                  </a:solidFill>
                  <a:latin typeface="Calibri"/>
                  <a:ea typeface="Calibri"/>
                  <a:cs typeface="Calibri"/>
                  <a:sym typeface="Calibri"/>
                </a:rPr>
                <a:t>1</a:t>
              </a:r>
              <a:endParaRPr sz="2400" b="1">
                <a:solidFill>
                  <a:schemeClr val="dk1"/>
                </a:solidFill>
                <a:latin typeface="Calibri"/>
                <a:ea typeface="Calibri"/>
                <a:cs typeface="Calibri"/>
                <a:sym typeface="Calibri"/>
              </a:endParaRPr>
            </a:p>
          </p:txBody>
        </p:sp>
      </p:grpSp>
      <p:grpSp>
        <p:nvGrpSpPr>
          <p:cNvPr id="917" name="Google Shape;917;p38"/>
          <p:cNvGrpSpPr/>
          <p:nvPr/>
        </p:nvGrpSpPr>
        <p:grpSpPr>
          <a:xfrm>
            <a:off x="260792" y="3620248"/>
            <a:ext cx="892419" cy="917847"/>
            <a:chOff x="898598" y="1796795"/>
            <a:chExt cx="1027473" cy="1027473"/>
          </a:xfrm>
        </p:grpSpPr>
        <p:sp>
          <p:nvSpPr>
            <p:cNvPr id="918" name="Google Shape;918;p38"/>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919" name="Google Shape;919;p38"/>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spcBef>
                  <a:spcPts val="0"/>
                </a:spcBef>
                <a:spcAft>
                  <a:spcPts val="0"/>
                </a:spcAft>
                <a:buClr>
                  <a:schemeClr val="dk1"/>
                </a:buClr>
                <a:buSzPts val="2400"/>
                <a:buFont typeface="Calibri"/>
                <a:buNone/>
              </a:pPr>
              <a:r>
                <a:rPr lang="es-PE" sz="2400" b="1">
                  <a:solidFill>
                    <a:schemeClr val="dk1"/>
                  </a:solidFill>
                  <a:latin typeface="Calibri"/>
                  <a:ea typeface="Calibri"/>
                  <a:cs typeface="Calibri"/>
                  <a:sym typeface="Calibri"/>
                </a:rPr>
                <a:t>2</a:t>
              </a:r>
              <a:endParaRPr sz="2400" b="1">
                <a:solidFill>
                  <a:schemeClr val="dk1"/>
                </a:solidFill>
                <a:latin typeface="Calibri"/>
                <a:ea typeface="Calibri"/>
                <a:cs typeface="Calibri"/>
                <a:sym typeface="Calibri"/>
              </a:endParaRPr>
            </a:p>
          </p:txBody>
        </p:sp>
      </p:grpSp>
      <p:sp>
        <p:nvSpPr>
          <p:cNvPr id="920" name="Google Shape;920;p38"/>
          <p:cNvSpPr/>
          <p:nvPr/>
        </p:nvSpPr>
        <p:spPr>
          <a:xfrm>
            <a:off x="1880412" y="4990654"/>
            <a:ext cx="7927317" cy="1708160"/>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500">
                <a:solidFill>
                  <a:schemeClr val="dk1"/>
                </a:solidFill>
                <a:latin typeface="Calibri"/>
                <a:ea typeface="Calibri"/>
                <a:cs typeface="Calibri"/>
                <a:sym typeface="Calibri"/>
              </a:rPr>
              <a:t>La defensa de una persona es un elemento también clave de la configuración de la tutela procesal efectiva, puesto que un proceso no puede considerarse como respetuoso de la persona si no se le permite la posibilidad de presentar sus argumentos, estrategia y elementos de respaldo jurídico necesarios. Así la defensa también es un derecho-regla de la tutela procesal efectiva. Sobre su reconocimiento normativo debemos remitirnos a la Constitución cuando reconoce en su artículo 139° inciso 14, la existencia de el principio de no ser privado del derecho de defensa en ningún estado del proceso (…).</a:t>
            </a:r>
            <a:endParaRPr/>
          </a:p>
        </p:txBody>
      </p:sp>
      <p:sp>
        <p:nvSpPr>
          <p:cNvPr id="921" name="Google Shape;921;p38"/>
          <p:cNvSpPr/>
          <p:nvPr/>
        </p:nvSpPr>
        <p:spPr>
          <a:xfrm>
            <a:off x="4112411" y="6453095"/>
            <a:ext cx="3714991"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lt1"/>
                </a:solidFill>
                <a:latin typeface="Calibri"/>
                <a:ea typeface="Calibri"/>
                <a:cs typeface="Calibri"/>
                <a:sym typeface="Calibri"/>
              </a:rPr>
              <a:t>Casación N° 281-2011, Moquegua, FJ. 3.2.</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25"/>
        <p:cNvGrpSpPr/>
        <p:nvPr/>
      </p:nvGrpSpPr>
      <p:grpSpPr>
        <a:xfrm>
          <a:off x="0" y="0"/>
          <a:ext cx="0" cy="0"/>
          <a:chOff x="0" y="0"/>
          <a:chExt cx="0" cy="0"/>
        </a:xfrm>
      </p:grpSpPr>
      <p:sp>
        <p:nvSpPr>
          <p:cNvPr id="927" name="Google Shape;927;p39"/>
          <p:cNvSpPr txBox="1"/>
          <p:nvPr/>
        </p:nvSpPr>
        <p:spPr>
          <a:xfrm>
            <a:off x="242682" y="435925"/>
            <a:ext cx="6096000" cy="70788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4000"/>
              <a:buFont typeface="Calibri"/>
              <a:buNone/>
            </a:pPr>
            <a:r>
              <a:rPr lang="es-PE" sz="4000" b="1" i="1">
                <a:solidFill>
                  <a:schemeClr val="dk1"/>
                </a:solidFill>
                <a:latin typeface="Calibri"/>
                <a:ea typeface="Calibri"/>
                <a:cs typeface="Calibri"/>
                <a:sym typeface="Calibri"/>
              </a:rPr>
              <a:t>Informe policial</a:t>
            </a:r>
            <a:endParaRPr/>
          </a:p>
        </p:txBody>
      </p:sp>
      <p:sp>
        <p:nvSpPr>
          <p:cNvPr id="928" name="Google Shape;928;p39"/>
          <p:cNvSpPr txBox="1"/>
          <p:nvPr/>
        </p:nvSpPr>
        <p:spPr>
          <a:xfrm flipH="1">
            <a:off x="478483" y="4169668"/>
            <a:ext cx="1917422" cy="338514"/>
          </a:xfrm>
          <a:prstGeom prst="rect">
            <a:avLst/>
          </a:prstGeom>
          <a:solidFill>
            <a:srgbClr val="B3C6E7"/>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Debe contener</a:t>
            </a:r>
            <a:endParaRPr sz="1600">
              <a:solidFill>
                <a:schemeClr val="dk1"/>
              </a:solidFill>
              <a:latin typeface="Calibri"/>
              <a:ea typeface="Calibri"/>
              <a:cs typeface="Calibri"/>
              <a:sym typeface="Calibri"/>
            </a:endParaRPr>
          </a:p>
        </p:txBody>
      </p:sp>
      <p:sp>
        <p:nvSpPr>
          <p:cNvPr id="929" name="Google Shape;929;p39"/>
          <p:cNvSpPr/>
          <p:nvPr/>
        </p:nvSpPr>
        <p:spPr>
          <a:xfrm>
            <a:off x="3722521" y="2554150"/>
            <a:ext cx="485361" cy="538386"/>
          </a:xfrm>
          <a:prstGeom prst="ellipse">
            <a:avLst/>
          </a:prstGeom>
          <a:solidFill>
            <a:srgbClr val="002060"/>
          </a:soli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lt1"/>
                </a:solidFill>
                <a:latin typeface="Calibri"/>
                <a:ea typeface="Calibri"/>
                <a:cs typeface="Calibri"/>
                <a:sym typeface="Calibri"/>
              </a:rPr>
              <a:t>1</a:t>
            </a:r>
            <a:endParaRPr/>
          </a:p>
        </p:txBody>
      </p:sp>
      <p:sp>
        <p:nvSpPr>
          <p:cNvPr id="930" name="Google Shape;930;p39"/>
          <p:cNvSpPr/>
          <p:nvPr/>
        </p:nvSpPr>
        <p:spPr>
          <a:xfrm>
            <a:off x="3722522" y="3969796"/>
            <a:ext cx="485361" cy="538386"/>
          </a:xfrm>
          <a:prstGeom prst="ellipse">
            <a:avLst/>
          </a:prstGeom>
          <a:solidFill>
            <a:srgbClr val="002060"/>
          </a:soli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lt1"/>
                </a:solidFill>
                <a:latin typeface="Calibri"/>
                <a:ea typeface="Calibri"/>
                <a:cs typeface="Calibri"/>
                <a:sym typeface="Calibri"/>
              </a:rPr>
              <a:t>2</a:t>
            </a:r>
            <a:endParaRPr/>
          </a:p>
        </p:txBody>
      </p:sp>
      <p:sp>
        <p:nvSpPr>
          <p:cNvPr id="931" name="Google Shape;931;p39"/>
          <p:cNvSpPr/>
          <p:nvPr/>
        </p:nvSpPr>
        <p:spPr>
          <a:xfrm>
            <a:off x="4207883" y="2530976"/>
            <a:ext cx="7741435" cy="584735"/>
          </a:xfrm>
          <a:prstGeom prst="rect">
            <a:avLst/>
          </a:prstGeom>
          <a:solidFill>
            <a:schemeClr val="lt1"/>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El relato completo de los hechos, que parte de los datos acerca de la denuncia o de las primeras diligencias, cuyo carácter debe ser objetivo, limitados a los hechos constatados.</a:t>
            </a:r>
            <a:endParaRPr/>
          </a:p>
        </p:txBody>
      </p:sp>
      <p:sp>
        <p:nvSpPr>
          <p:cNvPr id="932" name="Google Shape;932;p39"/>
          <p:cNvSpPr/>
          <p:nvPr/>
        </p:nvSpPr>
        <p:spPr>
          <a:xfrm>
            <a:off x="4207883" y="3867561"/>
            <a:ext cx="7741435" cy="801700"/>
          </a:xfrm>
          <a:prstGeom prst="rect">
            <a:avLst/>
          </a:prstGeom>
          <a:solidFill>
            <a:schemeClr val="lt1"/>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Diligencias practicadas, que deben indicarse con el fundamento de su ejecución, la sospecha que la motivó y, en su caso,  si se recabó la orden fiscal o, en casos graves, la autorización judicial.</a:t>
            </a:r>
            <a:endParaRPr/>
          </a:p>
        </p:txBody>
      </p:sp>
      <p:sp>
        <p:nvSpPr>
          <p:cNvPr id="933" name="Google Shape;933;p39"/>
          <p:cNvSpPr/>
          <p:nvPr/>
        </p:nvSpPr>
        <p:spPr>
          <a:xfrm>
            <a:off x="4207883" y="5218939"/>
            <a:ext cx="7741435" cy="1026824"/>
          </a:xfrm>
          <a:prstGeom prst="rect">
            <a:avLst/>
          </a:prstGeom>
          <a:solidFill>
            <a:schemeClr val="lt1"/>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Hipótesis sobre futuras líneas de investigación, que permitirá al fiscal a construir la estrategia de diligencias futuras y, en todo caso, marca la línea de cooperación y colaboración entre policía y fiscalía , bajo el entendido que la policía requiere rapidez y eficacia en su actuación, y los fiscales precisan de fuentes de prueba ilícita.</a:t>
            </a:r>
            <a:endParaRPr/>
          </a:p>
        </p:txBody>
      </p:sp>
      <p:sp>
        <p:nvSpPr>
          <p:cNvPr id="934" name="Google Shape;934;p39"/>
          <p:cNvSpPr/>
          <p:nvPr/>
        </p:nvSpPr>
        <p:spPr>
          <a:xfrm>
            <a:off x="3722521" y="5367166"/>
            <a:ext cx="485361" cy="538386"/>
          </a:xfrm>
          <a:prstGeom prst="ellipse">
            <a:avLst/>
          </a:prstGeom>
          <a:solidFill>
            <a:srgbClr val="002060"/>
          </a:solidFill>
          <a:ln w="9525" cap="flat" cmpd="sng">
            <a:solidFill>
              <a:srgbClr val="29305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2800" b="1">
                <a:solidFill>
                  <a:schemeClr val="lt1"/>
                </a:solidFill>
                <a:latin typeface="Calibri"/>
                <a:ea typeface="Calibri"/>
                <a:cs typeface="Calibri"/>
                <a:sym typeface="Calibri"/>
              </a:rPr>
              <a:t>3</a:t>
            </a:r>
            <a:endParaRPr/>
          </a:p>
        </p:txBody>
      </p:sp>
      <p:sp>
        <p:nvSpPr>
          <p:cNvPr id="935" name="Google Shape;935;p39"/>
          <p:cNvSpPr txBox="1"/>
          <p:nvPr/>
        </p:nvSpPr>
        <p:spPr>
          <a:xfrm>
            <a:off x="691486" y="1437721"/>
            <a:ext cx="10809028" cy="923330"/>
          </a:xfrm>
          <a:prstGeom prst="rect">
            <a:avLst/>
          </a:prstGeom>
          <a:solidFill>
            <a:schemeClr val="lt2"/>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800">
                <a:solidFill>
                  <a:schemeClr val="dk1"/>
                </a:solidFill>
                <a:latin typeface="Calibri"/>
                <a:ea typeface="Calibri"/>
                <a:cs typeface="Calibri"/>
                <a:sym typeface="Calibri"/>
              </a:rPr>
              <a:t>Las actuaciones policiales se vuelcan en un documento denominado Informe Policial. Lo novedoso del informe policial estriba en que la Policía Nacional no puede calificar jurídicamente el hecho objeto de investigación, mucho menos puede atribuir responsabilidades iniciales.</a:t>
            </a:r>
            <a:endParaRPr/>
          </a:p>
        </p:txBody>
      </p:sp>
      <p:sp>
        <p:nvSpPr>
          <p:cNvPr id="936" name="Google Shape;936;p39"/>
          <p:cNvSpPr/>
          <p:nvPr/>
        </p:nvSpPr>
        <p:spPr>
          <a:xfrm>
            <a:off x="2756452" y="2809460"/>
            <a:ext cx="715618" cy="3105301"/>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40"/>
        <p:cNvGrpSpPr/>
        <p:nvPr/>
      </p:nvGrpSpPr>
      <p:grpSpPr>
        <a:xfrm>
          <a:off x="0" y="0"/>
          <a:ext cx="0" cy="0"/>
          <a:chOff x="0" y="0"/>
          <a:chExt cx="0" cy="0"/>
        </a:xfrm>
      </p:grpSpPr>
      <p:cxnSp>
        <p:nvCxnSpPr>
          <p:cNvPr id="942" name="Google Shape;942;p40"/>
          <p:cNvCxnSpPr/>
          <p:nvPr/>
        </p:nvCxnSpPr>
        <p:spPr>
          <a:xfrm>
            <a:off x="6101810" y="6112703"/>
            <a:ext cx="847067" cy="0"/>
          </a:xfrm>
          <a:prstGeom prst="straightConnector1">
            <a:avLst/>
          </a:prstGeom>
          <a:noFill/>
          <a:ln w="38100" cap="flat" cmpd="sng">
            <a:solidFill>
              <a:schemeClr val="dk1"/>
            </a:solidFill>
            <a:prstDash val="solid"/>
            <a:miter lim="800000"/>
            <a:headEnd type="none" w="sm" len="sm"/>
            <a:tailEnd type="none" w="sm" len="sm"/>
          </a:ln>
        </p:spPr>
      </p:cxnSp>
      <p:cxnSp>
        <p:nvCxnSpPr>
          <p:cNvPr id="943" name="Google Shape;943;p40"/>
          <p:cNvCxnSpPr/>
          <p:nvPr/>
        </p:nvCxnSpPr>
        <p:spPr>
          <a:xfrm>
            <a:off x="6116740" y="4967502"/>
            <a:ext cx="0" cy="753488"/>
          </a:xfrm>
          <a:prstGeom prst="straightConnector1">
            <a:avLst/>
          </a:prstGeom>
          <a:noFill/>
          <a:ln w="38100" cap="flat" cmpd="sng">
            <a:solidFill>
              <a:schemeClr val="dk1"/>
            </a:solidFill>
            <a:prstDash val="solid"/>
            <a:miter lim="800000"/>
            <a:headEnd type="none" w="sm" len="sm"/>
            <a:tailEnd type="none" w="sm" len="sm"/>
          </a:ln>
        </p:spPr>
      </p:cxnSp>
      <p:cxnSp>
        <p:nvCxnSpPr>
          <p:cNvPr id="944" name="Google Shape;944;p40"/>
          <p:cNvCxnSpPr/>
          <p:nvPr/>
        </p:nvCxnSpPr>
        <p:spPr>
          <a:xfrm>
            <a:off x="5158484" y="4102649"/>
            <a:ext cx="0" cy="753488"/>
          </a:xfrm>
          <a:prstGeom prst="straightConnector1">
            <a:avLst/>
          </a:prstGeom>
          <a:noFill/>
          <a:ln w="38100" cap="flat" cmpd="sng">
            <a:solidFill>
              <a:schemeClr val="dk1"/>
            </a:solidFill>
            <a:prstDash val="solid"/>
            <a:miter lim="800000"/>
            <a:headEnd type="none" w="sm" len="sm"/>
            <a:tailEnd type="none" w="sm" len="sm"/>
          </a:ln>
        </p:spPr>
      </p:cxnSp>
      <p:cxnSp>
        <p:nvCxnSpPr>
          <p:cNvPr id="945" name="Google Shape;945;p40"/>
          <p:cNvCxnSpPr/>
          <p:nvPr/>
        </p:nvCxnSpPr>
        <p:spPr>
          <a:xfrm>
            <a:off x="9260337" y="6015357"/>
            <a:ext cx="847067" cy="0"/>
          </a:xfrm>
          <a:prstGeom prst="straightConnector1">
            <a:avLst/>
          </a:prstGeom>
          <a:noFill/>
          <a:ln w="38100" cap="flat" cmpd="sng">
            <a:solidFill>
              <a:schemeClr val="dk1"/>
            </a:solidFill>
            <a:prstDash val="solid"/>
            <a:miter lim="800000"/>
            <a:headEnd type="none" w="sm" len="sm"/>
            <a:tailEnd type="none" w="sm" len="sm"/>
          </a:ln>
        </p:spPr>
      </p:cxnSp>
      <p:cxnSp>
        <p:nvCxnSpPr>
          <p:cNvPr id="946" name="Google Shape;946;p40"/>
          <p:cNvCxnSpPr/>
          <p:nvPr/>
        </p:nvCxnSpPr>
        <p:spPr>
          <a:xfrm>
            <a:off x="9260337" y="5109260"/>
            <a:ext cx="847067" cy="0"/>
          </a:xfrm>
          <a:prstGeom prst="straightConnector1">
            <a:avLst/>
          </a:prstGeom>
          <a:noFill/>
          <a:ln w="38100" cap="flat" cmpd="sng">
            <a:solidFill>
              <a:schemeClr val="dk1"/>
            </a:solidFill>
            <a:prstDash val="solid"/>
            <a:miter lim="800000"/>
            <a:headEnd type="none" w="sm" len="sm"/>
            <a:tailEnd type="none" w="sm" len="sm"/>
          </a:ln>
        </p:spPr>
      </p:cxnSp>
      <p:sp>
        <p:nvSpPr>
          <p:cNvPr id="947" name="Google Shape;947;p40"/>
          <p:cNvSpPr txBox="1"/>
          <p:nvPr/>
        </p:nvSpPr>
        <p:spPr>
          <a:xfrm>
            <a:off x="2105847" y="265271"/>
            <a:ext cx="7872921" cy="1077218"/>
          </a:xfrm>
          <a:prstGeom prst="rect">
            <a:avLst/>
          </a:prstGeom>
          <a:solidFill>
            <a:srgbClr val="F2F2F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3200" b="1" dirty="0">
                <a:solidFill>
                  <a:srgbClr val="002060"/>
                </a:solidFill>
                <a:latin typeface="Calibri"/>
                <a:ea typeface="Calibri"/>
                <a:cs typeface="Calibri"/>
                <a:sym typeface="Calibri"/>
              </a:rPr>
              <a:t>CONCLUSIÓN DE LA INVESTIGACIÓN DE LA INVESTIGACIÓN PRELIMINAR</a:t>
            </a:r>
            <a:endParaRPr dirty="0"/>
          </a:p>
        </p:txBody>
      </p:sp>
      <p:sp>
        <p:nvSpPr>
          <p:cNvPr id="948" name="Google Shape;948;p40"/>
          <p:cNvSpPr/>
          <p:nvPr/>
        </p:nvSpPr>
        <p:spPr>
          <a:xfrm>
            <a:off x="1245021" y="1852200"/>
            <a:ext cx="9594574" cy="1077218"/>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Una vez que haya culminado con los actos urgentes e inaplazables para determinar la concurrencia de elementos de convicción que generan en él una sospecha inicial simple de la comisión de un delito, así como la individualización de las personas que habrían intervenido en su ejecución, el Fiscal podrá ampliar la investigación preliminar, formalizar la investigación o decidir no continuar con ella y archivar todo lo actuado. </a:t>
            </a:r>
            <a:endParaRPr sz="1400">
              <a:solidFill>
                <a:schemeClr val="dk1"/>
              </a:solidFill>
              <a:latin typeface="Calibri"/>
              <a:ea typeface="Calibri"/>
              <a:cs typeface="Calibri"/>
              <a:sym typeface="Calibri"/>
            </a:endParaRPr>
          </a:p>
        </p:txBody>
      </p:sp>
      <p:sp>
        <p:nvSpPr>
          <p:cNvPr id="949" name="Google Shape;949;p40"/>
          <p:cNvSpPr/>
          <p:nvPr/>
        </p:nvSpPr>
        <p:spPr>
          <a:xfrm>
            <a:off x="327278" y="3006710"/>
            <a:ext cx="11215402" cy="344556"/>
          </a:xfrm>
          <a:prstGeom prst="rightArrow">
            <a:avLst>
              <a:gd name="adj1" fmla="val 50000"/>
              <a:gd name="adj2" fmla="val 50000"/>
            </a:avLst>
          </a:prstGeom>
          <a:solidFill>
            <a:srgbClr val="002060"/>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50" name="Google Shape;950;p40"/>
          <p:cNvSpPr txBox="1"/>
          <p:nvPr/>
        </p:nvSpPr>
        <p:spPr>
          <a:xfrm>
            <a:off x="2554442" y="3835994"/>
            <a:ext cx="2058358" cy="338554"/>
          </a:xfrm>
          <a:prstGeom prst="rect">
            <a:avLst/>
          </a:prstGeom>
          <a:solidFill>
            <a:srgbClr val="323F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Formalización</a:t>
            </a:r>
            <a:endParaRPr/>
          </a:p>
        </p:txBody>
      </p:sp>
      <p:sp>
        <p:nvSpPr>
          <p:cNvPr id="951" name="Google Shape;951;p40"/>
          <p:cNvSpPr txBox="1"/>
          <p:nvPr/>
        </p:nvSpPr>
        <p:spPr>
          <a:xfrm>
            <a:off x="5021580" y="3825144"/>
            <a:ext cx="2248408" cy="338554"/>
          </a:xfrm>
          <a:prstGeom prst="rect">
            <a:avLst/>
          </a:prstGeom>
          <a:solidFill>
            <a:srgbClr val="323F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La no formalización</a:t>
            </a:r>
            <a:endParaRPr/>
          </a:p>
        </p:txBody>
      </p:sp>
      <p:sp>
        <p:nvSpPr>
          <p:cNvPr id="952" name="Google Shape;952;p40"/>
          <p:cNvSpPr txBox="1"/>
          <p:nvPr/>
        </p:nvSpPr>
        <p:spPr>
          <a:xfrm>
            <a:off x="9717537" y="4908170"/>
            <a:ext cx="1819321" cy="338554"/>
          </a:xfrm>
          <a:prstGeom prst="rect">
            <a:avLst/>
          </a:prstGeom>
          <a:solidFill>
            <a:srgbClr val="323F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Proceso inmediato</a:t>
            </a:r>
            <a:endParaRPr/>
          </a:p>
        </p:txBody>
      </p:sp>
      <p:sp>
        <p:nvSpPr>
          <p:cNvPr id="953" name="Google Shape;953;p40"/>
          <p:cNvSpPr txBox="1"/>
          <p:nvPr/>
        </p:nvSpPr>
        <p:spPr>
          <a:xfrm>
            <a:off x="9717538" y="5846080"/>
            <a:ext cx="1819320" cy="338554"/>
          </a:xfrm>
          <a:prstGeom prst="rect">
            <a:avLst/>
          </a:prstGeom>
          <a:solidFill>
            <a:srgbClr val="323F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Acusación directa</a:t>
            </a:r>
            <a:endParaRPr/>
          </a:p>
        </p:txBody>
      </p:sp>
      <p:sp>
        <p:nvSpPr>
          <p:cNvPr id="954" name="Google Shape;954;p40"/>
          <p:cNvSpPr txBox="1"/>
          <p:nvPr/>
        </p:nvSpPr>
        <p:spPr>
          <a:xfrm>
            <a:off x="9056329" y="3821111"/>
            <a:ext cx="2518301" cy="584775"/>
          </a:xfrm>
          <a:prstGeom prst="rect">
            <a:avLst/>
          </a:prstGeom>
          <a:solidFill>
            <a:srgbClr val="323F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Aplicación de mecanismos de simplificación procesal</a:t>
            </a:r>
            <a:endParaRPr/>
          </a:p>
        </p:txBody>
      </p:sp>
      <p:sp>
        <p:nvSpPr>
          <p:cNvPr id="956" name="Google Shape;956;p40"/>
          <p:cNvSpPr/>
          <p:nvPr/>
        </p:nvSpPr>
        <p:spPr>
          <a:xfrm>
            <a:off x="10129948" y="3472293"/>
            <a:ext cx="371061" cy="338554"/>
          </a:xfrm>
          <a:prstGeom prst="ellipse">
            <a:avLst/>
          </a:prstGeom>
          <a:solidFill>
            <a:srgbClr val="DDEAF6"/>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800" b="1" dirty="0">
                <a:solidFill>
                  <a:schemeClr val="dk1"/>
                </a:solidFill>
                <a:latin typeface="Calibri"/>
                <a:ea typeface="Calibri"/>
                <a:cs typeface="Calibri"/>
                <a:sym typeface="Calibri"/>
              </a:rPr>
              <a:t>4</a:t>
            </a:r>
            <a:endParaRPr dirty="0"/>
          </a:p>
        </p:txBody>
      </p:sp>
      <p:sp>
        <p:nvSpPr>
          <p:cNvPr id="957" name="Google Shape;957;p40"/>
          <p:cNvSpPr/>
          <p:nvPr/>
        </p:nvSpPr>
        <p:spPr>
          <a:xfrm>
            <a:off x="5808537" y="3473449"/>
            <a:ext cx="371061" cy="338554"/>
          </a:xfrm>
          <a:prstGeom prst="ellipse">
            <a:avLst/>
          </a:prstGeom>
          <a:solidFill>
            <a:srgbClr val="DDEAF6"/>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3</a:t>
            </a:r>
            <a:endParaRPr/>
          </a:p>
        </p:txBody>
      </p:sp>
      <p:sp>
        <p:nvSpPr>
          <p:cNvPr id="958" name="Google Shape;958;p40"/>
          <p:cNvSpPr/>
          <p:nvPr/>
        </p:nvSpPr>
        <p:spPr>
          <a:xfrm>
            <a:off x="3398090" y="3487969"/>
            <a:ext cx="371061" cy="338554"/>
          </a:xfrm>
          <a:prstGeom prst="ellipse">
            <a:avLst/>
          </a:prstGeom>
          <a:solidFill>
            <a:srgbClr val="DDEAF6"/>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2</a:t>
            </a:r>
            <a:endParaRPr/>
          </a:p>
        </p:txBody>
      </p:sp>
      <p:sp>
        <p:nvSpPr>
          <p:cNvPr id="959" name="Google Shape;959;p40"/>
          <p:cNvSpPr/>
          <p:nvPr/>
        </p:nvSpPr>
        <p:spPr>
          <a:xfrm>
            <a:off x="1050394" y="3487969"/>
            <a:ext cx="371061" cy="338554"/>
          </a:xfrm>
          <a:prstGeom prst="ellipse">
            <a:avLst/>
          </a:prstGeom>
          <a:solidFill>
            <a:srgbClr val="DDEAF6"/>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1</a:t>
            </a:r>
            <a:endParaRPr/>
          </a:p>
        </p:txBody>
      </p:sp>
      <p:sp>
        <p:nvSpPr>
          <p:cNvPr id="960" name="Google Shape;960;p40"/>
          <p:cNvSpPr txBox="1"/>
          <p:nvPr/>
        </p:nvSpPr>
        <p:spPr>
          <a:xfrm>
            <a:off x="326187" y="3835994"/>
            <a:ext cx="1819476" cy="338554"/>
          </a:xfrm>
          <a:prstGeom prst="rect">
            <a:avLst/>
          </a:prstGeom>
          <a:solidFill>
            <a:srgbClr val="323F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Ampliación</a:t>
            </a:r>
            <a:endParaRPr/>
          </a:p>
        </p:txBody>
      </p:sp>
      <p:cxnSp>
        <p:nvCxnSpPr>
          <p:cNvPr id="961" name="Google Shape;961;p40"/>
          <p:cNvCxnSpPr/>
          <p:nvPr/>
        </p:nvCxnSpPr>
        <p:spPr>
          <a:xfrm>
            <a:off x="9504956" y="4393578"/>
            <a:ext cx="0" cy="1610929"/>
          </a:xfrm>
          <a:prstGeom prst="straightConnector1">
            <a:avLst/>
          </a:prstGeom>
          <a:noFill/>
          <a:ln w="38100" cap="flat" cmpd="sng">
            <a:solidFill>
              <a:schemeClr val="dk1"/>
            </a:solidFill>
            <a:prstDash val="solid"/>
            <a:miter lim="800000"/>
            <a:headEnd type="none" w="sm" len="sm"/>
            <a:tailEnd type="none" w="sm" len="sm"/>
          </a:ln>
        </p:spPr>
      </p:cxnSp>
      <p:cxnSp>
        <p:nvCxnSpPr>
          <p:cNvPr id="963" name="Google Shape;963;p40"/>
          <p:cNvCxnSpPr/>
          <p:nvPr/>
        </p:nvCxnSpPr>
        <p:spPr>
          <a:xfrm>
            <a:off x="6101810" y="5351803"/>
            <a:ext cx="847067" cy="0"/>
          </a:xfrm>
          <a:prstGeom prst="straightConnector1">
            <a:avLst/>
          </a:prstGeom>
          <a:noFill/>
          <a:ln w="38100" cap="flat" cmpd="sng">
            <a:solidFill>
              <a:schemeClr val="dk1"/>
            </a:solidFill>
            <a:prstDash val="solid"/>
            <a:miter lim="800000"/>
            <a:headEnd type="none" w="sm" len="sm"/>
            <a:tailEnd type="none" w="sm" len="sm"/>
          </a:ln>
        </p:spPr>
      </p:cxnSp>
      <p:cxnSp>
        <p:nvCxnSpPr>
          <p:cNvPr id="964" name="Google Shape;964;p40"/>
          <p:cNvCxnSpPr/>
          <p:nvPr/>
        </p:nvCxnSpPr>
        <p:spPr>
          <a:xfrm>
            <a:off x="6101809" y="5720990"/>
            <a:ext cx="847067" cy="0"/>
          </a:xfrm>
          <a:prstGeom prst="straightConnector1">
            <a:avLst/>
          </a:prstGeom>
          <a:noFill/>
          <a:ln w="38100" cap="flat" cmpd="sng">
            <a:solidFill>
              <a:schemeClr val="dk1"/>
            </a:solidFill>
            <a:prstDash val="solid"/>
            <a:miter lim="800000"/>
            <a:headEnd type="none" w="sm" len="sm"/>
            <a:tailEnd type="none" w="sm" len="sm"/>
          </a:ln>
        </p:spPr>
      </p:cxnSp>
      <p:cxnSp>
        <p:nvCxnSpPr>
          <p:cNvPr id="965" name="Google Shape;965;p40"/>
          <p:cNvCxnSpPr/>
          <p:nvPr/>
        </p:nvCxnSpPr>
        <p:spPr>
          <a:xfrm>
            <a:off x="5158484" y="4807481"/>
            <a:ext cx="847067" cy="0"/>
          </a:xfrm>
          <a:prstGeom prst="straightConnector1">
            <a:avLst/>
          </a:prstGeom>
          <a:noFill/>
          <a:ln w="38100" cap="flat" cmpd="sng">
            <a:solidFill>
              <a:schemeClr val="dk1"/>
            </a:solidFill>
            <a:prstDash val="solid"/>
            <a:miter lim="800000"/>
            <a:headEnd type="none" w="sm" len="sm"/>
            <a:tailEnd type="none" w="sm" len="sm"/>
          </a:ln>
        </p:spPr>
      </p:cxnSp>
      <p:sp>
        <p:nvSpPr>
          <p:cNvPr id="966" name="Google Shape;966;p40"/>
          <p:cNvSpPr txBox="1"/>
          <p:nvPr/>
        </p:nvSpPr>
        <p:spPr>
          <a:xfrm>
            <a:off x="5633226" y="4436871"/>
            <a:ext cx="1819321" cy="523220"/>
          </a:xfrm>
          <a:prstGeom prst="rect">
            <a:avLst/>
          </a:prstGeom>
          <a:solidFill>
            <a:srgbClr val="323F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400" b="1">
                <a:solidFill>
                  <a:schemeClr val="lt1"/>
                </a:solidFill>
                <a:latin typeface="Calibri"/>
                <a:ea typeface="Calibri"/>
                <a:cs typeface="Calibri"/>
                <a:sym typeface="Calibri"/>
              </a:rPr>
              <a:t>Disposición de archivo (Art. 334 CPP)</a:t>
            </a:r>
            <a:endParaRPr/>
          </a:p>
        </p:txBody>
      </p:sp>
      <p:sp>
        <p:nvSpPr>
          <p:cNvPr id="967" name="Google Shape;967;p40"/>
          <p:cNvSpPr txBox="1"/>
          <p:nvPr/>
        </p:nvSpPr>
        <p:spPr>
          <a:xfrm>
            <a:off x="6458807" y="5558950"/>
            <a:ext cx="2192687" cy="307777"/>
          </a:xfrm>
          <a:prstGeom prst="rect">
            <a:avLst/>
          </a:prstGeom>
          <a:solidFill>
            <a:srgbClr val="323F4F"/>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b="1">
                <a:solidFill>
                  <a:schemeClr val="lt1"/>
                </a:solidFill>
                <a:latin typeface="Calibri"/>
                <a:ea typeface="Calibri"/>
                <a:cs typeface="Calibri"/>
                <a:sym typeface="Calibri"/>
              </a:rPr>
              <a:t>Impugnación de archivo</a:t>
            </a:r>
            <a:endParaRPr/>
          </a:p>
        </p:txBody>
      </p:sp>
      <p:sp>
        <p:nvSpPr>
          <p:cNvPr id="968" name="Google Shape;968;p40"/>
          <p:cNvSpPr txBox="1"/>
          <p:nvPr/>
        </p:nvSpPr>
        <p:spPr>
          <a:xfrm>
            <a:off x="6458807" y="5160415"/>
            <a:ext cx="2192694" cy="307777"/>
          </a:xfrm>
          <a:prstGeom prst="rect">
            <a:avLst/>
          </a:prstGeom>
          <a:solidFill>
            <a:srgbClr val="323F4F"/>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b="1">
                <a:solidFill>
                  <a:schemeClr val="lt1"/>
                </a:solidFill>
                <a:latin typeface="Calibri"/>
                <a:ea typeface="Calibri"/>
                <a:cs typeface="Calibri"/>
                <a:sym typeface="Calibri"/>
              </a:rPr>
              <a:t>Cosa decidida </a:t>
            </a:r>
            <a:endParaRPr/>
          </a:p>
        </p:txBody>
      </p:sp>
      <p:cxnSp>
        <p:nvCxnSpPr>
          <p:cNvPr id="969" name="Google Shape;969;p40"/>
          <p:cNvCxnSpPr/>
          <p:nvPr/>
        </p:nvCxnSpPr>
        <p:spPr>
          <a:xfrm>
            <a:off x="6116740" y="5359215"/>
            <a:ext cx="0" cy="753488"/>
          </a:xfrm>
          <a:prstGeom prst="straightConnector1">
            <a:avLst/>
          </a:prstGeom>
          <a:noFill/>
          <a:ln w="38100" cap="flat" cmpd="sng">
            <a:solidFill>
              <a:schemeClr val="dk1"/>
            </a:solidFill>
            <a:prstDash val="solid"/>
            <a:miter lim="800000"/>
            <a:headEnd type="none" w="sm" len="sm"/>
            <a:tailEnd type="none" w="sm" len="sm"/>
          </a:ln>
        </p:spPr>
      </p:cxnSp>
      <p:sp>
        <p:nvSpPr>
          <p:cNvPr id="970" name="Google Shape;970;p40"/>
          <p:cNvSpPr txBox="1"/>
          <p:nvPr/>
        </p:nvSpPr>
        <p:spPr>
          <a:xfrm>
            <a:off x="6458805" y="5977043"/>
            <a:ext cx="2192689" cy="307777"/>
          </a:xfrm>
          <a:prstGeom prst="rect">
            <a:avLst/>
          </a:prstGeom>
          <a:solidFill>
            <a:srgbClr val="323F4F"/>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b="1">
                <a:solidFill>
                  <a:schemeClr val="lt1"/>
                </a:solidFill>
                <a:latin typeface="Calibri"/>
                <a:ea typeface="Calibri"/>
                <a:cs typeface="Calibri"/>
                <a:sym typeface="Calibri"/>
              </a:rPr>
              <a:t>Posibilidad de reapertura</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74"/>
        <p:cNvGrpSpPr/>
        <p:nvPr/>
      </p:nvGrpSpPr>
      <p:grpSpPr>
        <a:xfrm>
          <a:off x="0" y="0"/>
          <a:ext cx="0" cy="0"/>
          <a:chOff x="0" y="0"/>
          <a:chExt cx="0" cy="0"/>
        </a:xfrm>
      </p:grpSpPr>
      <p:sp>
        <p:nvSpPr>
          <p:cNvPr id="976" name="Google Shape;976;p41"/>
          <p:cNvSpPr txBox="1"/>
          <p:nvPr/>
        </p:nvSpPr>
        <p:spPr>
          <a:xfrm>
            <a:off x="225431" y="1070910"/>
            <a:ext cx="1995481" cy="646331"/>
          </a:xfrm>
          <a:prstGeom prst="rect">
            <a:avLst/>
          </a:prstGeom>
          <a:solidFill>
            <a:srgbClr val="D8E2F3"/>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La disposición de archivo </a:t>
            </a:r>
            <a:endParaRPr sz="1800" b="1">
              <a:solidFill>
                <a:schemeClr val="dk1"/>
              </a:solidFill>
              <a:latin typeface="Calibri"/>
              <a:ea typeface="Calibri"/>
              <a:cs typeface="Calibri"/>
              <a:sym typeface="Calibri"/>
            </a:endParaRPr>
          </a:p>
        </p:txBody>
      </p:sp>
      <p:grpSp>
        <p:nvGrpSpPr>
          <p:cNvPr id="977" name="Google Shape;977;p41"/>
          <p:cNvGrpSpPr/>
          <p:nvPr/>
        </p:nvGrpSpPr>
        <p:grpSpPr>
          <a:xfrm>
            <a:off x="993515" y="2019877"/>
            <a:ext cx="9640104" cy="2306965"/>
            <a:chOff x="8487" y="538215"/>
            <a:chExt cx="9640104" cy="2306965"/>
          </a:xfrm>
        </p:grpSpPr>
        <p:sp>
          <p:nvSpPr>
            <p:cNvPr id="978" name="Google Shape;978;p41"/>
            <p:cNvSpPr/>
            <p:nvPr/>
          </p:nvSpPr>
          <p:spPr>
            <a:xfrm>
              <a:off x="8487" y="538215"/>
              <a:ext cx="2536869" cy="2306965"/>
            </a:xfrm>
            <a:prstGeom prst="roundRect">
              <a:avLst>
                <a:gd name="adj" fmla="val 10000"/>
              </a:avLst>
            </a:prstGeom>
            <a:solidFill>
              <a:srgbClr val="2E538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1"/>
            <p:cNvSpPr txBox="1"/>
            <p:nvPr/>
          </p:nvSpPr>
          <p:spPr>
            <a:xfrm>
              <a:off x="76056" y="605784"/>
              <a:ext cx="2401731" cy="217182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chemeClr val="lt1"/>
                </a:buClr>
                <a:buSzPts val="1800"/>
                <a:buFont typeface="Calibri"/>
                <a:buNone/>
              </a:pPr>
              <a:r>
                <a:rPr lang="es-PE" sz="1800" b="1">
                  <a:solidFill>
                    <a:schemeClr val="lt1"/>
                  </a:solidFill>
                  <a:latin typeface="Calibri"/>
                  <a:ea typeface="Calibri"/>
                  <a:cs typeface="Calibri"/>
                  <a:sym typeface="Calibri"/>
                </a:rPr>
                <a:t>El hecho no constituye delito o no es justiciable penalmente</a:t>
              </a:r>
              <a:endParaRPr/>
            </a:p>
          </p:txBody>
        </p:sp>
        <p:sp>
          <p:nvSpPr>
            <p:cNvPr id="980" name="Google Shape;980;p41"/>
            <p:cNvSpPr/>
            <p:nvPr/>
          </p:nvSpPr>
          <p:spPr>
            <a:xfrm>
              <a:off x="2799044" y="1377126"/>
              <a:ext cx="537816" cy="629143"/>
            </a:xfrm>
            <a:prstGeom prst="rightArrow">
              <a:avLst>
                <a:gd name="adj1" fmla="val 60000"/>
                <a:gd name="adj2" fmla="val 50000"/>
              </a:avLst>
            </a:prstGeom>
            <a:solidFill>
              <a:srgbClr val="406C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41"/>
            <p:cNvSpPr txBox="1"/>
            <p:nvPr/>
          </p:nvSpPr>
          <p:spPr>
            <a:xfrm>
              <a:off x="2799044" y="1502955"/>
              <a:ext cx="376471" cy="377485"/>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1400"/>
                <a:buFont typeface="Calibri"/>
                <a:buNone/>
              </a:pPr>
              <a:endParaRPr sz="1400" b="1">
                <a:solidFill>
                  <a:schemeClr val="lt1"/>
                </a:solidFill>
                <a:latin typeface="Calibri"/>
                <a:ea typeface="Calibri"/>
                <a:cs typeface="Calibri"/>
                <a:sym typeface="Calibri"/>
              </a:endParaRPr>
            </a:p>
          </p:txBody>
        </p:sp>
        <p:sp>
          <p:nvSpPr>
            <p:cNvPr id="982" name="Google Shape;982;p41"/>
            <p:cNvSpPr/>
            <p:nvPr/>
          </p:nvSpPr>
          <p:spPr>
            <a:xfrm>
              <a:off x="3560105" y="538215"/>
              <a:ext cx="2536869" cy="2306965"/>
            </a:xfrm>
            <a:prstGeom prst="roundRect">
              <a:avLst>
                <a:gd name="adj" fmla="val 10000"/>
              </a:avLst>
            </a:prstGeom>
            <a:solidFill>
              <a:srgbClr val="8297C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41"/>
            <p:cNvSpPr txBox="1"/>
            <p:nvPr/>
          </p:nvSpPr>
          <p:spPr>
            <a:xfrm>
              <a:off x="3627674" y="605784"/>
              <a:ext cx="2401731" cy="217182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chemeClr val="lt1"/>
                </a:buClr>
                <a:buSzPts val="1800"/>
                <a:buFont typeface="Calibri"/>
                <a:buNone/>
              </a:pPr>
              <a:r>
                <a:rPr lang="es-PE" sz="1800" b="1">
                  <a:solidFill>
                    <a:schemeClr val="lt1"/>
                  </a:solidFill>
                  <a:latin typeface="Calibri"/>
                  <a:ea typeface="Calibri"/>
                  <a:cs typeface="Calibri"/>
                  <a:sym typeface="Calibri"/>
                </a:rPr>
                <a:t>Que se presenten causas de extinción de la acción penal o no se individualice -con sus nombres y apellidos completos-al denunciado o investigado</a:t>
              </a:r>
              <a:endParaRPr sz="1800" b="1">
                <a:solidFill>
                  <a:schemeClr val="lt1"/>
                </a:solidFill>
                <a:latin typeface="Calibri"/>
                <a:ea typeface="Calibri"/>
                <a:cs typeface="Calibri"/>
                <a:sym typeface="Calibri"/>
              </a:endParaRPr>
            </a:p>
          </p:txBody>
        </p:sp>
        <p:sp>
          <p:nvSpPr>
            <p:cNvPr id="984" name="Google Shape;984;p41"/>
            <p:cNvSpPr/>
            <p:nvPr/>
          </p:nvSpPr>
          <p:spPr>
            <a:xfrm>
              <a:off x="6350661" y="1377126"/>
              <a:ext cx="537816" cy="629143"/>
            </a:xfrm>
            <a:prstGeom prst="rightArrow">
              <a:avLst>
                <a:gd name="adj1" fmla="val 60000"/>
                <a:gd name="adj2" fmla="val 50000"/>
              </a:avLst>
            </a:prstGeom>
            <a:solidFill>
              <a:srgbClr val="BEC7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1"/>
            <p:cNvSpPr txBox="1"/>
            <p:nvPr/>
          </p:nvSpPr>
          <p:spPr>
            <a:xfrm>
              <a:off x="6350661" y="1502955"/>
              <a:ext cx="376471" cy="377485"/>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1400"/>
                <a:buFont typeface="Calibri"/>
                <a:buNone/>
              </a:pPr>
              <a:endParaRPr sz="1400" b="1">
                <a:solidFill>
                  <a:schemeClr val="lt1"/>
                </a:solidFill>
                <a:latin typeface="Calibri"/>
                <a:ea typeface="Calibri"/>
                <a:cs typeface="Calibri"/>
                <a:sym typeface="Calibri"/>
              </a:endParaRPr>
            </a:p>
          </p:txBody>
        </p:sp>
        <p:sp>
          <p:nvSpPr>
            <p:cNvPr id="986" name="Google Shape;986;p41"/>
            <p:cNvSpPr/>
            <p:nvPr/>
          </p:nvSpPr>
          <p:spPr>
            <a:xfrm>
              <a:off x="7111722" y="538215"/>
              <a:ext cx="2536869" cy="2306965"/>
            </a:xfrm>
            <a:prstGeom prst="roundRect">
              <a:avLst>
                <a:gd name="adj" fmla="val 10000"/>
              </a:avLst>
            </a:prstGeom>
            <a:solidFill>
              <a:srgbClr val="8297C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41"/>
            <p:cNvSpPr txBox="1"/>
            <p:nvPr/>
          </p:nvSpPr>
          <p:spPr>
            <a:xfrm>
              <a:off x="7179291" y="605784"/>
              <a:ext cx="2401731" cy="217182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chemeClr val="lt1"/>
                </a:buClr>
                <a:buSzPts val="1800"/>
                <a:buFont typeface="Calibri"/>
                <a:buNone/>
              </a:pPr>
              <a:r>
                <a:rPr lang="es-PE" sz="1800" b="1">
                  <a:solidFill>
                    <a:schemeClr val="lt1"/>
                  </a:solidFill>
                  <a:latin typeface="Calibri"/>
                  <a:ea typeface="Calibri"/>
                  <a:cs typeface="Calibri"/>
                  <a:sym typeface="Calibri"/>
                </a:rPr>
                <a:t>Que falten indicios reveladores de la realidad del delito, y la intervención de su comisión del denunciado o investigado</a:t>
              </a:r>
              <a:endParaRPr sz="1800" b="1">
                <a:solidFill>
                  <a:schemeClr val="lt1"/>
                </a:solidFill>
                <a:latin typeface="Calibri"/>
                <a:ea typeface="Calibri"/>
                <a:cs typeface="Calibri"/>
                <a:sym typeface="Calibri"/>
              </a:endParaRPr>
            </a:p>
          </p:txBody>
        </p:sp>
      </p:grpSp>
      <p:sp>
        <p:nvSpPr>
          <p:cNvPr id="988" name="Google Shape;988;p41"/>
          <p:cNvSpPr txBox="1"/>
          <p:nvPr/>
        </p:nvSpPr>
        <p:spPr>
          <a:xfrm>
            <a:off x="2617466" y="1054140"/>
            <a:ext cx="9185165" cy="584775"/>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Causales por las que el fiscal, luego de recibir la denuncia o culminar la subfase de diligencias preliminares, puede emitir una disposición de archivo.</a:t>
            </a:r>
            <a:endParaRPr sz="1600">
              <a:solidFill>
                <a:schemeClr val="dk1"/>
              </a:solidFill>
              <a:latin typeface="Calibri"/>
              <a:ea typeface="Calibri"/>
              <a:cs typeface="Calibri"/>
              <a:sym typeface="Calibri"/>
            </a:endParaRPr>
          </a:p>
        </p:txBody>
      </p:sp>
      <p:sp>
        <p:nvSpPr>
          <p:cNvPr id="989" name="Google Shape;989;p41"/>
          <p:cNvSpPr/>
          <p:nvPr/>
        </p:nvSpPr>
        <p:spPr>
          <a:xfrm>
            <a:off x="2354897" y="915641"/>
            <a:ext cx="262570" cy="923330"/>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990" name="Google Shape;990;p41"/>
          <p:cNvSpPr txBox="1"/>
          <p:nvPr/>
        </p:nvSpPr>
        <p:spPr>
          <a:xfrm>
            <a:off x="8839960" y="1388892"/>
            <a:ext cx="2962671" cy="369332"/>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lt1"/>
                </a:solidFill>
                <a:latin typeface="Calibri"/>
                <a:ea typeface="Calibri"/>
                <a:cs typeface="Calibri"/>
                <a:sym typeface="Calibri"/>
              </a:rPr>
              <a:t>Artículo 334° inciso 1 del CPP</a:t>
            </a:r>
            <a:endParaRPr/>
          </a:p>
        </p:txBody>
      </p:sp>
      <p:sp>
        <p:nvSpPr>
          <p:cNvPr id="991" name="Google Shape;991;p41"/>
          <p:cNvSpPr txBox="1"/>
          <p:nvPr/>
        </p:nvSpPr>
        <p:spPr>
          <a:xfrm>
            <a:off x="191920" y="4800905"/>
            <a:ext cx="1801803" cy="1815882"/>
          </a:xfrm>
          <a:prstGeom prst="rect">
            <a:avLst/>
          </a:prstGeom>
          <a:solidFill>
            <a:srgbClr val="DBDBDB"/>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b="1">
                <a:solidFill>
                  <a:schemeClr val="dk1"/>
                </a:solidFill>
                <a:latin typeface="Calibri"/>
                <a:ea typeface="Calibri"/>
                <a:cs typeface="Calibri"/>
                <a:sym typeface="Calibri"/>
              </a:rPr>
              <a:t>1. Puede ser atípico: </a:t>
            </a:r>
            <a:endParaRPr/>
          </a:p>
          <a:p>
            <a:pPr marL="285750" marR="0" lvl="0" indent="-285750" algn="l" rtl="0">
              <a:spcBef>
                <a:spcPts val="0"/>
              </a:spcBef>
              <a:spcAft>
                <a:spcPts val="0"/>
              </a:spcAft>
              <a:buClr>
                <a:schemeClr val="dk1"/>
              </a:buClr>
              <a:buSzPts val="1400"/>
              <a:buFont typeface="Calibri"/>
              <a:buChar char="-"/>
            </a:pPr>
            <a:r>
              <a:rPr lang="es-PE" sz="1400">
                <a:solidFill>
                  <a:schemeClr val="dk1"/>
                </a:solidFill>
                <a:latin typeface="Calibri"/>
                <a:ea typeface="Calibri"/>
                <a:cs typeface="Calibri"/>
                <a:sym typeface="Calibri"/>
              </a:rPr>
              <a:t>Por la falta de un elemento objetivo o subjetivo del tipo</a:t>
            </a:r>
            <a:endParaRPr/>
          </a:p>
          <a:p>
            <a:pPr marL="285750" marR="0" lvl="0" indent="-285750" algn="l" rtl="0">
              <a:spcBef>
                <a:spcPts val="0"/>
              </a:spcBef>
              <a:spcAft>
                <a:spcPts val="0"/>
              </a:spcAft>
              <a:buClr>
                <a:schemeClr val="dk1"/>
              </a:buClr>
              <a:buSzPts val="1400"/>
              <a:buFont typeface="Calibri"/>
              <a:buChar char="-"/>
            </a:pPr>
            <a:r>
              <a:rPr lang="es-PE" sz="1400">
                <a:solidFill>
                  <a:schemeClr val="dk1"/>
                </a:solidFill>
                <a:latin typeface="Calibri"/>
                <a:ea typeface="Calibri"/>
                <a:cs typeface="Calibri"/>
                <a:sym typeface="Calibri"/>
              </a:rPr>
              <a:t>Por la presencia de una causa de justificación</a:t>
            </a:r>
            <a:endParaRPr sz="1400">
              <a:solidFill>
                <a:schemeClr val="dk1"/>
              </a:solidFill>
              <a:latin typeface="Calibri"/>
              <a:ea typeface="Calibri"/>
              <a:cs typeface="Calibri"/>
              <a:sym typeface="Calibri"/>
            </a:endParaRPr>
          </a:p>
        </p:txBody>
      </p:sp>
      <p:sp>
        <p:nvSpPr>
          <p:cNvPr id="992" name="Google Shape;992;p41"/>
          <p:cNvSpPr txBox="1"/>
          <p:nvPr/>
        </p:nvSpPr>
        <p:spPr>
          <a:xfrm>
            <a:off x="2187401" y="4800905"/>
            <a:ext cx="1801803" cy="1815882"/>
          </a:xfrm>
          <a:prstGeom prst="rect">
            <a:avLst/>
          </a:prstGeom>
          <a:solidFill>
            <a:srgbClr val="DBDBDB"/>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b="1">
                <a:solidFill>
                  <a:schemeClr val="dk1"/>
                </a:solidFill>
                <a:latin typeface="Calibri"/>
                <a:ea typeface="Calibri"/>
                <a:cs typeface="Calibri"/>
                <a:sym typeface="Calibri"/>
              </a:rPr>
              <a:t>2. No es justiciable penalmente</a:t>
            </a:r>
            <a:endParaRPr/>
          </a:p>
          <a:p>
            <a:pPr marL="285750" marR="0" lvl="0" indent="-285750" algn="l" rtl="0">
              <a:spcBef>
                <a:spcPts val="0"/>
              </a:spcBef>
              <a:spcAft>
                <a:spcPts val="0"/>
              </a:spcAft>
              <a:buClr>
                <a:schemeClr val="dk1"/>
              </a:buClr>
              <a:buSzPts val="1400"/>
              <a:buFont typeface="Calibri"/>
              <a:buChar char="-"/>
            </a:pPr>
            <a:r>
              <a:rPr lang="es-PE" sz="1400">
                <a:solidFill>
                  <a:schemeClr val="dk1"/>
                </a:solidFill>
                <a:latin typeface="Calibri"/>
                <a:ea typeface="Calibri"/>
                <a:cs typeface="Calibri"/>
                <a:sym typeface="Calibri"/>
              </a:rPr>
              <a:t>Falta de punibilidad del hecho delictivo </a:t>
            </a:r>
            <a:endParaRPr/>
          </a:p>
          <a:p>
            <a:pPr marL="285750" marR="0" lvl="0" indent="-285750" algn="l" rtl="0">
              <a:spcBef>
                <a:spcPts val="0"/>
              </a:spcBef>
              <a:spcAft>
                <a:spcPts val="0"/>
              </a:spcAft>
              <a:buClr>
                <a:schemeClr val="dk1"/>
              </a:buClr>
              <a:buSzPts val="1400"/>
              <a:buFont typeface="Calibri"/>
              <a:buChar char="-"/>
            </a:pPr>
            <a:r>
              <a:rPr lang="es-PE" sz="1400">
                <a:solidFill>
                  <a:schemeClr val="dk1"/>
                </a:solidFill>
                <a:latin typeface="Calibri"/>
                <a:ea typeface="Calibri"/>
                <a:cs typeface="Calibri"/>
                <a:sym typeface="Calibri"/>
              </a:rPr>
              <a:t>Cláusulas de exclusión de la pena</a:t>
            </a:r>
            <a:r>
              <a:rPr lang="es-PE" sz="1200">
                <a:solidFill>
                  <a:schemeClr val="dk1"/>
                </a:solidFill>
                <a:latin typeface="Calibri"/>
                <a:ea typeface="Calibri"/>
                <a:cs typeface="Calibri"/>
                <a:sym typeface="Calibri"/>
              </a:rPr>
              <a:t>.</a:t>
            </a:r>
            <a:endParaRPr sz="1200">
              <a:solidFill>
                <a:schemeClr val="dk1"/>
              </a:solidFill>
              <a:latin typeface="Calibri"/>
              <a:ea typeface="Calibri"/>
              <a:cs typeface="Calibri"/>
              <a:sym typeface="Calibri"/>
            </a:endParaRPr>
          </a:p>
        </p:txBody>
      </p:sp>
      <p:sp>
        <p:nvSpPr>
          <p:cNvPr id="993" name="Google Shape;993;p41"/>
          <p:cNvSpPr/>
          <p:nvPr/>
        </p:nvSpPr>
        <p:spPr>
          <a:xfrm rot="5400000">
            <a:off x="1790613" y="2823441"/>
            <a:ext cx="355914" cy="3553300"/>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dk1"/>
              </a:solidFill>
              <a:latin typeface="Calibri"/>
              <a:ea typeface="Calibri"/>
              <a:cs typeface="Calibri"/>
              <a:sym typeface="Calibri"/>
            </a:endParaRPr>
          </a:p>
        </p:txBody>
      </p:sp>
      <p:sp>
        <p:nvSpPr>
          <p:cNvPr id="994" name="Google Shape;994;p41"/>
          <p:cNvSpPr/>
          <p:nvPr/>
        </p:nvSpPr>
        <p:spPr>
          <a:xfrm rot="5400000">
            <a:off x="5769956" y="3364342"/>
            <a:ext cx="369333" cy="2484914"/>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dk1"/>
              </a:solidFill>
              <a:latin typeface="Calibri"/>
              <a:ea typeface="Calibri"/>
              <a:cs typeface="Calibri"/>
              <a:sym typeface="Calibri"/>
            </a:endParaRPr>
          </a:p>
        </p:txBody>
      </p:sp>
      <p:sp>
        <p:nvSpPr>
          <p:cNvPr id="995" name="Google Shape;995;p41"/>
          <p:cNvSpPr txBox="1"/>
          <p:nvPr/>
        </p:nvSpPr>
        <p:spPr>
          <a:xfrm>
            <a:off x="4124505" y="5761754"/>
            <a:ext cx="3378126" cy="954107"/>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a:solidFill>
                  <a:schemeClr val="dk1"/>
                </a:solidFill>
                <a:latin typeface="Calibri"/>
                <a:ea typeface="Calibri"/>
                <a:cs typeface="Calibri"/>
                <a:sym typeface="Calibri"/>
              </a:rPr>
              <a:t>En los casos que sólo proceda la acción privada, ésta se extingue, además de las establecidas en el núm. 1, por desistimiento o transacción.</a:t>
            </a:r>
            <a:endParaRPr/>
          </a:p>
        </p:txBody>
      </p:sp>
      <p:sp>
        <p:nvSpPr>
          <p:cNvPr id="996" name="Google Shape;996;p41"/>
          <p:cNvSpPr txBox="1"/>
          <p:nvPr/>
        </p:nvSpPr>
        <p:spPr>
          <a:xfrm>
            <a:off x="4124505" y="4831316"/>
            <a:ext cx="3433208" cy="523220"/>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Por la muerte del imputado, prescripción, amnistía y el derecho de gracia.</a:t>
            </a:r>
            <a:endParaRPr/>
          </a:p>
        </p:txBody>
      </p:sp>
      <p:sp>
        <p:nvSpPr>
          <p:cNvPr id="997" name="Google Shape;997;p41"/>
          <p:cNvSpPr txBox="1"/>
          <p:nvPr/>
        </p:nvSpPr>
        <p:spPr>
          <a:xfrm>
            <a:off x="4131095" y="5404374"/>
            <a:ext cx="3378126" cy="307777"/>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a:solidFill>
                  <a:schemeClr val="dk1"/>
                </a:solidFill>
                <a:latin typeface="Calibri"/>
                <a:ea typeface="Calibri"/>
                <a:cs typeface="Calibri"/>
                <a:sym typeface="Calibri"/>
              </a:rPr>
              <a:t>Por la autoridad de cosa juzgada.</a:t>
            </a:r>
            <a:endParaRPr/>
          </a:p>
        </p:txBody>
      </p:sp>
      <p:sp>
        <p:nvSpPr>
          <p:cNvPr id="998" name="Google Shape;998;p41"/>
          <p:cNvSpPr txBox="1"/>
          <p:nvPr/>
        </p:nvSpPr>
        <p:spPr>
          <a:xfrm>
            <a:off x="7699604" y="5002418"/>
            <a:ext cx="3076728" cy="954107"/>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El fiscal advierte la ausencia de elementos de prueba o su insuficiencia para fundamentar la continuación de la investigación penal. </a:t>
            </a:r>
            <a:endParaRPr sz="1400">
              <a:solidFill>
                <a:schemeClr val="dk1"/>
              </a:solidFill>
              <a:latin typeface="Calibri"/>
              <a:ea typeface="Calibri"/>
              <a:cs typeface="Calibri"/>
              <a:sym typeface="Calibri"/>
            </a:endParaRPr>
          </a:p>
        </p:txBody>
      </p:sp>
      <p:sp>
        <p:nvSpPr>
          <p:cNvPr id="999" name="Google Shape;999;p41"/>
          <p:cNvSpPr/>
          <p:nvPr/>
        </p:nvSpPr>
        <p:spPr>
          <a:xfrm rot="5400000">
            <a:off x="9047978" y="3374090"/>
            <a:ext cx="369333" cy="2484914"/>
          </a:xfrm>
          <a:prstGeom prst="leftBrace">
            <a:avLst>
              <a:gd name="adj1" fmla="val 8333"/>
              <a:gd name="adj2" fmla="val 50000"/>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dk1"/>
              </a:solidFill>
              <a:latin typeface="Calibri"/>
              <a:ea typeface="Calibri"/>
              <a:cs typeface="Calibri"/>
              <a:sym typeface="Calibri"/>
            </a:endParaRPr>
          </a:p>
        </p:txBody>
      </p:sp>
      <p:sp>
        <p:nvSpPr>
          <p:cNvPr id="1000" name="Google Shape;1000;p41"/>
          <p:cNvSpPr txBox="1"/>
          <p:nvPr/>
        </p:nvSpPr>
        <p:spPr>
          <a:xfrm>
            <a:off x="2179781" y="257882"/>
            <a:ext cx="754187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2800" b="1" i="1" dirty="0">
                <a:solidFill>
                  <a:schemeClr val="dk1"/>
                </a:solidFill>
                <a:latin typeface="Calibri"/>
                <a:ea typeface="Calibri"/>
                <a:cs typeface="Calibri"/>
                <a:sym typeface="Calibri"/>
              </a:rPr>
              <a:t>No formalización de la investigación preparatoria</a:t>
            </a: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04"/>
        <p:cNvGrpSpPr/>
        <p:nvPr/>
      </p:nvGrpSpPr>
      <p:grpSpPr>
        <a:xfrm>
          <a:off x="0" y="0"/>
          <a:ext cx="0" cy="0"/>
          <a:chOff x="0" y="0"/>
          <a:chExt cx="0" cy="0"/>
        </a:xfrm>
      </p:grpSpPr>
      <p:sp>
        <p:nvSpPr>
          <p:cNvPr id="1006" name="Google Shape;1006;p42"/>
          <p:cNvSpPr/>
          <p:nvPr/>
        </p:nvSpPr>
        <p:spPr>
          <a:xfrm>
            <a:off x="961549" y="2813447"/>
            <a:ext cx="1784509" cy="923330"/>
          </a:xfrm>
          <a:prstGeom prst="ellipse">
            <a:avLst/>
          </a:prstGeom>
          <a:solidFill>
            <a:schemeClr val="lt1"/>
          </a:solidFill>
          <a:ln w="127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07" name="Google Shape;1007;p42"/>
          <p:cNvSpPr txBox="1"/>
          <p:nvPr/>
        </p:nvSpPr>
        <p:spPr>
          <a:xfrm>
            <a:off x="3538537" y="270303"/>
            <a:ext cx="5114925" cy="369332"/>
          </a:xfrm>
          <a:prstGeom prst="rect">
            <a:avLst/>
          </a:prstGeom>
          <a:solidFill>
            <a:srgbClr val="D8E2F3"/>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La impugnación a la disposición de archivo</a:t>
            </a:r>
            <a:endParaRPr sz="1800" b="1">
              <a:solidFill>
                <a:schemeClr val="dk1"/>
              </a:solidFill>
              <a:latin typeface="Calibri"/>
              <a:ea typeface="Calibri"/>
              <a:cs typeface="Calibri"/>
              <a:sym typeface="Calibri"/>
            </a:endParaRPr>
          </a:p>
        </p:txBody>
      </p:sp>
      <p:sp>
        <p:nvSpPr>
          <p:cNvPr id="1008" name="Google Shape;1008;p42"/>
          <p:cNvSpPr txBox="1"/>
          <p:nvPr/>
        </p:nvSpPr>
        <p:spPr>
          <a:xfrm>
            <a:off x="707231" y="1317069"/>
            <a:ext cx="3077528" cy="1169551"/>
          </a:xfrm>
          <a:prstGeom prst="rect">
            <a:avLst/>
          </a:prstGeom>
          <a:solidFill>
            <a:srgbClr val="D8E2F3"/>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El agraviado podrá interponer recurso de queja dentro de un plazo de cinco días a fin de que sea resuelto por un fiscal superior, quien en igual tiempo se pronunciará (</a:t>
            </a:r>
            <a:r>
              <a:rPr lang="es-PE" sz="1400" b="1">
                <a:solidFill>
                  <a:schemeClr val="dk1"/>
                </a:solidFill>
                <a:latin typeface="Calibri"/>
                <a:ea typeface="Calibri"/>
                <a:cs typeface="Calibri"/>
                <a:sym typeface="Calibri"/>
              </a:rPr>
              <a:t>art. 334.5 y 6). </a:t>
            </a:r>
            <a:endParaRPr sz="1400" b="1">
              <a:solidFill>
                <a:schemeClr val="dk1"/>
              </a:solidFill>
              <a:latin typeface="Calibri"/>
              <a:ea typeface="Calibri"/>
              <a:cs typeface="Calibri"/>
              <a:sym typeface="Calibri"/>
            </a:endParaRPr>
          </a:p>
        </p:txBody>
      </p:sp>
      <p:sp>
        <p:nvSpPr>
          <p:cNvPr id="1009" name="Google Shape;1009;p42"/>
          <p:cNvSpPr txBox="1"/>
          <p:nvPr/>
        </p:nvSpPr>
        <p:spPr>
          <a:xfrm>
            <a:off x="6612255" y="793849"/>
            <a:ext cx="3049905" cy="369332"/>
          </a:xfrm>
          <a:prstGeom prst="rect">
            <a:avLst/>
          </a:prstGeom>
          <a:solidFill>
            <a:srgbClr val="002060"/>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lt1"/>
                </a:solidFill>
                <a:latin typeface="Calibri"/>
                <a:ea typeface="Calibri"/>
                <a:cs typeface="Calibri"/>
                <a:sym typeface="Calibri"/>
              </a:rPr>
              <a:t>Directiva N° 009-2012-MP-FN</a:t>
            </a:r>
            <a:endParaRPr/>
          </a:p>
        </p:txBody>
      </p:sp>
      <p:sp>
        <p:nvSpPr>
          <p:cNvPr id="1010" name="Google Shape;1010;p42"/>
          <p:cNvSpPr txBox="1"/>
          <p:nvPr/>
        </p:nvSpPr>
        <p:spPr>
          <a:xfrm>
            <a:off x="5091112" y="1163181"/>
            <a:ext cx="6092190" cy="738664"/>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285750" marR="0" lvl="0" indent="-285750" algn="just" rtl="0">
              <a:spcBef>
                <a:spcPts val="0"/>
              </a:spcBef>
              <a:spcAft>
                <a:spcPts val="0"/>
              </a:spcAft>
              <a:buClr>
                <a:schemeClr val="dk1"/>
              </a:buClr>
              <a:buSzPts val="1400"/>
              <a:buFont typeface="Arial"/>
              <a:buChar char="•"/>
            </a:pPr>
            <a:r>
              <a:rPr lang="es-PE" sz="1400">
                <a:solidFill>
                  <a:schemeClr val="dk1"/>
                </a:solidFill>
                <a:latin typeface="Calibri"/>
                <a:ea typeface="Calibri"/>
                <a:cs typeface="Calibri"/>
                <a:sym typeface="Calibri"/>
              </a:rPr>
              <a:t>Código Procesal Penal no contenía una regulación específica del plazo para impugnar la decisión Fiscal de no promover la formalización de Investigación preparatoria.</a:t>
            </a:r>
            <a:endParaRPr/>
          </a:p>
        </p:txBody>
      </p:sp>
      <p:sp>
        <p:nvSpPr>
          <p:cNvPr id="1011" name="Google Shape;1011;p42"/>
          <p:cNvSpPr/>
          <p:nvPr/>
        </p:nvSpPr>
        <p:spPr>
          <a:xfrm>
            <a:off x="4034790" y="1163179"/>
            <a:ext cx="556260" cy="1169551"/>
          </a:xfrm>
          <a:prstGeom prst="rightArrow">
            <a:avLst>
              <a:gd name="adj1" fmla="val 50000"/>
              <a:gd name="adj2" fmla="val 50000"/>
            </a:avLst>
          </a:prstGeom>
          <a:solidFill>
            <a:srgbClr val="0020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2" name="Google Shape;1012;p42"/>
          <p:cNvSpPr txBox="1"/>
          <p:nvPr/>
        </p:nvSpPr>
        <p:spPr>
          <a:xfrm>
            <a:off x="5091112" y="1963398"/>
            <a:ext cx="6092190" cy="738664"/>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1400"/>
              <a:buFont typeface="Arial"/>
              <a:buChar char="•"/>
            </a:pPr>
            <a:r>
              <a:rPr lang="es-PE" sz="1400">
                <a:solidFill>
                  <a:schemeClr val="dk1"/>
                </a:solidFill>
                <a:latin typeface="Calibri"/>
                <a:ea typeface="Calibri"/>
                <a:cs typeface="Calibri"/>
                <a:sym typeface="Calibri"/>
              </a:rPr>
              <a:t>El plazo de cinco días determinado en la norma procesal estaba vinculado al plazo que tenía el fiscal para elevar los actuados una vez que el agraviado interpusiera el recurso de queja o de impugnación. </a:t>
            </a:r>
            <a:endParaRPr/>
          </a:p>
        </p:txBody>
      </p:sp>
      <p:sp>
        <p:nvSpPr>
          <p:cNvPr id="1013" name="Google Shape;1013;p42"/>
          <p:cNvSpPr txBox="1"/>
          <p:nvPr/>
        </p:nvSpPr>
        <p:spPr>
          <a:xfrm>
            <a:off x="1238252" y="3090446"/>
            <a:ext cx="113204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dk1"/>
                </a:solidFill>
                <a:latin typeface="Calibri"/>
                <a:ea typeface="Calibri"/>
                <a:cs typeface="Calibri"/>
                <a:sym typeface="Calibri"/>
              </a:rPr>
              <a:t>La Fiscalía </a:t>
            </a:r>
            <a:endParaRPr/>
          </a:p>
        </p:txBody>
      </p:sp>
      <p:sp>
        <p:nvSpPr>
          <p:cNvPr id="1014" name="Google Shape;1014;p42"/>
          <p:cNvSpPr txBox="1"/>
          <p:nvPr/>
        </p:nvSpPr>
        <p:spPr>
          <a:xfrm>
            <a:off x="3181828" y="2822377"/>
            <a:ext cx="7835265"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Debía aplicarse la disposición contenida en el art. 12 de la LOMP que establecía que el plazo para recurrir en queja ante el fiscal inmediato superior era de tres días.</a:t>
            </a:r>
            <a:endParaRPr sz="1800">
              <a:solidFill>
                <a:schemeClr val="dk1"/>
              </a:solidFill>
              <a:latin typeface="Calibri"/>
              <a:ea typeface="Calibri"/>
              <a:cs typeface="Calibri"/>
              <a:sym typeface="Calibri"/>
            </a:endParaRPr>
          </a:p>
        </p:txBody>
      </p:sp>
      <p:sp>
        <p:nvSpPr>
          <p:cNvPr id="1015" name="Google Shape;1015;p42"/>
          <p:cNvSpPr/>
          <p:nvPr/>
        </p:nvSpPr>
        <p:spPr>
          <a:xfrm>
            <a:off x="2795586" y="2640271"/>
            <a:ext cx="227175" cy="1169551"/>
          </a:xfrm>
          <a:prstGeom prst="leftBrace">
            <a:avLst>
              <a:gd name="adj1" fmla="val 8333"/>
              <a:gd name="adj2" fmla="val 50000"/>
            </a:avLst>
          </a:prstGeom>
          <a:noFill/>
          <a:ln w="952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016" name="Google Shape;1016;p42"/>
          <p:cNvSpPr txBox="1"/>
          <p:nvPr/>
        </p:nvSpPr>
        <p:spPr>
          <a:xfrm flipH="1">
            <a:off x="1072039" y="3745707"/>
            <a:ext cx="146447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Es discutible</a:t>
            </a:r>
            <a:endParaRPr/>
          </a:p>
        </p:txBody>
      </p:sp>
      <p:sp>
        <p:nvSpPr>
          <p:cNvPr id="1017" name="Google Shape;1017;p42"/>
          <p:cNvSpPr txBox="1"/>
          <p:nvPr/>
        </p:nvSpPr>
        <p:spPr>
          <a:xfrm>
            <a:off x="406121" y="4436688"/>
            <a:ext cx="2566989" cy="523220"/>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El art. 334.5 del NCPP ha regulado el plazo de cinco días.</a:t>
            </a:r>
            <a:endParaRPr sz="1400">
              <a:solidFill>
                <a:schemeClr val="dk1"/>
              </a:solidFill>
              <a:latin typeface="Calibri"/>
              <a:ea typeface="Calibri"/>
              <a:cs typeface="Calibri"/>
              <a:sym typeface="Calibri"/>
            </a:endParaRPr>
          </a:p>
        </p:txBody>
      </p:sp>
      <p:sp>
        <p:nvSpPr>
          <p:cNvPr id="1018" name="Google Shape;1018;p42"/>
          <p:cNvSpPr/>
          <p:nvPr/>
        </p:nvSpPr>
        <p:spPr>
          <a:xfrm>
            <a:off x="1547337" y="4115039"/>
            <a:ext cx="388620" cy="369332"/>
          </a:xfrm>
          <a:prstGeom prst="downArrow">
            <a:avLst>
              <a:gd name="adj1" fmla="val 50000"/>
              <a:gd name="adj2" fmla="val 50000"/>
            </a:avLst>
          </a:prstGeom>
          <a:solidFill>
            <a:srgbClr val="B7BDF3"/>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9" name="Google Shape;1019;p42"/>
          <p:cNvSpPr txBox="1"/>
          <p:nvPr/>
        </p:nvSpPr>
        <p:spPr>
          <a:xfrm>
            <a:off x="3612595" y="4084587"/>
            <a:ext cx="8366520" cy="738664"/>
          </a:xfrm>
          <a:prstGeom prst="rect">
            <a:avLst/>
          </a:prstGeom>
          <a:solidFill>
            <a:srgbClr val="F2F2F2"/>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Existe una norma especial de carácter procesal que regula, de forma expresa, el plazo dispuesto para que el agraviado pueda recurrir la disposición de archivo del fiscal provincial, por lo que no es necesario tener que invocar la LOMP al no existir ningún vacío legal. </a:t>
            </a:r>
            <a:endParaRPr/>
          </a:p>
        </p:txBody>
      </p:sp>
      <p:sp>
        <p:nvSpPr>
          <p:cNvPr id="1020" name="Google Shape;1020;p42"/>
          <p:cNvSpPr/>
          <p:nvPr/>
        </p:nvSpPr>
        <p:spPr>
          <a:xfrm>
            <a:off x="3103486" y="4204574"/>
            <a:ext cx="388620" cy="923330"/>
          </a:xfrm>
          <a:prstGeom prst="rightArrow">
            <a:avLst>
              <a:gd name="adj1" fmla="val 50000"/>
              <a:gd name="adj2" fmla="val 50000"/>
            </a:avLst>
          </a:prstGeom>
          <a:solidFill>
            <a:srgbClr val="0020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21" name="Google Shape;1021;p42"/>
          <p:cNvSpPr txBox="1"/>
          <p:nvPr/>
        </p:nvSpPr>
        <p:spPr>
          <a:xfrm>
            <a:off x="5091112" y="4821021"/>
            <a:ext cx="4761547"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b="1">
                <a:solidFill>
                  <a:schemeClr val="lt1"/>
                </a:solidFill>
                <a:latin typeface="Calibri"/>
                <a:ea typeface="Calibri"/>
                <a:cs typeface="Calibri"/>
                <a:sym typeface="Calibri"/>
              </a:rPr>
              <a:t>Sentencia N° 4426-2012-PA/TC de 15-01-14</a:t>
            </a:r>
            <a:endParaRPr sz="1600" b="1">
              <a:solidFill>
                <a:schemeClr val="lt1"/>
              </a:solidFill>
              <a:latin typeface="Calibri"/>
              <a:ea typeface="Calibri"/>
              <a:cs typeface="Calibri"/>
              <a:sym typeface="Calibri"/>
            </a:endParaRPr>
          </a:p>
        </p:txBody>
      </p:sp>
      <p:sp>
        <p:nvSpPr>
          <p:cNvPr id="1022" name="Google Shape;1022;p42"/>
          <p:cNvSpPr txBox="1"/>
          <p:nvPr/>
        </p:nvSpPr>
        <p:spPr>
          <a:xfrm>
            <a:off x="119240" y="5281557"/>
            <a:ext cx="2856193" cy="1200329"/>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200">
                <a:solidFill>
                  <a:schemeClr val="dk1"/>
                </a:solidFill>
                <a:latin typeface="Calibri"/>
                <a:ea typeface="Calibri"/>
                <a:cs typeface="Calibri"/>
                <a:sym typeface="Calibri"/>
              </a:rPr>
              <a:t>El fiscal superior, recibido el cuestionamiento a la decisión de archivo emitida por el fiscal provincial, contará con un plazo de cinco días para emitir su disposición. El fiscal superior podrá, en consecuencia: </a:t>
            </a:r>
            <a:endParaRPr sz="1200">
              <a:solidFill>
                <a:schemeClr val="dk1"/>
              </a:solidFill>
              <a:latin typeface="Calibri"/>
              <a:ea typeface="Calibri"/>
              <a:cs typeface="Calibri"/>
              <a:sym typeface="Calibri"/>
            </a:endParaRPr>
          </a:p>
        </p:txBody>
      </p:sp>
      <p:sp>
        <p:nvSpPr>
          <p:cNvPr id="1023" name="Google Shape;1023;p42"/>
          <p:cNvSpPr txBox="1"/>
          <p:nvPr/>
        </p:nvSpPr>
        <p:spPr>
          <a:xfrm>
            <a:off x="3492106" y="5346561"/>
            <a:ext cx="8194356" cy="138499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400">
                <a:solidFill>
                  <a:schemeClr val="dk1"/>
                </a:solidFill>
                <a:latin typeface="Calibri"/>
                <a:ea typeface="Calibri"/>
                <a:cs typeface="Calibri"/>
                <a:sym typeface="Calibri"/>
              </a:rPr>
              <a:t>✔	Ordenar la formalización de la investigación preparatoria, en cuyo supuesto, por el principio de jerarquía que rige en el Ministerio Público, el fiscal provincial tendrá que cumplir la disposición de su superior. </a:t>
            </a:r>
            <a:endParaRPr/>
          </a:p>
          <a:p>
            <a:pPr marL="0" marR="0" lvl="0" indent="0" algn="l" rtl="0">
              <a:spcBef>
                <a:spcPts val="0"/>
              </a:spcBef>
              <a:spcAft>
                <a:spcPts val="0"/>
              </a:spcAft>
              <a:buNone/>
            </a:pPr>
            <a:r>
              <a:rPr lang="es-PE" sz="1400">
                <a:solidFill>
                  <a:schemeClr val="dk1"/>
                </a:solidFill>
                <a:latin typeface="Calibri"/>
                <a:ea typeface="Calibri"/>
                <a:cs typeface="Calibri"/>
                <a:sym typeface="Calibri"/>
              </a:rPr>
              <a:t>✔	Ratificar el criterio del fiscal provincial, en este supuesto se constituye cosa decidida y la investigación se archiva de forma definitiva.</a:t>
            </a:r>
            <a:endParaRPr/>
          </a:p>
          <a:p>
            <a:pPr marL="0" marR="0" lvl="0" indent="0" algn="l" rtl="0">
              <a:spcBef>
                <a:spcPts val="0"/>
              </a:spcBef>
              <a:spcAft>
                <a:spcPts val="0"/>
              </a:spcAft>
              <a:buNone/>
            </a:pPr>
            <a:r>
              <a:rPr lang="es-PE" sz="1400">
                <a:solidFill>
                  <a:schemeClr val="dk1"/>
                </a:solidFill>
                <a:latin typeface="Calibri"/>
                <a:ea typeface="Calibri"/>
                <a:cs typeface="Calibri"/>
                <a:sym typeface="Calibri"/>
              </a:rPr>
              <a:t>✔	Ordenar la realización de diligencias adicionales al fiscal provincial a fin de emitir una nueva disposición.</a:t>
            </a:r>
            <a:endParaRPr/>
          </a:p>
        </p:txBody>
      </p:sp>
      <p:sp>
        <p:nvSpPr>
          <p:cNvPr id="1024" name="Google Shape;1024;p42"/>
          <p:cNvSpPr/>
          <p:nvPr/>
        </p:nvSpPr>
        <p:spPr>
          <a:xfrm>
            <a:off x="3190877" y="5474258"/>
            <a:ext cx="227175" cy="1169551"/>
          </a:xfrm>
          <a:prstGeom prst="leftBrace">
            <a:avLst>
              <a:gd name="adj1" fmla="val 8333"/>
              <a:gd name="adj2" fmla="val 50000"/>
            </a:avLst>
          </a:prstGeom>
          <a:noFill/>
          <a:ln w="9525"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28"/>
        <p:cNvGrpSpPr/>
        <p:nvPr/>
      </p:nvGrpSpPr>
      <p:grpSpPr>
        <a:xfrm>
          <a:off x="0" y="0"/>
          <a:ext cx="0" cy="0"/>
          <a:chOff x="0" y="0"/>
          <a:chExt cx="0" cy="0"/>
        </a:xfrm>
      </p:grpSpPr>
      <p:sp>
        <p:nvSpPr>
          <p:cNvPr id="1030" name="Google Shape;1030;p43"/>
          <p:cNvSpPr txBox="1"/>
          <p:nvPr/>
        </p:nvSpPr>
        <p:spPr>
          <a:xfrm>
            <a:off x="3538537" y="270303"/>
            <a:ext cx="5114925" cy="369332"/>
          </a:xfrm>
          <a:prstGeom prst="rect">
            <a:avLst/>
          </a:prstGeom>
          <a:solidFill>
            <a:srgbClr val="D8E2F3"/>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La impugnación a la disposición de archivo</a:t>
            </a:r>
            <a:endParaRPr sz="1800" b="1">
              <a:solidFill>
                <a:schemeClr val="dk1"/>
              </a:solidFill>
              <a:latin typeface="Calibri"/>
              <a:ea typeface="Calibri"/>
              <a:cs typeface="Calibri"/>
              <a:sym typeface="Calibri"/>
            </a:endParaRPr>
          </a:p>
        </p:txBody>
      </p:sp>
      <p:sp>
        <p:nvSpPr>
          <p:cNvPr id="1031" name="Google Shape;1031;p43"/>
          <p:cNvSpPr txBox="1"/>
          <p:nvPr/>
        </p:nvSpPr>
        <p:spPr>
          <a:xfrm>
            <a:off x="325754" y="1094721"/>
            <a:ext cx="3606165"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dk1"/>
                </a:solidFill>
                <a:latin typeface="Calibri"/>
                <a:ea typeface="Calibri"/>
                <a:cs typeface="Calibri"/>
                <a:sym typeface="Calibri"/>
              </a:rPr>
              <a:t>Disposición de archivo conlleva el efecto de prohibir una investigación por los mismos hechos. </a:t>
            </a:r>
            <a:endParaRPr sz="1800" b="1">
              <a:solidFill>
                <a:schemeClr val="dk1"/>
              </a:solidFill>
              <a:latin typeface="Calibri"/>
              <a:ea typeface="Calibri"/>
              <a:cs typeface="Calibri"/>
              <a:sym typeface="Calibri"/>
            </a:endParaRPr>
          </a:p>
        </p:txBody>
      </p:sp>
      <p:sp>
        <p:nvSpPr>
          <p:cNvPr id="1032" name="Google Shape;1032;p43"/>
          <p:cNvSpPr txBox="1"/>
          <p:nvPr/>
        </p:nvSpPr>
        <p:spPr>
          <a:xfrm>
            <a:off x="4939667" y="938154"/>
            <a:ext cx="6092190" cy="1169551"/>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La decisión del fiscal de no formalizar denuncia penal si bien no constituye en estricta cosa juzgada, pues se trata de una garantía exclusiva de los procesos jurisdiccionales, se le reconoce un estatus inmutable o de cosa decidida, siempre y cuando se estime en la resolución que los hechos investigados no constituyen ilícito penal.</a:t>
            </a:r>
            <a:endParaRPr sz="1400">
              <a:solidFill>
                <a:schemeClr val="dk1"/>
              </a:solidFill>
              <a:latin typeface="Calibri"/>
              <a:ea typeface="Calibri"/>
              <a:cs typeface="Calibri"/>
              <a:sym typeface="Calibri"/>
            </a:endParaRPr>
          </a:p>
        </p:txBody>
      </p:sp>
      <p:sp>
        <p:nvSpPr>
          <p:cNvPr id="1033" name="Google Shape;1033;p43"/>
          <p:cNvSpPr txBox="1"/>
          <p:nvPr/>
        </p:nvSpPr>
        <p:spPr>
          <a:xfrm>
            <a:off x="6182679" y="2018051"/>
            <a:ext cx="3606165" cy="369332"/>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lt1"/>
                </a:solidFill>
                <a:latin typeface="Calibri"/>
                <a:ea typeface="Calibri"/>
                <a:cs typeface="Calibri"/>
                <a:sym typeface="Calibri"/>
              </a:rPr>
              <a:t>STC N° 2725-2008-PHC/TC, FJ. 16</a:t>
            </a:r>
            <a:endParaRPr/>
          </a:p>
        </p:txBody>
      </p:sp>
      <p:sp>
        <p:nvSpPr>
          <p:cNvPr id="1034" name="Google Shape;1034;p43"/>
          <p:cNvSpPr/>
          <p:nvPr/>
        </p:nvSpPr>
        <p:spPr>
          <a:xfrm>
            <a:off x="4181954" y="831771"/>
            <a:ext cx="274320" cy="1449230"/>
          </a:xfrm>
          <a:prstGeom prst="leftBrace">
            <a:avLst>
              <a:gd name="adj1" fmla="val 8333"/>
              <a:gd name="adj2" fmla="val 50000"/>
            </a:avLst>
          </a:prstGeom>
          <a:ln>
            <a:headEnd type="none" w="sm" len="sm"/>
            <a:tailEnd type="none" w="sm" len="sm"/>
          </a:ln>
        </p:spPr>
        <p:style>
          <a:lnRef idx="1">
            <a:schemeClr val="dk1"/>
          </a:lnRef>
          <a:fillRef idx="0">
            <a:schemeClr val="dk1"/>
          </a:fillRef>
          <a:effectRef idx="0">
            <a:schemeClr val="dk1"/>
          </a:effectRef>
          <a:fontRef idx="minor">
            <a:schemeClr val="tx1"/>
          </a:fontRef>
        </p:style>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035" name="Google Shape;1035;p43"/>
          <p:cNvSpPr txBox="1"/>
          <p:nvPr/>
        </p:nvSpPr>
        <p:spPr>
          <a:xfrm>
            <a:off x="325754" y="2613943"/>
            <a:ext cx="11424286" cy="1754326"/>
          </a:xfrm>
          <a:prstGeom prst="rect">
            <a:avLst/>
          </a:prstGeom>
          <a:solidFill>
            <a:srgbClr val="EDEDED"/>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800">
                <a:solidFill>
                  <a:schemeClr val="dk1"/>
                </a:solidFill>
                <a:latin typeface="Calibri"/>
                <a:ea typeface="Calibri"/>
                <a:cs typeface="Calibri"/>
                <a:sym typeface="Calibri"/>
              </a:rPr>
              <a:t>La decisión del Fiscal no promoviendo la acción penal mediante la denuncia o requerimiento de instrucción correspondientes, al estimar que los hechos que se le pusieron en su conocimiento no constituyen delito es un acto de esencia típicamente jurisdiccional -como toda actividad del Ministerio Público en el proceso que adquiere el carácter de inmutable e irreproducible surtiendo los efectos de la cosa juzgada, una vez firme. De este modo, al igual que una decisión judicial recaída, es definitiva y en consecuencia trasciende en sus efectos con caracteres prohibitivos para procesos futuros basados en los mismos hechos materia de decisión [...]</a:t>
            </a:r>
            <a:endParaRPr sz="1800">
              <a:solidFill>
                <a:schemeClr val="dk1"/>
              </a:solidFill>
              <a:latin typeface="Calibri"/>
              <a:ea typeface="Calibri"/>
              <a:cs typeface="Calibri"/>
              <a:sym typeface="Calibri"/>
            </a:endParaRPr>
          </a:p>
        </p:txBody>
      </p:sp>
      <p:sp>
        <p:nvSpPr>
          <p:cNvPr id="1036" name="Google Shape;1036;p43"/>
          <p:cNvSpPr txBox="1"/>
          <p:nvPr/>
        </p:nvSpPr>
        <p:spPr>
          <a:xfrm>
            <a:off x="2128836" y="4368269"/>
            <a:ext cx="9141144" cy="369332"/>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lt1"/>
                </a:solidFill>
                <a:latin typeface="Calibri"/>
                <a:ea typeface="Calibri"/>
                <a:cs typeface="Calibri"/>
                <a:sym typeface="Calibri"/>
              </a:rPr>
              <a:t>Comisión Interamericana en el Informe N° 1/95- relativo al caso 11.006 de 07-02-95</a:t>
            </a:r>
            <a:endParaRPr sz="1800" b="1">
              <a:solidFill>
                <a:schemeClr val="lt1"/>
              </a:solidFill>
              <a:latin typeface="Calibri"/>
              <a:ea typeface="Calibri"/>
              <a:cs typeface="Calibri"/>
              <a:sym typeface="Calibri"/>
            </a:endParaRPr>
          </a:p>
        </p:txBody>
      </p:sp>
      <p:sp>
        <p:nvSpPr>
          <p:cNvPr id="1037" name="Google Shape;1037;p43"/>
          <p:cNvSpPr txBox="1"/>
          <p:nvPr/>
        </p:nvSpPr>
        <p:spPr>
          <a:xfrm>
            <a:off x="2991802" y="5003324"/>
            <a:ext cx="6092190" cy="646331"/>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Supuestos de excepción: (i) prueba nueva; y, (ii) manifiesta falta de investigación en el caso archivado. </a:t>
            </a:r>
            <a:endParaRPr sz="1800" b="1">
              <a:solidFill>
                <a:schemeClr val="dk1"/>
              </a:solidFill>
              <a:latin typeface="Calibri"/>
              <a:ea typeface="Calibri"/>
              <a:cs typeface="Calibri"/>
              <a:sym typeface="Calibri"/>
            </a:endParaRPr>
          </a:p>
        </p:txBody>
      </p:sp>
      <p:sp>
        <p:nvSpPr>
          <p:cNvPr id="1038" name="Google Shape;1038;p43"/>
          <p:cNvSpPr/>
          <p:nvPr/>
        </p:nvSpPr>
        <p:spPr>
          <a:xfrm>
            <a:off x="1505903" y="5040448"/>
            <a:ext cx="1054416" cy="572081"/>
          </a:xfrm>
          <a:prstGeom prst="rightArrow">
            <a:avLst>
              <a:gd name="adj1" fmla="val 50000"/>
              <a:gd name="adj2" fmla="val 50000"/>
            </a:avLst>
          </a:prstGeom>
          <a:solidFill>
            <a:srgbClr val="B7BDF3"/>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39" name="Google Shape;1039;p43"/>
          <p:cNvSpPr/>
          <p:nvPr/>
        </p:nvSpPr>
        <p:spPr>
          <a:xfrm flipH="1">
            <a:off x="9977441" y="5003324"/>
            <a:ext cx="1054416" cy="572081"/>
          </a:xfrm>
          <a:prstGeom prst="rightArrow">
            <a:avLst>
              <a:gd name="adj1" fmla="val 50000"/>
              <a:gd name="adj2" fmla="val 50000"/>
            </a:avLst>
          </a:prstGeom>
          <a:solidFill>
            <a:srgbClr val="B7BDF3"/>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40" name="Google Shape;1040;p43"/>
          <p:cNvSpPr txBox="1"/>
          <p:nvPr/>
        </p:nvSpPr>
        <p:spPr>
          <a:xfrm>
            <a:off x="552452" y="5763279"/>
            <a:ext cx="10821350" cy="646331"/>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a) cuando existan nuevos elementos probatorios no conocidos con anterioridad por el Ministerio Público; o, b) cuando la investigación ha sido deficientemente realizada.</a:t>
            </a:r>
            <a:endParaRPr sz="1800">
              <a:solidFill>
                <a:schemeClr val="dk1"/>
              </a:solidFill>
              <a:latin typeface="Calibri"/>
              <a:ea typeface="Calibri"/>
              <a:cs typeface="Calibri"/>
              <a:sym typeface="Calibri"/>
            </a:endParaRPr>
          </a:p>
        </p:txBody>
      </p:sp>
      <p:sp>
        <p:nvSpPr>
          <p:cNvPr id="1041" name="Google Shape;1041;p43"/>
          <p:cNvSpPr txBox="1"/>
          <p:nvPr/>
        </p:nvSpPr>
        <p:spPr>
          <a:xfrm>
            <a:off x="6523674" y="6148141"/>
            <a:ext cx="4508183" cy="369332"/>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lt1"/>
                </a:solidFill>
                <a:latin typeface="Calibri"/>
                <a:ea typeface="Calibri"/>
                <a:cs typeface="Calibri"/>
                <a:sym typeface="Calibri"/>
              </a:rPr>
              <a:t>STC N° 2110-2009-PHC/TC, FJ. 22</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45"/>
        <p:cNvGrpSpPr/>
        <p:nvPr/>
      </p:nvGrpSpPr>
      <p:grpSpPr>
        <a:xfrm>
          <a:off x="0" y="0"/>
          <a:ext cx="0" cy="0"/>
          <a:chOff x="0" y="0"/>
          <a:chExt cx="0" cy="0"/>
        </a:xfrm>
      </p:grpSpPr>
      <p:sp>
        <p:nvSpPr>
          <p:cNvPr id="1047" name="Google Shape;1047;p44"/>
          <p:cNvSpPr txBox="1"/>
          <p:nvPr/>
        </p:nvSpPr>
        <p:spPr>
          <a:xfrm>
            <a:off x="3538537" y="270303"/>
            <a:ext cx="5114925" cy="390363"/>
          </a:xfrm>
          <a:prstGeom prst="rect">
            <a:avLst/>
          </a:prstGeom>
          <a:solidFill>
            <a:srgbClr val="D8E2F3"/>
          </a:solid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None/>
            </a:pPr>
            <a:r>
              <a:rPr lang="es-PE" sz="1800" b="1">
                <a:solidFill>
                  <a:schemeClr val="dk1"/>
                </a:solidFill>
                <a:latin typeface="Calibri"/>
                <a:ea typeface="Calibri"/>
                <a:cs typeface="Calibri"/>
                <a:sym typeface="Calibri"/>
              </a:rPr>
              <a:t>Reapertura de la investigación</a:t>
            </a:r>
            <a:endParaRPr sz="1800">
              <a:solidFill>
                <a:schemeClr val="dk1"/>
              </a:solidFill>
              <a:latin typeface="Arial"/>
              <a:ea typeface="Arial"/>
              <a:cs typeface="Arial"/>
              <a:sym typeface="Arial"/>
            </a:endParaRPr>
          </a:p>
        </p:txBody>
      </p:sp>
      <p:sp>
        <p:nvSpPr>
          <p:cNvPr id="1048" name="Google Shape;1048;p44"/>
          <p:cNvSpPr txBox="1"/>
          <p:nvPr/>
        </p:nvSpPr>
        <p:spPr>
          <a:xfrm>
            <a:off x="766762" y="1312926"/>
            <a:ext cx="4010978" cy="1384995"/>
          </a:xfrm>
          <a:prstGeom prst="rect">
            <a:avLst/>
          </a:prstGeom>
          <a:solidFill>
            <a:srgbClr val="F2F2F2"/>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Fiscal se encuentra impedido de reapertura una investigación archivada previamente</a:t>
            </a:r>
            <a:r>
              <a:rPr lang="es-PE" sz="1400" b="1">
                <a:solidFill>
                  <a:schemeClr val="dk1"/>
                </a:solidFill>
                <a:latin typeface="Calibri"/>
                <a:ea typeface="Calibri"/>
                <a:cs typeface="Calibri"/>
                <a:sym typeface="Calibri"/>
              </a:rPr>
              <a:t>, el artículo 335° inciso 2 del CPP establece una excepción </a:t>
            </a:r>
            <a:r>
              <a:rPr lang="es-PE" sz="1400">
                <a:solidFill>
                  <a:schemeClr val="dk1"/>
                </a:solidFill>
                <a:latin typeface="Calibri"/>
                <a:ea typeface="Calibri"/>
                <a:cs typeface="Calibri"/>
                <a:sym typeface="Calibri"/>
              </a:rPr>
              <a:t>a dicha regla siempre y cuando se aporten nuevos elementos de convicción, en cuyo caso deberá reexaminar los actuados el Fiscal que previno.</a:t>
            </a:r>
            <a:endParaRPr sz="1400">
              <a:solidFill>
                <a:schemeClr val="dk1"/>
              </a:solidFill>
              <a:latin typeface="Calibri"/>
              <a:ea typeface="Calibri"/>
              <a:cs typeface="Calibri"/>
              <a:sym typeface="Calibri"/>
            </a:endParaRPr>
          </a:p>
        </p:txBody>
      </p:sp>
      <p:sp>
        <p:nvSpPr>
          <p:cNvPr id="1049" name="Google Shape;1049;p44"/>
          <p:cNvSpPr txBox="1"/>
          <p:nvPr/>
        </p:nvSpPr>
        <p:spPr>
          <a:xfrm>
            <a:off x="5966461" y="1328642"/>
            <a:ext cx="4823460" cy="1169551"/>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 es perfectamente posible la reapertura de investigación cuando la decisión de archivo se haya producido por falta de indicios reveladores del delito, pues la existencia de nuevos elementos de convicción (…), determinaría un sentido diferente de la decisión de archivo”.</a:t>
            </a:r>
            <a:endParaRPr sz="1400">
              <a:solidFill>
                <a:schemeClr val="dk1"/>
              </a:solidFill>
              <a:latin typeface="Calibri"/>
              <a:ea typeface="Calibri"/>
              <a:cs typeface="Calibri"/>
              <a:sym typeface="Calibri"/>
            </a:endParaRPr>
          </a:p>
        </p:txBody>
      </p:sp>
      <p:sp>
        <p:nvSpPr>
          <p:cNvPr id="1050" name="Google Shape;1050;p44"/>
          <p:cNvSpPr txBox="1"/>
          <p:nvPr/>
        </p:nvSpPr>
        <p:spPr>
          <a:xfrm>
            <a:off x="6372702" y="2513255"/>
            <a:ext cx="4010978"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Casación N° 1832-2019/Nacional, FJ 15</a:t>
            </a:r>
            <a:endParaRPr/>
          </a:p>
        </p:txBody>
      </p:sp>
      <p:sp>
        <p:nvSpPr>
          <p:cNvPr id="1051" name="Google Shape;1051;p44"/>
          <p:cNvSpPr/>
          <p:nvPr/>
        </p:nvSpPr>
        <p:spPr>
          <a:xfrm>
            <a:off x="5006340" y="1328642"/>
            <a:ext cx="480060" cy="1184613"/>
          </a:xfrm>
          <a:prstGeom prst="rightArrow">
            <a:avLst>
              <a:gd name="adj1" fmla="val 50000"/>
              <a:gd name="adj2" fmla="val 50000"/>
            </a:avLst>
          </a:prstGeom>
          <a:solidFill>
            <a:srgbClr val="B7BDF3"/>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52" name="Google Shape;1052;p44"/>
          <p:cNvSpPr txBox="1"/>
          <p:nvPr/>
        </p:nvSpPr>
        <p:spPr>
          <a:xfrm>
            <a:off x="3265168" y="3080698"/>
            <a:ext cx="4608196" cy="369332"/>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dk1"/>
                </a:solidFill>
                <a:latin typeface="Calibri"/>
                <a:ea typeface="Calibri"/>
                <a:cs typeface="Calibri"/>
                <a:sym typeface="Calibri"/>
              </a:rPr>
              <a:t>Cuando se presentan dos circunstancias:</a:t>
            </a:r>
            <a:endParaRPr/>
          </a:p>
        </p:txBody>
      </p:sp>
      <p:sp>
        <p:nvSpPr>
          <p:cNvPr id="1053" name="Google Shape;1053;p44"/>
          <p:cNvSpPr txBox="1"/>
          <p:nvPr/>
        </p:nvSpPr>
        <p:spPr>
          <a:xfrm>
            <a:off x="4492709" y="5492212"/>
            <a:ext cx="6092190" cy="646331"/>
          </a:xfrm>
          <a:prstGeom prst="rect">
            <a:avLst/>
          </a:prstGeom>
          <a:solidFill>
            <a:srgbClr val="D8E2F3"/>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Cuando la investigación ha sido deficientemente realizada. </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54" name="Google Shape;1054;p44"/>
          <p:cNvSpPr txBox="1"/>
          <p:nvPr/>
        </p:nvSpPr>
        <p:spPr>
          <a:xfrm>
            <a:off x="4492709" y="4484134"/>
            <a:ext cx="6092190" cy="646331"/>
          </a:xfrm>
          <a:prstGeom prst="rect">
            <a:avLst/>
          </a:prstGeom>
          <a:solidFill>
            <a:srgbClr val="D8D8D8"/>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a:solidFill>
                  <a:schemeClr val="dk1"/>
                </a:solidFill>
                <a:latin typeface="Calibri"/>
                <a:ea typeface="Calibri"/>
                <a:cs typeface="Calibri"/>
                <a:sym typeface="Calibri"/>
              </a:rPr>
              <a:t>Cuando existen nuevos medios probatorios no conocidos con anterioridad por el Ministerio Público.</a:t>
            </a:r>
            <a:endParaRPr/>
          </a:p>
        </p:txBody>
      </p:sp>
      <p:sp>
        <p:nvSpPr>
          <p:cNvPr id="1055" name="Google Shape;1055;p44"/>
          <p:cNvSpPr txBox="1"/>
          <p:nvPr/>
        </p:nvSpPr>
        <p:spPr>
          <a:xfrm>
            <a:off x="2211949" y="3947841"/>
            <a:ext cx="609219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dk1"/>
                </a:solidFill>
                <a:latin typeface="Calibri"/>
                <a:ea typeface="Calibri"/>
                <a:cs typeface="Calibri"/>
                <a:sym typeface="Calibri"/>
              </a:rPr>
              <a:t>Expediente N° 2110-2009-PHC/TC y Expediente N° 02527-200-PHC</a:t>
            </a:r>
            <a:endParaRPr/>
          </a:p>
        </p:txBody>
      </p:sp>
      <p:sp>
        <p:nvSpPr>
          <p:cNvPr id="1056" name="Google Shape;1056;p44"/>
          <p:cNvSpPr/>
          <p:nvPr/>
        </p:nvSpPr>
        <p:spPr>
          <a:xfrm rot="5400000">
            <a:off x="2883699" y="4771890"/>
            <a:ext cx="937260" cy="1008078"/>
          </a:xfrm>
          <a:prstGeom prst="bentUpArrow">
            <a:avLst>
              <a:gd name="adj1" fmla="val 25000"/>
              <a:gd name="adj2" fmla="val 25000"/>
              <a:gd name="adj3" fmla="val 25000"/>
            </a:avLst>
          </a:prstGeom>
          <a:solidFill>
            <a:srgbClr val="B7BDF3"/>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60"/>
        <p:cNvGrpSpPr/>
        <p:nvPr/>
      </p:nvGrpSpPr>
      <p:grpSpPr>
        <a:xfrm>
          <a:off x="0" y="0"/>
          <a:ext cx="0" cy="0"/>
          <a:chOff x="0" y="0"/>
          <a:chExt cx="0" cy="0"/>
        </a:xfrm>
      </p:grpSpPr>
      <p:sp>
        <p:nvSpPr>
          <p:cNvPr id="1062" name="Google Shape;1062;p45"/>
          <p:cNvSpPr txBox="1"/>
          <p:nvPr/>
        </p:nvSpPr>
        <p:spPr>
          <a:xfrm>
            <a:off x="1882584" y="2322661"/>
            <a:ext cx="2991421" cy="369332"/>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Proceso Inmediato</a:t>
            </a:r>
            <a:endParaRPr/>
          </a:p>
        </p:txBody>
      </p:sp>
      <p:grpSp>
        <p:nvGrpSpPr>
          <p:cNvPr id="1063" name="Google Shape;1063;p45"/>
          <p:cNvGrpSpPr/>
          <p:nvPr/>
        </p:nvGrpSpPr>
        <p:grpSpPr>
          <a:xfrm>
            <a:off x="2899219" y="1211822"/>
            <a:ext cx="838475" cy="909899"/>
            <a:chOff x="6911703" y="2147022"/>
            <a:chExt cx="944761" cy="944658"/>
          </a:xfrm>
        </p:grpSpPr>
        <p:grpSp>
          <p:nvGrpSpPr>
            <p:cNvPr id="1064" name="Google Shape;1064;p45"/>
            <p:cNvGrpSpPr/>
            <p:nvPr/>
          </p:nvGrpSpPr>
          <p:grpSpPr>
            <a:xfrm>
              <a:off x="6911703" y="2147022"/>
              <a:ext cx="944761" cy="944658"/>
              <a:chOff x="898598" y="1796795"/>
              <a:chExt cx="1027473" cy="1027473"/>
            </a:xfrm>
          </p:grpSpPr>
          <p:sp>
            <p:nvSpPr>
              <p:cNvPr id="1065" name="Google Shape;1065;p45"/>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1066" name="Google Shape;1066;p45"/>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chemeClr val="lt2"/>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sp>
          <p:nvSpPr>
            <p:cNvPr id="1067" name="Google Shape;1067;p45"/>
            <p:cNvSpPr txBox="1"/>
            <p:nvPr/>
          </p:nvSpPr>
          <p:spPr>
            <a:xfrm>
              <a:off x="6972689" y="2420578"/>
              <a:ext cx="810300" cy="393000"/>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Clr>
                  <a:srgbClr val="002060"/>
                </a:buClr>
                <a:buSzPts val="2000"/>
                <a:buFont typeface="Barlow Condensed SemiBold"/>
                <a:buNone/>
              </a:pPr>
              <a:r>
                <a:rPr lang="es-PE" sz="2000">
                  <a:solidFill>
                    <a:srgbClr val="002060"/>
                  </a:solidFill>
                  <a:latin typeface="Barlow Condensed SemiBold"/>
                  <a:ea typeface="Barlow Condensed SemiBold"/>
                  <a:cs typeface="Barlow Condensed SemiBold"/>
                  <a:sym typeface="Barlow Condensed SemiBold"/>
                </a:rPr>
                <a:t>01</a:t>
              </a:r>
              <a:endParaRPr sz="2000">
                <a:solidFill>
                  <a:srgbClr val="002060"/>
                </a:solidFill>
                <a:latin typeface="Barlow Condensed SemiBold"/>
                <a:ea typeface="Barlow Condensed SemiBold"/>
                <a:cs typeface="Barlow Condensed SemiBold"/>
                <a:sym typeface="Barlow Condensed SemiBold"/>
              </a:endParaRPr>
            </a:p>
          </p:txBody>
        </p:sp>
      </p:grpSp>
      <p:sp>
        <p:nvSpPr>
          <p:cNvPr id="1068" name="Google Shape;1068;p45"/>
          <p:cNvSpPr txBox="1"/>
          <p:nvPr/>
        </p:nvSpPr>
        <p:spPr>
          <a:xfrm>
            <a:off x="553632" y="3271929"/>
            <a:ext cx="264405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dk1"/>
                </a:solidFill>
                <a:latin typeface="Calibri"/>
                <a:ea typeface="Calibri"/>
                <a:cs typeface="Calibri"/>
                <a:sym typeface="Calibri"/>
              </a:rPr>
              <a:t>1. Evidencia delictiva</a:t>
            </a:r>
            <a:endParaRPr/>
          </a:p>
        </p:txBody>
      </p:sp>
      <p:sp>
        <p:nvSpPr>
          <p:cNvPr id="1069" name="Google Shape;1069;p45"/>
          <p:cNvSpPr txBox="1"/>
          <p:nvPr/>
        </p:nvSpPr>
        <p:spPr>
          <a:xfrm>
            <a:off x="284610" y="4139452"/>
            <a:ext cx="2497957" cy="73866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dirty="0">
                <a:solidFill>
                  <a:schemeClr val="dk1"/>
                </a:solidFill>
                <a:latin typeface="Calibri"/>
                <a:ea typeface="Calibri"/>
                <a:cs typeface="Calibri"/>
                <a:sym typeface="Calibri"/>
              </a:rPr>
              <a:t>el delito flagrante, la confesión del imputado y el delito evidente.</a:t>
            </a:r>
            <a:endParaRPr sz="1400" dirty="0">
              <a:solidFill>
                <a:schemeClr val="dk1"/>
              </a:solidFill>
              <a:latin typeface="Calibri"/>
              <a:ea typeface="Calibri"/>
              <a:cs typeface="Calibri"/>
              <a:sym typeface="Calibri"/>
            </a:endParaRPr>
          </a:p>
        </p:txBody>
      </p:sp>
      <p:sp>
        <p:nvSpPr>
          <p:cNvPr id="1070" name="Google Shape;1070;p45"/>
          <p:cNvSpPr/>
          <p:nvPr/>
        </p:nvSpPr>
        <p:spPr>
          <a:xfrm rot="5400000">
            <a:off x="1408145" y="2628924"/>
            <a:ext cx="386993" cy="2634065"/>
          </a:xfrm>
          <a:prstGeom prst="leftBrace">
            <a:avLst>
              <a:gd name="adj1" fmla="val 8333"/>
              <a:gd name="adj2" fmla="val 50000"/>
            </a:avLst>
          </a:prstGeom>
          <a:ln>
            <a:headEnd type="none" w="sm" len="sm"/>
            <a:tailEnd type="none" w="sm" len="sm"/>
          </a:ln>
        </p:spPr>
        <p:style>
          <a:lnRef idx="1">
            <a:schemeClr val="accent2"/>
          </a:lnRef>
          <a:fillRef idx="0">
            <a:schemeClr val="accent2"/>
          </a:fillRef>
          <a:effectRef idx="0">
            <a:schemeClr val="accent2"/>
          </a:effectRef>
          <a:fontRef idx="minor">
            <a:schemeClr val="tx1"/>
          </a:fontRef>
        </p:style>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071" name="Google Shape;1071;p45"/>
          <p:cNvSpPr txBox="1"/>
          <p:nvPr/>
        </p:nvSpPr>
        <p:spPr>
          <a:xfrm>
            <a:off x="3737694" y="3256550"/>
            <a:ext cx="195794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dk1"/>
                </a:solidFill>
                <a:latin typeface="Calibri"/>
                <a:ea typeface="Calibri"/>
                <a:cs typeface="Calibri"/>
                <a:sym typeface="Calibri"/>
              </a:rPr>
              <a:t>2. Simplicidad </a:t>
            </a:r>
            <a:endParaRPr/>
          </a:p>
        </p:txBody>
      </p:sp>
      <p:sp>
        <p:nvSpPr>
          <p:cNvPr id="1072" name="Google Shape;1072;p45"/>
          <p:cNvSpPr txBox="1"/>
          <p:nvPr/>
        </p:nvSpPr>
        <p:spPr>
          <a:xfrm>
            <a:off x="3121018" y="4175978"/>
            <a:ext cx="2913074" cy="138499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Falta de complejidad del delito en términos del inciso 3 del artículo 342 del CPP, el cual establece diversos supuestos que habilitan al Fiscal para que declare compleja una investigación.</a:t>
            </a:r>
            <a:endParaRPr sz="1400">
              <a:solidFill>
                <a:schemeClr val="dk1"/>
              </a:solidFill>
              <a:latin typeface="Calibri"/>
              <a:ea typeface="Calibri"/>
              <a:cs typeface="Calibri"/>
              <a:sym typeface="Calibri"/>
            </a:endParaRPr>
          </a:p>
        </p:txBody>
      </p:sp>
      <p:sp>
        <p:nvSpPr>
          <p:cNvPr id="1073" name="Google Shape;1073;p45"/>
          <p:cNvSpPr/>
          <p:nvPr/>
        </p:nvSpPr>
        <p:spPr>
          <a:xfrm rot="5400000">
            <a:off x="4290882" y="2664333"/>
            <a:ext cx="311559" cy="2497956"/>
          </a:xfrm>
          <a:prstGeom prst="leftBrace">
            <a:avLst>
              <a:gd name="adj1" fmla="val 8333"/>
              <a:gd name="adj2" fmla="val 50000"/>
            </a:avLst>
          </a:prstGeom>
          <a:ln>
            <a:headEnd type="none" w="sm" len="sm"/>
            <a:tailEnd type="none" w="sm" len="sm"/>
          </a:ln>
        </p:spPr>
        <p:style>
          <a:lnRef idx="1">
            <a:schemeClr val="accent2"/>
          </a:lnRef>
          <a:fillRef idx="0">
            <a:schemeClr val="accent2"/>
          </a:fillRef>
          <a:effectRef idx="0">
            <a:schemeClr val="accent2"/>
          </a:effectRef>
          <a:fontRef idx="minor">
            <a:schemeClr val="tx1"/>
          </a:fontRef>
        </p:style>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nvGrpSpPr>
          <p:cNvPr id="1074" name="Google Shape;1074;p45"/>
          <p:cNvGrpSpPr/>
          <p:nvPr/>
        </p:nvGrpSpPr>
        <p:grpSpPr>
          <a:xfrm>
            <a:off x="8415863" y="1253358"/>
            <a:ext cx="944761" cy="944658"/>
            <a:chOff x="6911703" y="3394503"/>
            <a:chExt cx="944761" cy="944658"/>
          </a:xfrm>
        </p:grpSpPr>
        <p:grpSp>
          <p:nvGrpSpPr>
            <p:cNvPr id="1075" name="Google Shape;1075;p45"/>
            <p:cNvGrpSpPr/>
            <p:nvPr/>
          </p:nvGrpSpPr>
          <p:grpSpPr>
            <a:xfrm>
              <a:off x="6911703" y="3394503"/>
              <a:ext cx="944761" cy="944658"/>
              <a:chOff x="898598" y="1796795"/>
              <a:chExt cx="1027473" cy="1027473"/>
            </a:xfrm>
          </p:grpSpPr>
          <p:sp>
            <p:nvSpPr>
              <p:cNvPr id="1076" name="Google Shape;1076;p45"/>
              <p:cNvSpPr/>
              <p:nvPr/>
            </p:nvSpPr>
            <p:spPr>
              <a:xfrm>
                <a:off x="898598" y="1796795"/>
                <a:ext cx="1027473" cy="1027473"/>
              </a:xfrm>
              <a:custGeom>
                <a:avLst/>
                <a:gdLst/>
                <a:ahLst/>
                <a:cxnLst/>
                <a:rect l="l" t="t" r="r" b="b"/>
                <a:pathLst>
                  <a:path w="23635" h="23635" extrusionOk="0">
                    <a:moveTo>
                      <a:pt x="11812" y="0"/>
                    </a:moveTo>
                    <a:cubicBezTo>
                      <a:pt x="5287" y="0"/>
                      <a:pt x="1" y="5287"/>
                      <a:pt x="1" y="11811"/>
                    </a:cubicBezTo>
                    <a:cubicBezTo>
                      <a:pt x="1" y="18336"/>
                      <a:pt x="5287" y="23634"/>
                      <a:pt x="11812" y="23634"/>
                    </a:cubicBezTo>
                    <a:cubicBezTo>
                      <a:pt x="18348" y="23634"/>
                      <a:pt x="23635" y="18336"/>
                      <a:pt x="23635" y="11811"/>
                    </a:cubicBezTo>
                    <a:cubicBezTo>
                      <a:pt x="23635" y="5287"/>
                      <a:pt x="18348" y="0"/>
                      <a:pt x="11812" y="0"/>
                    </a:cubicBezTo>
                    <a:close/>
                  </a:path>
                </a:pathLst>
              </a:custGeom>
              <a:solidFill>
                <a:srgbClr val="002060"/>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sp>
            <p:nvSpPr>
              <p:cNvPr id="1077" name="Google Shape;1077;p45"/>
              <p:cNvSpPr/>
              <p:nvPr/>
            </p:nvSpPr>
            <p:spPr>
              <a:xfrm>
                <a:off x="1022679" y="1920898"/>
                <a:ext cx="779301" cy="779301"/>
              </a:xfrm>
              <a:custGeom>
                <a:avLst/>
                <a:gdLst/>
                <a:ahLst/>
                <a:cxnLst/>
                <a:rect l="l" t="t" r="r" b="b"/>
                <a:pathLst>
                  <a:path w="14467" h="14467" extrusionOk="0">
                    <a:moveTo>
                      <a:pt x="7228" y="0"/>
                    </a:moveTo>
                    <a:cubicBezTo>
                      <a:pt x="3239" y="0"/>
                      <a:pt x="1" y="3239"/>
                      <a:pt x="1" y="7227"/>
                    </a:cubicBezTo>
                    <a:cubicBezTo>
                      <a:pt x="1" y="11228"/>
                      <a:pt x="3239" y="14466"/>
                      <a:pt x="7228" y="14466"/>
                    </a:cubicBezTo>
                    <a:cubicBezTo>
                      <a:pt x="11228" y="14466"/>
                      <a:pt x="14467" y="11228"/>
                      <a:pt x="14467" y="7227"/>
                    </a:cubicBezTo>
                    <a:cubicBezTo>
                      <a:pt x="14467" y="3239"/>
                      <a:pt x="11228" y="0"/>
                      <a:pt x="7228" y="0"/>
                    </a:cubicBezTo>
                    <a:close/>
                  </a:path>
                </a:pathLst>
              </a:custGeom>
              <a:solidFill>
                <a:srgbClr val="002060"/>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a:solidFill>
                    <a:schemeClr val="dk1"/>
                  </a:solidFill>
                  <a:latin typeface="Calibri"/>
                  <a:ea typeface="Calibri"/>
                  <a:cs typeface="Calibri"/>
                  <a:sym typeface="Calibri"/>
                </a:endParaRPr>
              </a:p>
            </p:txBody>
          </p:sp>
        </p:grpSp>
        <p:sp>
          <p:nvSpPr>
            <p:cNvPr id="1078" name="Google Shape;1078;p45"/>
            <p:cNvSpPr txBox="1"/>
            <p:nvPr/>
          </p:nvSpPr>
          <p:spPr>
            <a:xfrm>
              <a:off x="6936772" y="3633243"/>
              <a:ext cx="810300" cy="393000"/>
            </a:xfrm>
            <a:prstGeom prst="rect">
              <a:avLst/>
            </a:prstGeom>
            <a:noFill/>
            <a:ln>
              <a:noFill/>
            </a:ln>
          </p:spPr>
          <p:txBody>
            <a:bodyPr spcFirstLastPara="1" wrap="square" lIns="91425" tIns="91425" rIns="91425" bIns="91425" anchor="ctr" anchorCtr="0">
              <a:noAutofit/>
            </a:bodyPr>
            <a:lstStyle/>
            <a:p>
              <a:pPr marL="0" marR="0" lvl="0" indent="0" algn="ctr" rtl="0">
                <a:spcBef>
                  <a:spcPts val="0"/>
                </a:spcBef>
                <a:spcAft>
                  <a:spcPts val="0"/>
                </a:spcAft>
                <a:buClr>
                  <a:srgbClr val="FFFFFF"/>
                </a:buClr>
                <a:buSzPts val="2000"/>
                <a:buFont typeface="Barlow Condensed SemiBold"/>
                <a:buNone/>
              </a:pPr>
              <a:r>
                <a:rPr lang="es-PE" sz="2000">
                  <a:solidFill>
                    <a:srgbClr val="FFFFFF"/>
                  </a:solidFill>
                  <a:latin typeface="Barlow Condensed SemiBold"/>
                  <a:ea typeface="Barlow Condensed SemiBold"/>
                  <a:cs typeface="Barlow Condensed SemiBold"/>
                  <a:sym typeface="Barlow Condensed SemiBold"/>
                </a:rPr>
                <a:t>02</a:t>
              </a:r>
              <a:endParaRPr sz="2000">
                <a:solidFill>
                  <a:srgbClr val="FFFFFF"/>
                </a:solidFill>
                <a:latin typeface="Barlow Condensed SemiBold"/>
                <a:ea typeface="Barlow Condensed SemiBold"/>
                <a:cs typeface="Barlow Condensed SemiBold"/>
                <a:sym typeface="Barlow Condensed SemiBold"/>
              </a:endParaRPr>
            </a:p>
          </p:txBody>
        </p:sp>
      </p:grpSp>
      <p:sp>
        <p:nvSpPr>
          <p:cNvPr id="1079" name="Google Shape;1079;p45"/>
          <p:cNvSpPr txBox="1"/>
          <p:nvPr/>
        </p:nvSpPr>
        <p:spPr>
          <a:xfrm>
            <a:off x="7285545" y="2317596"/>
            <a:ext cx="2991421" cy="369332"/>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b="1">
                <a:solidFill>
                  <a:schemeClr val="dk1"/>
                </a:solidFill>
                <a:latin typeface="Calibri"/>
                <a:ea typeface="Calibri"/>
                <a:cs typeface="Calibri"/>
                <a:sym typeface="Calibri"/>
              </a:rPr>
              <a:t>Acusación directa</a:t>
            </a:r>
            <a:endParaRPr/>
          </a:p>
        </p:txBody>
      </p:sp>
      <p:sp>
        <p:nvSpPr>
          <p:cNvPr id="1080" name="Google Shape;1080;p45"/>
          <p:cNvSpPr txBox="1"/>
          <p:nvPr/>
        </p:nvSpPr>
        <p:spPr>
          <a:xfrm>
            <a:off x="6235650" y="2801264"/>
            <a:ext cx="5640794" cy="954107"/>
          </a:xfrm>
          <a:prstGeom prst="rect">
            <a:avLst/>
          </a:prstGeom>
          <a:solidFill>
            <a:srgbClr val="8DA9DB"/>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Es un acto postulatorio, promovido por el fiscal y dirigido ante el juez de investigación preparatoria, a efectos de delimitar el objeto del proceso y solicitar una determinada pretensión, que consiste en ordenar la apertura de juicio oral.</a:t>
            </a:r>
            <a:endParaRPr sz="1400">
              <a:solidFill>
                <a:schemeClr val="dk1"/>
              </a:solidFill>
              <a:latin typeface="Calibri"/>
              <a:ea typeface="Calibri"/>
              <a:cs typeface="Calibri"/>
              <a:sym typeface="Calibri"/>
            </a:endParaRPr>
          </a:p>
        </p:txBody>
      </p:sp>
      <p:sp>
        <p:nvSpPr>
          <p:cNvPr id="1081" name="Google Shape;1081;p45"/>
          <p:cNvSpPr txBox="1"/>
          <p:nvPr/>
        </p:nvSpPr>
        <p:spPr>
          <a:xfrm>
            <a:off x="6516347" y="3924009"/>
            <a:ext cx="5360096" cy="30777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400">
                <a:solidFill>
                  <a:schemeClr val="dk1"/>
                </a:solidFill>
                <a:latin typeface="Calibri"/>
                <a:ea typeface="Calibri"/>
                <a:cs typeface="Calibri"/>
                <a:sym typeface="Calibri"/>
              </a:rPr>
              <a:t>“El requerimiento acusatorio cumple las funciones :</a:t>
            </a:r>
            <a:endParaRPr/>
          </a:p>
        </p:txBody>
      </p:sp>
      <p:sp>
        <p:nvSpPr>
          <p:cNvPr id="1082" name="Google Shape;1082;p45"/>
          <p:cNvSpPr txBox="1"/>
          <p:nvPr/>
        </p:nvSpPr>
        <p:spPr>
          <a:xfrm>
            <a:off x="6372543" y="4508784"/>
            <a:ext cx="5360096" cy="1754326"/>
          </a:xfrm>
          <a:prstGeom prst="rect">
            <a:avLst/>
          </a:prstGeom>
          <a:solidFill>
            <a:srgbClr val="D5DBE5"/>
          </a:solidFill>
          <a:ln>
            <a:noFill/>
          </a:ln>
        </p:spPr>
        <p:txBody>
          <a:bodyPr spcFirstLastPara="1" wrap="square" lIns="91425" tIns="45700" rIns="91425" bIns="45700" anchor="t" anchorCtr="0">
            <a:spAutoFit/>
          </a:bodyPr>
          <a:lstStyle/>
          <a:p>
            <a:pPr marL="400050" marR="0" lvl="0" indent="-400050" algn="just" rtl="0">
              <a:spcBef>
                <a:spcPts val="0"/>
              </a:spcBef>
              <a:spcAft>
                <a:spcPts val="0"/>
              </a:spcAft>
              <a:buClr>
                <a:schemeClr val="dk1"/>
              </a:buClr>
              <a:buSzPts val="1200"/>
              <a:buFont typeface="Calibri"/>
              <a:buAutoNum type="romanLcParenBoth"/>
            </a:pPr>
            <a:r>
              <a:rPr lang="es-PE" sz="1200">
                <a:solidFill>
                  <a:schemeClr val="dk1"/>
                </a:solidFill>
                <a:latin typeface="Calibri"/>
                <a:ea typeface="Calibri"/>
                <a:cs typeface="Calibri"/>
                <a:sym typeface="Calibri"/>
              </a:rPr>
              <a:t>individualiza al imputado y señala los datos que sirven para identificarlo</a:t>
            </a:r>
            <a:endParaRPr/>
          </a:p>
          <a:p>
            <a:pPr marL="400050" marR="0" lvl="0" indent="-400050" algn="just" rtl="0">
              <a:spcBef>
                <a:spcPts val="0"/>
              </a:spcBef>
              <a:spcAft>
                <a:spcPts val="0"/>
              </a:spcAft>
              <a:buClr>
                <a:schemeClr val="dk1"/>
              </a:buClr>
              <a:buSzPts val="1200"/>
              <a:buFont typeface="Calibri"/>
              <a:buAutoNum type="romanLcParenBoth"/>
            </a:pPr>
            <a:r>
              <a:rPr lang="es-PE" sz="1200">
                <a:solidFill>
                  <a:schemeClr val="dk1"/>
                </a:solidFill>
                <a:latin typeface="Calibri"/>
                <a:ea typeface="Calibri"/>
                <a:cs typeface="Calibri"/>
                <a:sym typeface="Calibri"/>
              </a:rPr>
              <a:t>satisface el principio de imputación necesaria describiendo de forma clara y precisa el hecho que se le atribuye al imputado, con sus circunstancias precedentes, concomitantes y posteriores, y la correspondiente tipificación</a:t>
            </a:r>
            <a:endParaRPr/>
          </a:p>
          <a:p>
            <a:pPr marL="400050" marR="0" lvl="0" indent="-400050" algn="just" rtl="0">
              <a:spcBef>
                <a:spcPts val="0"/>
              </a:spcBef>
              <a:spcAft>
                <a:spcPts val="0"/>
              </a:spcAft>
              <a:buClr>
                <a:schemeClr val="dk1"/>
              </a:buClr>
              <a:buSzPts val="1200"/>
              <a:buFont typeface="Calibri"/>
              <a:buAutoNum type="romanLcParenBoth"/>
            </a:pPr>
            <a:r>
              <a:rPr lang="es-PE" sz="1200">
                <a:solidFill>
                  <a:schemeClr val="dk1"/>
                </a:solidFill>
                <a:latin typeface="Calibri"/>
                <a:ea typeface="Calibri"/>
                <a:cs typeface="Calibri"/>
                <a:sym typeface="Calibri"/>
              </a:rPr>
              <a:t> establece la suficiencia probatoria señalando los elementos de convicción que fundamentan el requerimiento acusatorio;</a:t>
            </a:r>
            <a:endParaRPr/>
          </a:p>
          <a:p>
            <a:pPr marL="400050" marR="0" lvl="0" indent="-400050" algn="just" rtl="0">
              <a:spcBef>
                <a:spcPts val="0"/>
              </a:spcBef>
              <a:spcAft>
                <a:spcPts val="0"/>
              </a:spcAft>
              <a:buClr>
                <a:schemeClr val="dk1"/>
              </a:buClr>
              <a:buSzPts val="1200"/>
              <a:buFont typeface="Calibri"/>
              <a:buAutoNum type="romanLcParenBoth"/>
            </a:pPr>
            <a:r>
              <a:rPr lang="es-PE" sz="1200">
                <a:solidFill>
                  <a:schemeClr val="dk1"/>
                </a:solidFill>
                <a:latin typeface="Calibri"/>
                <a:ea typeface="Calibri"/>
                <a:cs typeface="Calibri"/>
                <a:sym typeface="Calibri"/>
              </a:rPr>
              <a:t>(determina la cuantía de la pena que se solicita y fija la reparación civil cuando no hay actor civil</a:t>
            </a:r>
            <a:endParaRPr/>
          </a:p>
          <a:p>
            <a:pPr marL="400050" marR="0" lvl="0" indent="-400050" algn="just" rtl="0">
              <a:spcBef>
                <a:spcPts val="0"/>
              </a:spcBef>
              <a:spcAft>
                <a:spcPts val="0"/>
              </a:spcAft>
              <a:buClr>
                <a:schemeClr val="dk1"/>
              </a:buClr>
              <a:buSzPts val="1200"/>
              <a:buFont typeface="Calibri"/>
              <a:buAutoNum type="romanLcParenBoth"/>
            </a:pPr>
            <a:r>
              <a:rPr lang="es-PE" sz="1200">
                <a:solidFill>
                  <a:schemeClr val="dk1"/>
                </a:solidFill>
                <a:latin typeface="Calibri"/>
                <a:ea typeface="Calibri"/>
                <a:cs typeface="Calibri"/>
                <a:sym typeface="Calibri"/>
              </a:rPr>
              <a:t>ofrece los medios de prueba para su actuación en la audiencia”. (fj. 12)</a:t>
            </a:r>
            <a:endParaRPr/>
          </a:p>
        </p:txBody>
      </p:sp>
      <p:sp>
        <p:nvSpPr>
          <p:cNvPr id="1083" name="Google Shape;1083;p45"/>
          <p:cNvSpPr txBox="1"/>
          <p:nvPr/>
        </p:nvSpPr>
        <p:spPr>
          <a:xfrm>
            <a:off x="6854222" y="6263110"/>
            <a:ext cx="4396737" cy="383010"/>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800" b="1">
                <a:solidFill>
                  <a:schemeClr val="lt1"/>
                </a:solidFill>
                <a:latin typeface="Calibri"/>
                <a:ea typeface="Calibri"/>
                <a:cs typeface="Calibri"/>
                <a:sym typeface="Calibri"/>
              </a:rPr>
              <a:t>Acuerdo Plenario N° 06-2010/CJ-116 , FJ 12</a:t>
            </a:r>
            <a:endParaRPr/>
          </a:p>
        </p:txBody>
      </p:sp>
      <p:sp>
        <p:nvSpPr>
          <p:cNvPr id="1084" name="Google Shape;1084;p45"/>
          <p:cNvSpPr txBox="1"/>
          <p:nvPr/>
        </p:nvSpPr>
        <p:spPr>
          <a:xfrm>
            <a:off x="2171700" y="173134"/>
            <a:ext cx="7818120" cy="95410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2800" b="1" i="1" dirty="0">
                <a:solidFill>
                  <a:schemeClr val="dk1"/>
                </a:solidFill>
                <a:latin typeface="Calibri"/>
                <a:ea typeface="Calibri"/>
                <a:cs typeface="Calibri"/>
                <a:sym typeface="Calibri"/>
              </a:rPr>
              <a:t>Aplicación de mecanismos de simplificación procesal posteriores a las diligencias preliminares</a:t>
            </a: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88"/>
        <p:cNvGrpSpPr/>
        <p:nvPr/>
      </p:nvGrpSpPr>
      <p:grpSpPr>
        <a:xfrm>
          <a:off x="0" y="0"/>
          <a:ext cx="0" cy="0"/>
          <a:chOff x="0" y="0"/>
          <a:chExt cx="0" cy="0"/>
        </a:xfrm>
      </p:grpSpPr>
      <p:pic>
        <p:nvPicPr>
          <p:cNvPr id="1090" name="Google Shape;1090;p46"/>
          <p:cNvPicPr preferRelativeResize="0"/>
          <p:nvPr/>
        </p:nvPicPr>
        <p:blipFill rotWithShape="1">
          <a:blip r:embed="rId3">
            <a:alphaModFix/>
          </a:blip>
          <a:srcRect/>
          <a:stretch/>
        </p:blipFill>
        <p:spPr>
          <a:xfrm>
            <a:off x="1351722" y="1372716"/>
            <a:ext cx="9236765" cy="4878167"/>
          </a:xfrm>
          <a:prstGeom prst="rect">
            <a:avLst/>
          </a:prstGeom>
          <a:noFill/>
          <a:ln>
            <a:noFill/>
          </a:ln>
        </p:spPr>
      </p:pic>
      <p:sp>
        <p:nvSpPr>
          <p:cNvPr id="1091" name="Google Shape;1091;p46"/>
          <p:cNvSpPr txBox="1"/>
          <p:nvPr/>
        </p:nvSpPr>
        <p:spPr>
          <a:xfrm>
            <a:off x="2418735" y="398077"/>
            <a:ext cx="7211962" cy="584775"/>
          </a:xfrm>
          <a:prstGeom prst="rect">
            <a:avLst/>
          </a:prstGeom>
          <a:solidFill>
            <a:srgbClr val="F2F2F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3200" b="1">
                <a:solidFill>
                  <a:srgbClr val="002060"/>
                </a:solidFill>
                <a:latin typeface="Calibri"/>
                <a:ea typeface="Calibri"/>
                <a:cs typeface="Calibri"/>
                <a:sym typeface="Calibri"/>
              </a:rPr>
              <a:t>Plazo de las diligencias preliminares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5EB3714-D373-368D-326E-F46ADC4A40AE}"/>
              </a:ext>
            </a:extLst>
          </p:cNvPr>
          <p:cNvSpPr txBox="1"/>
          <p:nvPr/>
        </p:nvSpPr>
        <p:spPr>
          <a:xfrm>
            <a:off x="3713431" y="3429000"/>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6" name="CuadroTexto 5">
            <a:extLst>
              <a:ext uri="{FF2B5EF4-FFF2-40B4-BE49-F238E27FC236}">
                <a16:creationId xmlns:a16="http://schemas.microsoft.com/office/drawing/2014/main" id="{510B8453-5C73-D86A-3377-D6A4833488EE}"/>
              </a:ext>
            </a:extLst>
          </p:cNvPr>
          <p:cNvSpPr txBox="1"/>
          <p:nvPr/>
        </p:nvSpPr>
        <p:spPr>
          <a:xfrm>
            <a:off x="3713431" y="503678"/>
            <a:ext cx="4952705" cy="523220"/>
          </a:xfrm>
          <a:prstGeom prst="rect">
            <a:avLst/>
          </a:prstGeom>
          <a:noFill/>
        </p:spPr>
        <p:txBody>
          <a:bodyPr wrap="square" rtlCol="0">
            <a:spAutoFit/>
          </a:bodyPr>
          <a:lstStyle/>
          <a:p>
            <a:r>
              <a:rPr lang="es-PE" sz="28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Las Diligencias preliminares</a:t>
            </a:r>
          </a:p>
        </p:txBody>
      </p:sp>
      <p:sp>
        <p:nvSpPr>
          <p:cNvPr id="28" name="Rectángulo: esquinas redondeadas 27">
            <a:extLst>
              <a:ext uri="{FF2B5EF4-FFF2-40B4-BE49-F238E27FC236}">
                <a16:creationId xmlns:a16="http://schemas.microsoft.com/office/drawing/2014/main" id="{F43260A4-DB29-6EE7-E032-30E225DC85F9}"/>
              </a:ext>
            </a:extLst>
          </p:cNvPr>
          <p:cNvSpPr/>
          <p:nvPr/>
        </p:nvSpPr>
        <p:spPr>
          <a:xfrm>
            <a:off x="4891603" y="3399274"/>
            <a:ext cx="6016134" cy="1339771"/>
          </a:xfrm>
          <a:prstGeom prst="roundRect">
            <a:avLst/>
          </a:prstGeom>
          <a:solidFill>
            <a:srgbClr val="002060"/>
          </a:solidFill>
          <a:ln>
            <a:solidFill>
              <a:schemeClr val="tx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500" dirty="0">
                <a:solidFill>
                  <a:schemeClr val="tx1"/>
                </a:solidFill>
                <a:latin typeface="Calibri" panose="020F0502020204030204" pitchFamily="34" charset="0"/>
                <a:ea typeface="Calibri" panose="020F0502020204030204" pitchFamily="34" charset="0"/>
                <a:cs typeface="Calibri" panose="020F0502020204030204" pitchFamily="34" charset="0"/>
              </a:rPr>
              <a:t>El CPP en su artículo 322 inciso 1 determina que el Fiscal es el encargado de dirigir jurídicamente la investigación.  La investigación preliminar del delito es conducida por el Fiscal, pero es llevada a cabo por la Policía Nacional del Perú. </a:t>
            </a:r>
            <a:endParaRPr lang="es-PE"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9" name="Rectángulo: esquinas redondeadas 28">
            <a:extLst>
              <a:ext uri="{FF2B5EF4-FFF2-40B4-BE49-F238E27FC236}">
                <a16:creationId xmlns:a16="http://schemas.microsoft.com/office/drawing/2014/main" id="{43A818BC-814D-7F57-60A7-7962BCACEB6D}"/>
              </a:ext>
            </a:extLst>
          </p:cNvPr>
          <p:cNvSpPr/>
          <p:nvPr/>
        </p:nvSpPr>
        <p:spPr>
          <a:xfrm>
            <a:off x="4891603" y="5319931"/>
            <a:ext cx="6016134" cy="1339771"/>
          </a:xfrm>
          <a:prstGeom prst="roundRect">
            <a:avLst/>
          </a:prstGeom>
          <a:solidFill>
            <a:srgbClr val="00206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500" dirty="0">
                <a:solidFill>
                  <a:schemeClr val="tx1"/>
                </a:solidFill>
                <a:latin typeface="Calibri" panose="020F0502020204030204" pitchFamily="34" charset="0"/>
                <a:ea typeface="Calibri" panose="020F0502020204030204" pitchFamily="34" charset="0"/>
                <a:cs typeface="Calibri" panose="020F0502020204030204" pitchFamily="34" charset="0"/>
              </a:rPr>
              <a:t>La PNP en diligencias preliminares está a cargo de la investigación operativa, sin embargo, siempre estará subordinado, por mandato constitucional (art. 159) a lo que el Fiscal disponga como director de la investigación.</a:t>
            </a:r>
          </a:p>
        </p:txBody>
      </p:sp>
      <p:sp>
        <p:nvSpPr>
          <p:cNvPr id="36" name="Rectángulo: esquinas redondeadas 35">
            <a:extLst>
              <a:ext uri="{FF2B5EF4-FFF2-40B4-BE49-F238E27FC236}">
                <a16:creationId xmlns:a16="http://schemas.microsoft.com/office/drawing/2014/main" id="{7D62BF3A-0F7D-6B46-7A7D-4E24B1CE5D7E}"/>
              </a:ext>
            </a:extLst>
          </p:cNvPr>
          <p:cNvSpPr/>
          <p:nvPr/>
        </p:nvSpPr>
        <p:spPr>
          <a:xfrm>
            <a:off x="645356" y="1205626"/>
            <a:ext cx="10901287" cy="1312971"/>
          </a:xfrm>
          <a:prstGeom prst="roundRect">
            <a:avLst>
              <a:gd name="adj" fmla="val 24094"/>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2000" dirty="0">
                <a:solidFill>
                  <a:schemeClr val="bg1"/>
                </a:solidFill>
                <a:latin typeface="Calibri" panose="020F0502020204030204" pitchFamily="34" charset="0"/>
                <a:ea typeface="Calibri" panose="020F0502020204030204" pitchFamily="34" charset="0"/>
                <a:cs typeface="Calibri" panose="020F0502020204030204" pitchFamily="34" charset="0"/>
              </a:rPr>
              <a:t>Las diligencias preliminares constituyen la primera sub-etapa, pre- jurisdiccional del proceso, en la cual el Fiscal está facultado, en virtud de las atribuciones que le otorga la ley procesal, de seleccionar los casos en los que debe realizarse una investigación formal y para ello dispone de una investigación preliminar encaminada a reunir los requisitos necesarios para formalizar la investigación, entre ellos individualizar al autor y reunir la prueba mínima .</a:t>
            </a:r>
          </a:p>
        </p:txBody>
      </p:sp>
      <p:sp>
        <p:nvSpPr>
          <p:cNvPr id="50" name="Flecha: curvada hacia la derecha 49">
            <a:extLst>
              <a:ext uri="{FF2B5EF4-FFF2-40B4-BE49-F238E27FC236}">
                <a16:creationId xmlns:a16="http://schemas.microsoft.com/office/drawing/2014/main" id="{035582F3-7CC2-E8B5-6C36-D7304D4BD85A}"/>
              </a:ext>
            </a:extLst>
          </p:cNvPr>
          <p:cNvSpPr/>
          <p:nvPr/>
        </p:nvSpPr>
        <p:spPr>
          <a:xfrm>
            <a:off x="3157318" y="2931455"/>
            <a:ext cx="1659550" cy="1339771"/>
          </a:xfrm>
          <a:prstGeom prst="curvedRightArrow">
            <a:avLst>
              <a:gd name="adj1" fmla="val 11485"/>
              <a:gd name="adj2" fmla="val 29635"/>
              <a:gd name="adj3" fmla="val 25000"/>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sp>
        <p:nvSpPr>
          <p:cNvPr id="51" name="Flecha: curvada hacia la derecha 50">
            <a:extLst>
              <a:ext uri="{FF2B5EF4-FFF2-40B4-BE49-F238E27FC236}">
                <a16:creationId xmlns:a16="http://schemas.microsoft.com/office/drawing/2014/main" id="{3262FDD9-9004-06F2-291E-8C204B6F5335}"/>
              </a:ext>
            </a:extLst>
          </p:cNvPr>
          <p:cNvSpPr/>
          <p:nvPr/>
        </p:nvSpPr>
        <p:spPr>
          <a:xfrm>
            <a:off x="3132700" y="4876398"/>
            <a:ext cx="1659550" cy="1339771"/>
          </a:xfrm>
          <a:prstGeom prst="curvedRightArrow">
            <a:avLst>
              <a:gd name="adj1" fmla="val 14354"/>
              <a:gd name="adj2" fmla="val 30954"/>
              <a:gd name="adj3" fmla="val 25000"/>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spTree>
    <p:extLst>
      <p:ext uri="{BB962C8B-B14F-4D97-AF65-F5344CB8AC3E}">
        <p14:creationId xmlns:p14="http://schemas.microsoft.com/office/powerpoint/2010/main" val="13521554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95"/>
        <p:cNvGrpSpPr/>
        <p:nvPr/>
      </p:nvGrpSpPr>
      <p:grpSpPr>
        <a:xfrm>
          <a:off x="0" y="0"/>
          <a:ext cx="0" cy="0"/>
          <a:chOff x="0" y="0"/>
          <a:chExt cx="0" cy="0"/>
        </a:xfrm>
      </p:grpSpPr>
      <p:sp>
        <p:nvSpPr>
          <p:cNvPr id="1097" name="Google Shape;1097;p47"/>
          <p:cNvSpPr txBox="1"/>
          <p:nvPr/>
        </p:nvSpPr>
        <p:spPr>
          <a:xfrm>
            <a:off x="583096" y="1315399"/>
            <a:ext cx="1518364"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2400" b="1" i="1">
                <a:solidFill>
                  <a:schemeClr val="dk1"/>
                </a:solidFill>
                <a:latin typeface="Calibri"/>
                <a:ea typeface="Calibri"/>
                <a:cs typeface="Calibri"/>
                <a:sym typeface="Calibri"/>
              </a:rPr>
              <a:t>Caducidad</a:t>
            </a:r>
            <a:endParaRPr sz="2000" b="1" i="1">
              <a:solidFill>
                <a:schemeClr val="dk1"/>
              </a:solidFill>
              <a:latin typeface="Calibri"/>
              <a:ea typeface="Calibri"/>
              <a:cs typeface="Calibri"/>
              <a:sym typeface="Calibri"/>
            </a:endParaRPr>
          </a:p>
        </p:txBody>
      </p:sp>
      <p:sp>
        <p:nvSpPr>
          <p:cNvPr id="1098" name="Google Shape;1098;p47"/>
          <p:cNvSpPr/>
          <p:nvPr/>
        </p:nvSpPr>
        <p:spPr>
          <a:xfrm>
            <a:off x="3047999" y="376680"/>
            <a:ext cx="8150087" cy="830997"/>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En relación a si se puede prorrogar el plazo de las diligencias preliminares, esta opción no se encuentra prevista por nuestro modelo procesal penal, como así se permite para el plazo establecido en la etapa preparatoria propiamente dicha.</a:t>
            </a:r>
            <a:endParaRPr/>
          </a:p>
        </p:txBody>
      </p:sp>
      <p:sp>
        <p:nvSpPr>
          <p:cNvPr id="1099" name="Google Shape;1099;p47"/>
          <p:cNvSpPr/>
          <p:nvPr/>
        </p:nvSpPr>
        <p:spPr>
          <a:xfrm>
            <a:off x="3048000" y="1777064"/>
            <a:ext cx="8150087" cy="830997"/>
          </a:xfrm>
          <a:prstGeom prst="rect">
            <a:avLst/>
          </a:prstGeom>
          <a:solidFill>
            <a:srgbClr val="DDEAF6"/>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De ello se advierte que el plazo establecido para las diligencias preliminares tiene un carácter de caducidad y su culminación inevitablemente merece que el Fiscal emita un pronunciamiento respecto a si decide archivar la investigación o formalizarla.</a:t>
            </a:r>
            <a:endParaRPr sz="1600">
              <a:solidFill>
                <a:schemeClr val="dk1"/>
              </a:solidFill>
              <a:latin typeface="Calibri"/>
              <a:ea typeface="Calibri"/>
              <a:cs typeface="Calibri"/>
              <a:sym typeface="Calibri"/>
            </a:endParaRPr>
          </a:p>
        </p:txBody>
      </p:sp>
      <p:sp>
        <p:nvSpPr>
          <p:cNvPr id="1100" name="Google Shape;1100;p47"/>
          <p:cNvSpPr/>
          <p:nvPr/>
        </p:nvSpPr>
        <p:spPr>
          <a:xfrm>
            <a:off x="2359877" y="729746"/>
            <a:ext cx="516834" cy="1632970"/>
          </a:xfrm>
          <a:prstGeom prst="leftBrace">
            <a:avLst>
              <a:gd name="adj1" fmla="val 0"/>
              <a:gd name="adj2" fmla="val 50000"/>
            </a:avLst>
          </a:prstGeom>
          <a:noFill/>
          <a:ln w="381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101" name="Google Shape;1101;p47"/>
          <p:cNvSpPr txBox="1"/>
          <p:nvPr/>
        </p:nvSpPr>
        <p:spPr>
          <a:xfrm>
            <a:off x="7486983" y="3770544"/>
            <a:ext cx="2848344" cy="46166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PE" sz="2400" b="1" i="1">
                <a:solidFill>
                  <a:schemeClr val="dk1"/>
                </a:solidFill>
                <a:latin typeface="Calibri"/>
                <a:ea typeface="Calibri"/>
                <a:cs typeface="Calibri"/>
                <a:sym typeface="Calibri"/>
              </a:rPr>
              <a:t>Reposición del plazo</a:t>
            </a:r>
            <a:endParaRPr sz="2000" b="1" i="1">
              <a:solidFill>
                <a:schemeClr val="dk1"/>
              </a:solidFill>
              <a:latin typeface="Calibri"/>
              <a:ea typeface="Calibri"/>
              <a:cs typeface="Calibri"/>
              <a:sym typeface="Calibri"/>
            </a:endParaRPr>
          </a:p>
        </p:txBody>
      </p:sp>
      <p:sp>
        <p:nvSpPr>
          <p:cNvPr id="1102" name="Google Shape;1102;p47"/>
          <p:cNvSpPr/>
          <p:nvPr/>
        </p:nvSpPr>
        <p:spPr>
          <a:xfrm>
            <a:off x="3087757" y="2808116"/>
            <a:ext cx="2876711" cy="369332"/>
          </a:xfrm>
          <a:prstGeom prst="rect">
            <a:avLst/>
          </a:prstGeom>
          <a:solidFill>
            <a:srgbClr val="DDEAF6"/>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a:solidFill>
                  <a:schemeClr val="dk1"/>
                </a:solidFill>
                <a:latin typeface="Calibri"/>
                <a:ea typeface="Calibri"/>
                <a:cs typeface="Calibri"/>
                <a:sym typeface="Calibri"/>
              </a:rPr>
              <a:t>Fuerza mayor</a:t>
            </a:r>
            <a:endParaRPr/>
          </a:p>
        </p:txBody>
      </p:sp>
      <p:sp>
        <p:nvSpPr>
          <p:cNvPr id="1103" name="Google Shape;1103;p47"/>
          <p:cNvSpPr/>
          <p:nvPr/>
        </p:nvSpPr>
        <p:spPr>
          <a:xfrm>
            <a:off x="3087758" y="3742094"/>
            <a:ext cx="2876710" cy="369332"/>
          </a:xfrm>
          <a:prstGeom prst="rect">
            <a:avLst/>
          </a:prstGeom>
          <a:solidFill>
            <a:srgbClr val="DDEAF6"/>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800">
                <a:solidFill>
                  <a:schemeClr val="dk1"/>
                </a:solidFill>
                <a:latin typeface="Calibri"/>
                <a:ea typeface="Calibri"/>
                <a:cs typeface="Calibri"/>
                <a:sym typeface="Calibri"/>
              </a:rPr>
              <a:t>Caso fortuito</a:t>
            </a:r>
            <a:endParaRPr/>
          </a:p>
        </p:txBody>
      </p:sp>
      <p:sp>
        <p:nvSpPr>
          <p:cNvPr id="1104" name="Google Shape;1104;p47"/>
          <p:cNvSpPr/>
          <p:nvPr/>
        </p:nvSpPr>
        <p:spPr>
          <a:xfrm>
            <a:off x="2876711" y="4556802"/>
            <a:ext cx="3644347" cy="584775"/>
          </a:xfrm>
          <a:prstGeom prst="rect">
            <a:avLst/>
          </a:prstGeom>
          <a:solidFill>
            <a:srgbClr val="DDEAF6"/>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E" sz="1600">
                <a:solidFill>
                  <a:schemeClr val="dk1"/>
                </a:solidFill>
                <a:latin typeface="Calibri"/>
                <a:ea typeface="Calibri"/>
                <a:cs typeface="Calibri"/>
                <a:sym typeface="Calibri"/>
              </a:rPr>
              <a:t>Defecto de notificación no imputable a la parte procesal perjudicada</a:t>
            </a:r>
            <a:endParaRPr/>
          </a:p>
        </p:txBody>
      </p:sp>
      <p:sp>
        <p:nvSpPr>
          <p:cNvPr id="1105" name="Google Shape;1105;p47"/>
          <p:cNvSpPr/>
          <p:nvPr/>
        </p:nvSpPr>
        <p:spPr>
          <a:xfrm rot="10800000">
            <a:off x="6730026" y="3060780"/>
            <a:ext cx="452897" cy="2174465"/>
          </a:xfrm>
          <a:prstGeom prst="leftBrace">
            <a:avLst>
              <a:gd name="adj1" fmla="val 0"/>
              <a:gd name="adj2" fmla="val 50000"/>
            </a:avLst>
          </a:prstGeom>
          <a:noFill/>
          <a:ln w="38100" cap="flat" cmpd="sng">
            <a:solidFill>
              <a:srgbClr val="00206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106" name="Google Shape;1106;p47"/>
          <p:cNvSpPr txBox="1"/>
          <p:nvPr/>
        </p:nvSpPr>
        <p:spPr>
          <a:xfrm>
            <a:off x="8135943" y="4232209"/>
            <a:ext cx="1550424" cy="338554"/>
          </a:xfrm>
          <a:prstGeom prst="rect">
            <a:avLst/>
          </a:prstGeom>
          <a:solidFill>
            <a:srgbClr val="00206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1600" b="1">
                <a:solidFill>
                  <a:schemeClr val="lt1"/>
                </a:solidFill>
                <a:latin typeface="Calibri"/>
                <a:ea typeface="Calibri"/>
                <a:cs typeface="Calibri"/>
                <a:sym typeface="Calibri"/>
              </a:rPr>
              <a:t>Art. 145 del CPP</a:t>
            </a:r>
            <a:endParaRPr/>
          </a:p>
        </p:txBody>
      </p:sp>
      <p:sp>
        <p:nvSpPr>
          <p:cNvPr id="1107" name="Google Shape;1107;p47"/>
          <p:cNvSpPr/>
          <p:nvPr/>
        </p:nvSpPr>
        <p:spPr>
          <a:xfrm>
            <a:off x="661569" y="5791895"/>
            <a:ext cx="10868862" cy="584775"/>
          </a:xfrm>
          <a:prstGeom prst="rect">
            <a:avLst/>
          </a:prstGeom>
          <a:solidFill>
            <a:srgbClr val="F2F2F2"/>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600">
                <a:solidFill>
                  <a:schemeClr val="dk1"/>
                </a:solidFill>
                <a:latin typeface="Calibri"/>
                <a:ea typeface="Calibri"/>
                <a:cs typeface="Calibri"/>
                <a:sym typeface="Calibri"/>
              </a:rPr>
              <a:t>Con el fin de renovar el acto omitido o ejercer la facultad concedida por la ley. Entonces, podemos entender que es un acto valido siempre que se encuentre debidamente justificado por alguno de los factores preestablecidos.</a:t>
            </a:r>
            <a:endParaRPr sz="1600">
              <a:solidFill>
                <a:schemeClr val="dk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111"/>
        <p:cNvGrpSpPr/>
        <p:nvPr/>
      </p:nvGrpSpPr>
      <p:grpSpPr>
        <a:xfrm>
          <a:off x="0" y="0"/>
          <a:ext cx="0" cy="0"/>
          <a:chOff x="0" y="0"/>
          <a:chExt cx="0" cy="0"/>
        </a:xfrm>
      </p:grpSpPr>
      <p:sp>
        <p:nvSpPr>
          <p:cNvPr id="1113" name="Google Shape;1113;p48"/>
          <p:cNvSpPr txBox="1"/>
          <p:nvPr/>
        </p:nvSpPr>
        <p:spPr>
          <a:xfrm>
            <a:off x="214605" y="506958"/>
            <a:ext cx="3834882"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3200"/>
              <a:buFont typeface="Calibri"/>
              <a:buNone/>
            </a:pPr>
            <a:r>
              <a:rPr lang="es-PE" sz="3200" b="1" i="1">
                <a:solidFill>
                  <a:schemeClr val="dk1"/>
                </a:solidFill>
                <a:latin typeface="Calibri"/>
                <a:ea typeface="Calibri"/>
                <a:cs typeface="Calibri"/>
                <a:sym typeface="Calibri"/>
              </a:rPr>
              <a:t>Control de plazo</a:t>
            </a:r>
            <a:endParaRPr sz="3200" i="1">
              <a:solidFill>
                <a:schemeClr val="dk1"/>
              </a:solidFill>
              <a:latin typeface="Calibri"/>
              <a:ea typeface="Calibri"/>
              <a:cs typeface="Calibri"/>
              <a:sym typeface="Calibri"/>
            </a:endParaRPr>
          </a:p>
        </p:txBody>
      </p:sp>
      <p:sp>
        <p:nvSpPr>
          <p:cNvPr id="1114" name="Google Shape;1114;p48"/>
          <p:cNvSpPr txBox="1"/>
          <p:nvPr/>
        </p:nvSpPr>
        <p:spPr>
          <a:xfrm>
            <a:off x="495024" y="1377787"/>
            <a:ext cx="11608905" cy="923289"/>
          </a:xfrm>
          <a:prstGeom prst="rect">
            <a:avLst/>
          </a:prstGeom>
          <a:solidFill>
            <a:srgbClr val="D5DBE5"/>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E" sz="1800" b="0" i="0" u="none" strike="noStrike">
                <a:solidFill>
                  <a:srgbClr val="000000"/>
                </a:solidFill>
                <a:latin typeface="Calibri"/>
                <a:ea typeface="Calibri"/>
                <a:cs typeface="Calibri"/>
                <a:sym typeface="Calibri"/>
              </a:rPr>
              <a:t>Los sujetos procesales, en especial quien se sienta afectado, </a:t>
            </a:r>
            <a:r>
              <a:rPr lang="es-PE" sz="1800">
                <a:solidFill>
                  <a:srgbClr val="000000"/>
                </a:solidFill>
                <a:latin typeface="Calibri"/>
                <a:ea typeface="Calibri"/>
                <a:cs typeface="Calibri"/>
                <a:sym typeface="Calibri"/>
              </a:rPr>
              <a:t>tienen la facultad </a:t>
            </a:r>
            <a:r>
              <a:rPr lang="es-PE" sz="1800" b="0" i="0" u="none" strike="noStrike">
                <a:solidFill>
                  <a:srgbClr val="000000"/>
                </a:solidFill>
                <a:latin typeface="Calibri"/>
                <a:ea typeface="Calibri"/>
                <a:cs typeface="Calibri"/>
                <a:sym typeface="Calibri"/>
              </a:rPr>
              <a:t>de requerir, primeramente, al Fiscal a cargo de la investigación la conclusión de las diligencias preliminares y, consecuentemente, la emisión de la disposición que corresponda ante el vencimiento del plazo establecido.</a:t>
            </a:r>
            <a:endParaRPr sz="1600">
              <a:solidFill>
                <a:schemeClr val="dk1"/>
              </a:solidFill>
              <a:latin typeface="Calibri"/>
              <a:ea typeface="Calibri"/>
              <a:cs typeface="Calibri"/>
              <a:sym typeface="Calibri"/>
            </a:endParaRPr>
          </a:p>
        </p:txBody>
      </p:sp>
      <p:sp>
        <p:nvSpPr>
          <p:cNvPr id="1115" name="Google Shape;1115;p48"/>
          <p:cNvSpPr txBox="1"/>
          <p:nvPr/>
        </p:nvSpPr>
        <p:spPr>
          <a:xfrm>
            <a:off x="7848452" y="5160682"/>
            <a:ext cx="3814813" cy="338514"/>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lt1"/>
              </a:buClr>
              <a:buSzPts val="1600"/>
              <a:buFont typeface="Calibri"/>
              <a:buNone/>
            </a:pPr>
            <a:r>
              <a:rPr lang="es-PE" sz="1600" b="1">
                <a:solidFill>
                  <a:schemeClr val="lt1"/>
                </a:solidFill>
                <a:latin typeface="Calibri"/>
                <a:ea typeface="Calibri"/>
                <a:cs typeface="Calibri"/>
                <a:sym typeface="Calibri"/>
              </a:rPr>
              <a:t>Exp. N° 2466-2013-PA/TC, FJ. 4</a:t>
            </a:r>
            <a:endParaRPr sz="1800">
              <a:solidFill>
                <a:schemeClr val="dk1"/>
              </a:solidFill>
              <a:latin typeface="Calibri"/>
              <a:ea typeface="Calibri"/>
              <a:cs typeface="Calibri"/>
              <a:sym typeface="Calibri"/>
            </a:endParaRPr>
          </a:p>
        </p:txBody>
      </p:sp>
      <p:sp>
        <p:nvSpPr>
          <p:cNvPr id="1116" name="Google Shape;1116;p48"/>
          <p:cNvSpPr txBox="1"/>
          <p:nvPr/>
        </p:nvSpPr>
        <p:spPr>
          <a:xfrm>
            <a:off x="979325" y="3671540"/>
            <a:ext cx="10640302" cy="1569620"/>
          </a:xfrm>
          <a:prstGeom prst="rect">
            <a:avLst/>
          </a:prstGeom>
          <a:no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“El derecho al plazo razonable de la investigación preliminar (policial o fiscal) en tanto manifestación del derecho al debido proceso alude a un lapso de tiempo suficiente para el esclarecimiento de los hechos objeto de investigación y la emisión de la decisión respectiva. Si bien es cierto que toda persona es susceptible de ser investigada, no lo es menos que para que ello ocurra, debe existir la concurrencia de una causa probable y la búsqueda de la comisión de un ilícito penal en un plazo que sea razonable. De ahí que resulte irrazonable el hecho que una persona esté sometida a un estado permanente de investigación policial o fiscal”.</a:t>
            </a:r>
            <a:endParaRPr/>
          </a:p>
        </p:txBody>
      </p:sp>
      <p:sp>
        <p:nvSpPr>
          <p:cNvPr id="1117" name="Google Shape;1117;p48"/>
          <p:cNvSpPr txBox="1"/>
          <p:nvPr/>
        </p:nvSpPr>
        <p:spPr>
          <a:xfrm>
            <a:off x="8289116" y="2156968"/>
            <a:ext cx="3814813" cy="338514"/>
          </a:xfrm>
          <a:prstGeom prst="rect">
            <a:avLst/>
          </a:prstGeom>
          <a:solidFill>
            <a:srgbClr val="002060"/>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lt1"/>
              </a:buClr>
              <a:buSzPts val="1600"/>
              <a:buFont typeface="Calibri"/>
              <a:buNone/>
            </a:pPr>
            <a:r>
              <a:rPr lang="es-PE" sz="1600" b="1">
                <a:solidFill>
                  <a:schemeClr val="lt1"/>
                </a:solidFill>
                <a:latin typeface="Calibri"/>
                <a:ea typeface="Calibri"/>
                <a:cs typeface="Calibri"/>
                <a:sym typeface="Calibri"/>
              </a:rPr>
              <a:t>Artículo 334.2 del CPP</a:t>
            </a:r>
            <a:endParaRPr sz="1800">
              <a:solidFill>
                <a:schemeClr val="dk1"/>
              </a:solidFill>
              <a:latin typeface="Calibri"/>
              <a:ea typeface="Calibri"/>
              <a:cs typeface="Calibri"/>
              <a:sym typeface="Calibri"/>
            </a:endParaRPr>
          </a:p>
        </p:txBody>
      </p:sp>
      <p:sp>
        <p:nvSpPr>
          <p:cNvPr id="1118" name="Google Shape;1118;p48"/>
          <p:cNvSpPr txBox="1"/>
          <p:nvPr/>
        </p:nvSpPr>
        <p:spPr>
          <a:xfrm>
            <a:off x="979325" y="2998026"/>
            <a:ext cx="10640302" cy="584735"/>
          </a:xfrm>
          <a:prstGeom prst="rect">
            <a:avLst/>
          </a:prstGeom>
          <a:solidFill>
            <a:srgbClr val="EDEDED"/>
          </a:solidFill>
          <a:ln w="9525" cap="flat" cmpd="sng">
            <a:solidFill>
              <a:srgbClr val="00206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1600"/>
              <a:buFont typeface="Calibri"/>
              <a:buNone/>
            </a:pPr>
            <a:r>
              <a:rPr lang="es-PE" sz="1600">
                <a:solidFill>
                  <a:schemeClr val="dk1"/>
                </a:solidFill>
                <a:latin typeface="Calibri"/>
                <a:ea typeface="Calibri"/>
                <a:cs typeface="Calibri"/>
                <a:sym typeface="Calibri"/>
              </a:rPr>
              <a:t>Esta facultad se ampara en el derecho fundamental al plazo razonable. Al respecto, el Tribunal Constitucional ha señalado lo siguiente: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DBD11CC1-19D0-072C-E68D-E6242C5E926C}"/>
              </a:ext>
            </a:extLst>
          </p:cNvPr>
          <p:cNvPicPr>
            <a:picLocks noChangeAspect="1"/>
          </p:cNvPicPr>
          <p:nvPr/>
        </p:nvPicPr>
        <p:blipFill rotWithShape="1">
          <a:blip r:embed="rId2">
            <a:extLst>
              <a:ext uri="{28A0092B-C50C-407E-A947-70E740481C1C}">
                <a14:useLocalDpi xmlns:a14="http://schemas.microsoft.com/office/drawing/2010/main" val="0"/>
              </a:ext>
            </a:extLst>
          </a:blip>
          <a:srcRect t="7598" r="2388" b="84099"/>
          <a:stretch/>
        </p:blipFill>
        <p:spPr>
          <a:xfrm>
            <a:off x="0" y="11360"/>
            <a:ext cx="12192000" cy="6846639"/>
          </a:xfrm>
          <a:prstGeom prst="rect">
            <a:avLst/>
          </a:prstGeom>
        </p:spPr>
      </p:pic>
      <p:sp>
        <p:nvSpPr>
          <p:cNvPr id="2" name="Título 1">
            <a:extLst>
              <a:ext uri="{FF2B5EF4-FFF2-40B4-BE49-F238E27FC236}">
                <a16:creationId xmlns:a16="http://schemas.microsoft.com/office/drawing/2014/main" id="{D2163BF4-168B-E149-BEA3-839E5D5CBA65}"/>
              </a:ext>
            </a:extLst>
          </p:cNvPr>
          <p:cNvSpPr>
            <a:spLocks noGrp="1"/>
          </p:cNvSpPr>
          <p:nvPr>
            <p:ph type="ctrTitle"/>
          </p:nvPr>
        </p:nvSpPr>
        <p:spPr>
          <a:xfrm>
            <a:off x="1076780" y="2202500"/>
            <a:ext cx="10038439" cy="954184"/>
          </a:xfrm>
        </p:spPr>
        <p:txBody>
          <a:bodyPr>
            <a:noAutofit/>
          </a:bodyPr>
          <a:lstStyle/>
          <a:p>
            <a:r>
              <a:rPr lang="es-PE" sz="6000" cap="none" dirty="0">
                <a:latin typeface="Calibri"/>
                <a:ea typeface="Calibri"/>
                <a:cs typeface="Calibri"/>
              </a:rPr>
              <a:t>GRACIAS</a:t>
            </a:r>
          </a:p>
        </p:txBody>
      </p:sp>
      <p:pic>
        <p:nvPicPr>
          <p:cNvPr id="9" name="Imagen 8">
            <a:extLst>
              <a:ext uri="{FF2B5EF4-FFF2-40B4-BE49-F238E27FC236}">
                <a16:creationId xmlns:a16="http://schemas.microsoft.com/office/drawing/2014/main" id="{1AAE2BAF-FDE5-FA88-E3FD-27378BDF9E5F}"/>
              </a:ext>
            </a:extLst>
          </p:cNvPr>
          <p:cNvPicPr>
            <a:picLocks noChangeAspect="1"/>
          </p:cNvPicPr>
          <p:nvPr/>
        </p:nvPicPr>
        <p:blipFill rotWithShape="1">
          <a:blip r:embed="rId3"/>
          <a:srcRect l="32485" t="59453" r="27519" b="26181"/>
          <a:stretch/>
        </p:blipFill>
        <p:spPr>
          <a:xfrm>
            <a:off x="1554480" y="4670900"/>
            <a:ext cx="8839200" cy="1770663"/>
          </a:xfrm>
          <a:prstGeom prst="rect">
            <a:avLst/>
          </a:prstGeom>
        </p:spPr>
      </p:pic>
    </p:spTree>
    <p:extLst>
      <p:ext uri="{BB962C8B-B14F-4D97-AF65-F5344CB8AC3E}">
        <p14:creationId xmlns:p14="http://schemas.microsoft.com/office/powerpoint/2010/main" val="2865921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5DB1D424-3F0B-64B8-FDB4-55F81A7F1E45}"/>
              </a:ext>
            </a:extLst>
          </p:cNvPr>
          <p:cNvGraphicFramePr/>
          <p:nvPr>
            <p:extLst>
              <p:ext uri="{D42A27DB-BD31-4B8C-83A1-F6EECF244321}">
                <p14:modId xmlns:p14="http://schemas.microsoft.com/office/powerpoint/2010/main" val="2526290158"/>
              </p:ext>
            </p:extLst>
          </p:nvPr>
        </p:nvGraphicFramePr>
        <p:xfrm>
          <a:off x="924393" y="704675"/>
          <a:ext cx="10343213" cy="5861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4224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A3FD0E19-2486-638A-B674-B877993E3C36}"/>
              </a:ext>
            </a:extLst>
          </p:cNvPr>
          <p:cNvGraphicFramePr/>
          <p:nvPr>
            <p:extLst>
              <p:ext uri="{D42A27DB-BD31-4B8C-83A1-F6EECF244321}">
                <p14:modId xmlns:p14="http://schemas.microsoft.com/office/powerpoint/2010/main" val="662624104"/>
              </p:ext>
            </p:extLst>
          </p:nvPr>
        </p:nvGraphicFramePr>
        <p:xfrm>
          <a:off x="624590" y="989351"/>
          <a:ext cx="10942819" cy="5171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6893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DCD2CBC-1DD0-5A2D-FD40-412FFA5368D3}"/>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247C6D50-30FB-1AC7-3674-9B06E332D4BC}"/>
              </a:ext>
            </a:extLst>
          </p:cNvPr>
          <p:cNvSpPr txBox="1"/>
          <p:nvPr/>
        </p:nvSpPr>
        <p:spPr>
          <a:xfrm>
            <a:off x="3713431" y="3429000"/>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6" name="CuadroTexto 5">
            <a:extLst>
              <a:ext uri="{FF2B5EF4-FFF2-40B4-BE49-F238E27FC236}">
                <a16:creationId xmlns:a16="http://schemas.microsoft.com/office/drawing/2014/main" id="{87391F9A-E352-6942-83DB-61663F557AFC}"/>
              </a:ext>
            </a:extLst>
          </p:cNvPr>
          <p:cNvSpPr txBox="1"/>
          <p:nvPr/>
        </p:nvSpPr>
        <p:spPr>
          <a:xfrm>
            <a:off x="4338787" y="531158"/>
            <a:ext cx="3560883" cy="523220"/>
          </a:xfrm>
          <a:prstGeom prst="rect">
            <a:avLst/>
          </a:prstGeom>
          <a:noFill/>
        </p:spPr>
        <p:txBody>
          <a:bodyPr wrap="square" rtlCol="0">
            <a:spAutoFit/>
          </a:bodyPr>
          <a:lstStyle/>
          <a:p>
            <a:r>
              <a:rPr lang="es-ES" sz="2800" b="1" dirty="0">
                <a:solidFill>
                  <a:srgbClr val="002060"/>
                </a:solidFill>
              </a:rPr>
              <a:t>STC 00014-2024-AI</a:t>
            </a:r>
            <a:endParaRPr lang="es-PE" sz="48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Rectángulo: esquinas redondeadas 27">
            <a:extLst>
              <a:ext uri="{FF2B5EF4-FFF2-40B4-BE49-F238E27FC236}">
                <a16:creationId xmlns:a16="http://schemas.microsoft.com/office/drawing/2014/main" id="{DF3AD0E3-9286-A572-5D6B-291AD96294AA}"/>
              </a:ext>
            </a:extLst>
          </p:cNvPr>
          <p:cNvSpPr/>
          <p:nvPr/>
        </p:nvSpPr>
        <p:spPr>
          <a:xfrm>
            <a:off x="4891603" y="3399274"/>
            <a:ext cx="6016134" cy="1339771"/>
          </a:xfrm>
          <a:prstGeom prst="roundRect">
            <a:avLst/>
          </a:prstGeom>
          <a:solidFill>
            <a:srgbClr val="002060"/>
          </a:solidFill>
          <a:ln>
            <a:solidFill>
              <a:schemeClr val="tx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500" dirty="0">
                <a:solidFill>
                  <a:schemeClr val="tx1"/>
                </a:solidFill>
                <a:latin typeface="Calibri" panose="020F0502020204030204" pitchFamily="34" charset="0"/>
                <a:ea typeface="Calibri" panose="020F0502020204030204" pitchFamily="34" charset="0"/>
                <a:cs typeface="Calibri" panose="020F0502020204030204" pitchFamily="34" charset="0"/>
              </a:rPr>
              <a:t>La PNP se encuentra facultada conforme lo regula la Constitucionalmente y el Código Procesal Penal para tener capacidad investigativa; asimismo, añade que el MP debe orientar legalmente las acciones de investigación que realice la PNP</a:t>
            </a:r>
          </a:p>
        </p:txBody>
      </p:sp>
      <p:sp>
        <p:nvSpPr>
          <p:cNvPr id="29" name="Rectángulo: esquinas redondeadas 28">
            <a:extLst>
              <a:ext uri="{FF2B5EF4-FFF2-40B4-BE49-F238E27FC236}">
                <a16:creationId xmlns:a16="http://schemas.microsoft.com/office/drawing/2014/main" id="{CC8AB85F-3B6B-C7E0-2B21-6887015B869B}"/>
              </a:ext>
            </a:extLst>
          </p:cNvPr>
          <p:cNvSpPr/>
          <p:nvPr/>
        </p:nvSpPr>
        <p:spPr>
          <a:xfrm>
            <a:off x="4891603" y="5319931"/>
            <a:ext cx="6016134" cy="1339771"/>
          </a:xfrm>
          <a:prstGeom prst="roundRect">
            <a:avLst/>
          </a:prstGeom>
          <a:solidFill>
            <a:srgbClr val="00206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500" dirty="0">
                <a:solidFill>
                  <a:schemeClr val="tx1"/>
                </a:solidFill>
                <a:latin typeface="Calibri" panose="020F0502020204030204" pitchFamily="34" charset="0"/>
                <a:ea typeface="Calibri" panose="020F0502020204030204" pitchFamily="34" charset="0"/>
                <a:cs typeface="Calibri" panose="020F0502020204030204" pitchFamily="34" charset="0"/>
              </a:rPr>
              <a:t>El TC llega a dicha interpretación reafirmando el principio de interpretación conforme para preservar las normas, siempre que sea posible adaptarlas al marco constitucional.</a:t>
            </a:r>
          </a:p>
        </p:txBody>
      </p:sp>
      <p:sp>
        <p:nvSpPr>
          <p:cNvPr id="36" name="Rectángulo: esquinas redondeadas 35">
            <a:extLst>
              <a:ext uri="{FF2B5EF4-FFF2-40B4-BE49-F238E27FC236}">
                <a16:creationId xmlns:a16="http://schemas.microsoft.com/office/drawing/2014/main" id="{F5106BCB-C24C-00B1-B3DE-DB5EF64566A4}"/>
              </a:ext>
            </a:extLst>
          </p:cNvPr>
          <p:cNvSpPr/>
          <p:nvPr/>
        </p:nvSpPr>
        <p:spPr>
          <a:xfrm>
            <a:off x="645356" y="1205626"/>
            <a:ext cx="10901287" cy="1312971"/>
          </a:xfrm>
          <a:prstGeom prst="roundRect">
            <a:avLst>
              <a:gd name="adj" fmla="val 24094"/>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2000" dirty="0">
                <a:solidFill>
                  <a:schemeClr val="bg1"/>
                </a:solidFill>
                <a:latin typeface="Calibri" panose="020F0502020204030204" pitchFamily="34" charset="0"/>
                <a:ea typeface="Calibri" panose="020F0502020204030204" pitchFamily="34" charset="0"/>
                <a:cs typeface="Calibri" panose="020F0502020204030204" pitchFamily="34" charset="0"/>
              </a:rPr>
              <a:t>El tribunal reconoce que el ministerio público tiene la conducción desde el inicio de la investigación como función constitucional indelegable, además admite que la PNP tiene facultades para actuar operativamente en la prevención e investigación, pero siempre que esté bajo coordinación funcional con el MP. </a:t>
            </a:r>
          </a:p>
        </p:txBody>
      </p:sp>
      <p:sp>
        <p:nvSpPr>
          <p:cNvPr id="50" name="Flecha: curvada hacia la derecha 49">
            <a:extLst>
              <a:ext uri="{FF2B5EF4-FFF2-40B4-BE49-F238E27FC236}">
                <a16:creationId xmlns:a16="http://schemas.microsoft.com/office/drawing/2014/main" id="{7C5556B7-EAA7-DD64-E5EC-3850D9169314}"/>
              </a:ext>
            </a:extLst>
          </p:cNvPr>
          <p:cNvSpPr/>
          <p:nvPr/>
        </p:nvSpPr>
        <p:spPr>
          <a:xfrm>
            <a:off x="3157318" y="2931455"/>
            <a:ext cx="1659550" cy="1339771"/>
          </a:xfrm>
          <a:prstGeom prst="curvedRightArrow">
            <a:avLst>
              <a:gd name="adj1" fmla="val 11485"/>
              <a:gd name="adj2" fmla="val 29635"/>
              <a:gd name="adj3" fmla="val 25000"/>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sp>
        <p:nvSpPr>
          <p:cNvPr id="51" name="Flecha: curvada hacia la derecha 50">
            <a:extLst>
              <a:ext uri="{FF2B5EF4-FFF2-40B4-BE49-F238E27FC236}">
                <a16:creationId xmlns:a16="http://schemas.microsoft.com/office/drawing/2014/main" id="{2384F6FC-B2CE-FA65-1F97-6DC3FF21D2D3}"/>
              </a:ext>
            </a:extLst>
          </p:cNvPr>
          <p:cNvSpPr/>
          <p:nvPr/>
        </p:nvSpPr>
        <p:spPr>
          <a:xfrm>
            <a:off x="3132700" y="4876398"/>
            <a:ext cx="1659550" cy="1339771"/>
          </a:xfrm>
          <a:prstGeom prst="curvedRightArrow">
            <a:avLst>
              <a:gd name="adj1" fmla="val 14354"/>
              <a:gd name="adj2" fmla="val 30954"/>
              <a:gd name="adj3" fmla="val 25000"/>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sp>
        <p:nvSpPr>
          <p:cNvPr id="4" name="CuadroTexto 3">
            <a:extLst>
              <a:ext uri="{FF2B5EF4-FFF2-40B4-BE49-F238E27FC236}">
                <a16:creationId xmlns:a16="http://schemas.microsoft.com/office/drawing/2014/main" id="{F9DA5F37-F3B4-6AF7-A78B-9C574E80403C}"/>
              </a:ext>
            </a:extLst>
          </p:cNvPr>
          <p:cNvSpPr txBox="1"/>
          <p:nvPr/>
        </p:nvSpPr>
        <p:spPr>
          <a:xfrm>
            <a:off x="387596" y="3067051"/>
            <a:ext cx="2467047" cy="2585323"/>
          </a:xfrm>
          <a:prstGeom prst="rect">
            <a:avLst/>
          </a:prstGeom>
          <a:noFill/>
        </p:spPr>
        <p:txBody>
          <a:bodyPr wrap="square">
            <a:spAutoFit/>
          </a:bodyPr>
          <a:lstStyle/>
          <a:p>
            <a:pPr algn="ctr"/>
            <a:r>
              <a:rPr lang="es-ES" sz="1800" b="1" dirty="0">
                <a:solidFill>
                  <a:srgbClr val="002060"/>
                </a:solidFill>
                <a:effectLst/>
                <a:latin typeface="Calibri" panose="020F0502020204030204" pitchFamily="34" charset="0"/>
                <a:ea typeface="Arial" panose="020B0604020202020204" pitchFamily="34" charset="0"/>
              </a:rPr>
              <a:t>el TC declaró INFUNDADA la demanda de inconstitucionalidad Interpuesta por el Ministerio Público y el Colegio de Abogados de la Libertad, sobre la Ley 32130</a:t>
            </a:r>
            <a:endParaRPr lang="es-PE" b="1" dirty="0">
              <a:solidFill>
                <a:srgbClr val="002060"/>
              </a:solidFill>
            </a:endParaRPr>
          </a:p>
        </p:txBody>
      </p:sp>
    </p:spTree>
    <p:extLst>
      <p:ext uri="{BB962C8B-B14F-4D97-AF65-F5344CB8AC3E}">
        <p14:creationId xmlns:p14="http://schemas.microsoft.com/office/powerpoint/2010/main" val="2205500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545F310-D9FE-AD8E-0662-9F247A82BC97}"/>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0ED95492-45C3-28B6-4C0B-C5A980F9A1F4}"/>
              </a:ext>
            </a:extLst>
          </p:cNvPr>
          <p:cNvSpPr txBox="1"/>
          <p:nvPr/>
        </p:nvSpPr>
        <p:spPr>
          <a:xfrm>
            <a:off x="640204" y="1914630"/>
            <a:ext cx="2308736" cy="2677656"/>
          </a:xfrm>
          <a:prstGeom prst="rect">
            <a:avLst/>
          </a:prstGeom>
          <a:noFill/>
        </p:spPr>
        <p:txBody>
          <a:bodyPr wrap="square" rtlCol="0">
            <a:spAutoFit/>
          </a:bodyPr>
          <a:lstStyle/>
          <a:p>
            <a:pPr algn="ctr"/>
            <a:r>
              <a:rPr lang="es-ES" sz="2400" dirty="0">
                <a:solidFill>
                  <a:schemeClr val="bg1"/>
                </a:solidFill>
                <a:latin typeface="Calibri" panose="020F0502020204030204" pitchFamily="34" charset="0"/>
                <a:ea typeface="Calibri" panose="020F0502020204030204" pitchFamily="34" charset="0"/>
                <a:cs typeface="Calibri" panose="020F0502020204030204" pitchFamily="34" charset="0"/>
              </a:rPr>
              <a:t>La investigación preliminar se caracteriza por ser contingente, desformalizada o flexible y reservada. </a:t>
            </a:r>
            <a:endParaRPr lang="es-PE"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Rectángulo: esquinas redondeadas 5">
            <a:extLst>
              <a:ext uri="{FF2B5EF4-FFF2-40B4-BE49-F238E27FC236}">
                <a16:creationId xmlns:a16="http://schemas.microsoft.com/office/drawing/2014/main" id="{B375A4BE-1A3E-AB82-E54E-09E11CC740D5}"/>
              </a:ext>
            </a:extLst>
          </p:cNvPr>
          <p:cNvSpPr/>
          <p:nvPr/>
        </p:nvSpPr>
        <p:spPr>
          <a:xfrm>
            <a:off x="4415566" y="2520170"/>
            <a:ext cx="6529365" cy="1817659"/>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a:lnSpc>
                <a:spcPct val="115000"/>
              </a:lnSpc>
              <a:spcAft>
                <a:spcPts val="800"/>
              </a:spcAft>
            </a:pPr>
            <a:endParaRPr lang="es-ES"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285750" lvl="0" indent="-285750" algn="just">
              <a:lnSpc>
                <a:spcPct val="115000"/>
              </a:lnSpc>
              <a:spcAft>
                <a:spcPts val="800"/>
              </a:spcAft>
              <a:buFont typeface="Wingdings" panose="05000000000000000000" pitchFamily="2" charset="2"/>
              <a:buChar char="v"/>
            </a:pPr>
            <a:r>
              <a:rPr lang="es-ES"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Carácter desformalizado o flexible</a:t>
            </a:r>
            <a:r>
              <a:rPr lang="es-PE"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s-ES"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 desformalización de la investigación preliminar significa que esta fase es ejecutada íntegramente por órganos no jurisdiccionales (Ministerio Público y Policía)</a:t>
            </a:r>
            <a:endParaRPr lang="es-PE"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ctr"/>
            <a:endParaRPr lang="es-PE" sz="2400" dirty="0">
              <a:latin typeface="Calibri" panose="020F0502020204030204" pitchFamily="34" charset="0"/>
            </a:endParaRPr>
          </a:p>
        </p:txBody>
      </p:sp>
      <p:sp>
        <p:nvSpPr>
          <p:cNvPr id="7" name="Rectángulo: esquinas redondeadas 6">
            <a:extLst>
              <a:ext uri="{FF2B5EF4-FFF2-40B4-BE49-F238E27FC236}">
                <a16:creationId xmlns:a16="http://schemas.microsoft.com/office/drawing/2014/main" id="{345D32F8-09C9-EB2A-E2DA-6E8967F83F34}"/>
              </a:ext>
            </a:extLst>
          </p:cNvPr>
          <p:cNvSpPr/>
          <p:nvPr/>
        </p:nvSpPr>
        <p:spPr>
          <a:xfrm>
            <a:off x="4415566" y="4605629"/>
            <a:ext cx="6465794" cy="1817660"/>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lgn="just">
              <a:lnSpc>
                <a:spcPct val="115000"/>
              </a:lnSpc>
              <a:spcAft>
                <a:spcPts val="800"/>
              </a:spcAft>
              <a:buFont typeface="Wingdings" panose="05000000000000000000" pitchFamily="2" charset="2"/>
              <a:buChar char="v"/>
            </a:pPr>
            <a:r>
              <a:rPr lang="es-ES" b="1" kern="100" dirty="0">
                <a:effectLst/>
                <a:latin typeface="Calibri" panose="020F0502020204030204" pitchFamily="34" charset="0"/>
                <a:ea typeface="Calibri" panose="020F0502020204030204" pitchFamily="34" charset="0"/>
                <a:cs typeface="Calibri" panose="020F0502020204030204" pitchFamily="34" charset="0"/>
              </a:rPr>
              <a:t>Carácter reservado y secreto de la investigación</a:t>
            </a:r>
            <a:r>
              <a:rPr lang="es-PE" b="1" kern="100" dirty="0">
                <a:latin typeface="Calibri" panose="020F0502020204030204" pitchFamily="34" charset="0"/>
                <a:ea typeface="Calibri" panose="020F0502020204030204" pitchFamily="34" charset="0"/>
                <a:cs typeface="Calibri" panose="020F0502020204030204" pitchFamily="34" charset="0"/>
              </a:rPr>
              <a:t>: </a:t>
            </a:r>
            <a:r>
              <a:rPr lang="es-ES" kern="100" dirty="0">
                <a:effectLst/>
                <a:latin typeface="Calibri" panose="020F0502020204030204" pitchFamily="34" charset="0"/>
                <a:ea typeface="Calibri" panose="020F0502020204030204" pitchFamily="34" charset="0"/>
                <a:cs typeface="Calibri" panose="020F0502020204030204" pitchFamily="34" charset="0"/>
              </a:rPr>
              <a:t>La investigación tiene carácter reservado, esto es, que las actuaciones desarrolladas dentro del proceso penal solo serán de conocimiento de las partes que intervienen en él, excluyendo a los terceros ajenos al proceso. </a:t>
            </a:r>
            <a:r>
              <a:rPr lang="es-PE" kern="10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9" name="Abrir llave 8">
            <a:extLst>
              <a:ext uri="{FF2B5EF4-FFF2-40B4-BE49-F238E27FC236}">
                <a16:creationId xmlns:a16="http://schemas.microsoft.com/office/drawing/2014/main" id="{0B3D808C-8E0B-6B9C-A167-717020CAF063}"/>
              </a:ext>
            </a:extLst>
          </p:cNvPr>
          <p:cNvSpPr/>
          <p:nvPr/>
        </p:nvSpPr>
        <p:spPr>
          <a:xfrm>
            <a:off x="3225591" y="751344"/>
            <a:ext cx="523450" cy="5804768"/>
          </a:xfrm>
          <a:prstGeom prst="leftBrace">
            <a:avLst>
              <a:gd name="adj1" fmla="val 23111"/>
              <a:gd name="adj2" fmla="val 48667"/>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sz="2400" dirty="0">
              <a:latin typeface="Calibri" panose="020F0502020204030204" pitchFamily="34" charset="0"/>
            </a:endParaRPr>
          </a:p>
        </p:txBody>
      </p:sp>
      <p:sp>
        <p:nvSpPr>
          <p:cNvPr id="16" name="Rectángulo: esquinas redondeadas 15">
            <a:extLst>
              <a:ext uri="{FF2B5EF4-FFF2-40B4-BE49-F238E27FC236}">
                <a16:creationId xmlns:a16="http://schemas.microsoft.com/office/drawing/2014/main" id="{19C6A60D-B46C-1BC3-BFC9-07502C75EE35}"/>
              </a:ext>
            </a:extLst>
          </p:cNvPr>
          <p:cNvSpPr/>
          <p:nvPr/>
        </p:nvSpPr>
        <p:spPr>
          <a:xfrm>
            <a:off x="4415566" y="809797"/>
            <a:ext cx="6465794" cy="1442573"/>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v"/>
            </a:pPr>
            <a:r>
              <a:rPr lang="es-ES" b="1" dirty="0">
                <a:effectLst/>
                <a:latin typeface="Calibri" panose="020F0502020204030204" pitchFamily="34" charset="0"/>
                <a:ea typeface="Calibri" panose="020F0502020204030204" pitchFamily="34" charset="0"/>
              </a:rPr>
              <a:t>Carácter contingente</a:t>
            </a:r>
            <a:r>
              <a:rPr lang="es-PE" b="1"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La fase de investigación preliminar o de diligencias preliminares no tiene que realizarse siempre.</a:t>
            </a:r>
            <a:endParaRPr lang="es-PE" dirty="0">
              <a:latin typeface="Calibri" panose="020F0502020204030204" pitchFamily="34" charset="0"/>
            </a:endParaRPr>
          </a:p>
        </p:txBody>
      </p:sp>
    </p:spTree>
    <p:extLst>
      <p:ext uri="{BB962C8B-B14F-4D97-AF65-F5344CB8AC3E}">
        <p14:creationId xmlns:p14="http://schemas.microsoft.com/office/powerpoint/2010/main" val="1462939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0041D8C-E199-C916-F9AA-D899DCB9CAAC}"/>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6E3132AD-0C24-76FF-149F-43823F8B07D9}"/>
              </a:ext>
            </a:extLst>
          </p:cNvPr>
          <p:cNvSpPr txBox="1"/>
          <p:nvPr/>
        </p:nvSpPr>
        <p:spPr>
          <a:xfrm>
            <a:off x="3048733" y="3231414"/>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2" name="CuadroTexto 1">
            <a:extLst>
              <a:ext uri="{FF2B5EF4-FFF2-40B4-BE49-F238E27FC236}">
                <a16:creationId xmlns:a16="http://schemas.microsoft.com/office/drawing/2014/main" id="{7069A318-8382-85CF-5AF5-D17C93118615}"/>
              </a:ext>
            </a:extLst>
          </p:cNvPr>
          <p:cNvSpPr txBox="1"/>
          <p:nvPr/>
        </p:nvSpPr>
        <p:spPr>
          <a:xfrm>
            <a:off x="843280" y="918713"/>
            <a:ext cx="5252720" cy="584775"/>
          </a:xfrm>
          <a:prstGeom prst="rect">
            <a:avLst/>
          </a:prstGeom>
          <a:noFill/>
        </p:spPr>
        <p:txBody>
          <a:bodyPr wrap="square" rtlCol="0">
            <a:spAutoFit/>
          </a:bodyPr>
          <a:lstStyle/>
          <a:p>
            <a:r>
              <a:rPr lang="es-E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ACTOS URGENTES O INAPLAZABLES EN LAS DILIGENCIAS PRELIMINARES:</a:t>
            </a:r>
            <a:endParaRPr lang="es-PE" sz="16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6" name="Conector: curvado 5">
            <a:extLst>
              <a:ext uri="{FF2B5EF4-FFF2-40B4-BE49-F238E27FC236}">
                <a16:creationId xmlns:a16="http://schemas.microsoft.com/office/drawing/2014/main" id="{815305E2-DFAF-6690-4641-708A22162592}"/>
              </a:ext>
            </a:extLst>
          </p:cNvPr>
          <p:cNvCxnSpPr>
            <a:cxnSpLocks/>
          </p:cNvCxnSpPr>
          <p:nvPr/>
        </p:nvCxnSpPr>
        <p:spPr>
          <a:xfrm>
            <a:off x="843280" y="1705922"/>
            <a:ext cx="1016000" cy="333613"/>
          </a:xfrm>
          <a:prstGeom prst="curvedConnector3">
            <a:avLst>
              <a:gd name="adj1" fmla="val 50000"/>
            </a:avLst>
          </a:prstGeom>
          <a:ln>
            <a:solidFill>
              <a:schemeClr val="tx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CuadroTexto 14">
            <a:extLst>
              <a:ext uri="{FF2B5EF4-FFF2-40B4-BE49-F238E27FC236}">
                <a16:creationId xmlns:a16="http://schemas.microsoft.com/office/drawing/2014/main" id="{29B9DBB9-D985-D6F8-E557-060077894E6B}"/>
              </a:ext>
            </a:extLst>
          </p:cNvPr>
          <p:cNvSpPr txBox="1"/>
          <p:nvPr/>
        </p:nvSpPr>
        <p:spPr>
          <a:xfrm>
            <a:off x="1981200" y="1707740"/>
            <a:ext cx="3891280" cy="954107"/>
          </a:xfrm>
          <a:prstGeom prst="rect">
            <a:avLst/>
          </a:prstGeom>
          <a:noFill/>
        </p:spPr>
        <p:txBody>
          <a:bodyPr wrap="square" rtlCol="0">
            <a:spAutoFit/>
          </a:bodyPr>
          <a:lstStyle/>
          <a:p>
            <a:pPr algn="just"/>
            <a:r>
              <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rPr>
              <a:t>Los actos urgentes e inaplazables están regulados en el artículo 330, inciso 2 del Código Procesal Penal.</a:t>
            </a:r>
          </a:p>
          <a:p>
            <a:pPr algn="just"/>
            <a:endPar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Flecha: hacia arriba 24">
            <a:extLst>
              <a:ext uri="{FF2B5EF4-FFF2-40B4-BE49-F238E27FC236}">
                <a16:creationId xmlns:a16="http://schemas.microsoft.com/office/drawing/2014/main" id="{35536FFA-FC2D-4F0C-53E2-A204E44E2C6F}"/>
              </a:ext>
            </a:extLst>
          </p:cNvPr>
          <p:cNvSpPr/>
          <p:nvPr/>
        </p:nvSpPr>
        <p:spPr>
          <a:xfrm>
            <a:off x="735342" y="2457597"/>
            <a:ext cx="711200" cy="3740003"/>
          </a:xfrm>
          <a:prstGeom prst="upArrow">
            <a:avLst>
              <a:gd name="adj1" fmla="val 47143"/>
              <a:gd name="adj2" fmla="val 67143"/>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26" name="Flecha: hacia arriba 25">
            <a:extLst>
              <a:ext uri="{FF2B5EF4-FFF2-40B4-BE49-F238E27FC236}">
                <a16:creationId xmlns:a16="http://schemas.microsoft.com/office/drawing/2014/main" id="{194022FE-EE96-C7FF-C6D1-605DEBF4E10C}"/>
              </a:ext>
            </a:extLst>
          </p:cNvPr>
          <p:cNvSpPr/>
          <p:nvPr/>
        </p:nvSpPr>
        <p:spPr>
          <a:xfrm>
            <a:off x="4846858" y="2993644"/>
            <a:ext cx="711200" cy="3323987"/>
          </a:xfrm>
          <a:prstGeom prst="upArrow">
            <a:avLst>
              <a:gd name="adj1" fmla="val 50000"/>
              <a:gd name="adj2" fmla="val 64286"/>
            </a:avLst>
          </a:prstGeom>
          <a:solidFill>
            <a:schemeClr val="tx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27" name="Flecha: hacia arriba 26">
            <a:extLst>
              <a:ext uri="{FF2B5EF4-FFF2-40B4-BE49-F238E27FC236}">
                <a16:creationId xmlns:a16="http://schemas.microsoft.com/office/drawing/2014/main" id="{0778DF60-50E3-473E-5A9B-3A8814CEDD04}"/>
              </a:ext>
            </a:extLst>
          </p:cNvPr>
          <p:cNvSpPr/>
          <p:nvPr/>
        </p:nvSpPr>
        <p:spPr>
          <a:xfrm>
            <a:off x="8038405" y="3310116"/>
            <a:ext cx="711200" cy="3323987"/>
          </a:xfrm>
          <a:prstGeom prst="upArrow">
            <a:avLst>
              <a:gd name="adj1" fmla="val 41429"/>
              <a:gd name="adj2" fmla="val 64286"/>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28" name="CuadroTexto 27">
            <a:extLst>
              <a:ext uri="{FF2B5EF4-FFF2-40B4-BE49-F238E27FC236}">
                <a16:creationId xmlns:a16="http://schemas.microsoft.com/office/drawing/2014/main" id="{91810921-A819-4FDD-6895-DB27077DFEBD}"/>
              </a:ext>
            </a:extLst>
          </p:cNvPr>
          <p:cNvSpPr txBox="1"/>
          <p:nvPr/>
        </p:nvSpPr>
        <p:spPr>
          <a:xfrm>
            <a:off x="8596985" y="3864357"/>
            <a:ext cx="2859673" cy="2677656"/>
          </a:xfrm>
          <a:prstGeom prst="rect">
            <a:avLst/>
          </a:prstGeom>
          <a:noFill/>
        </p:spPr>
        <p:txBody>
          <a:bodyPr wrap="square" rtlCol="0">
            <a:spAutoFit/>
          </a:bodyPr>
          <a:lstStyle/>
          <a:p>
            <a:pPr algn="just"/>
            <a:r>
              <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rPr>
              <a:t>La categorización de actos urgentes e inaplazables no puede restringirse únicamente a un criterio temporal. En este sentido, la Casación 02-2008, La Libertad, señala que “el desarrollo jurisprudencial ha redefinido la finalidad de las diligencias preliminares, dejando de ser actos urgentes	e inaplazables. Actualmente se conciben a éstas como una etapa procesal más de investigación en el proceso.”</a:t>
            </a:r>
            <a:endParaRPr lang="es-P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9" name="CuadroTexto 28">
            <a:extLst>
              <a:ext uri="{FF2B5EF4-FFF2-40B4-BE49-F238E27FC236}">
                <a16:creationId xmlns:a16="http://schemas.microsoft.com/office/drawing/2014/main" id="{F420B02E-3B12-84B9-8CEA-7EFFC4AEB590}"/>
              </a:ext>
            </a:extLst>
          </p:cNvPr>
          <p:cNvSpPr txBox="1"/>
          <p:nvPr/>
        </p:nvSpPr>
        <p:spPr>
          <a:xfrm>
            <a:off x="5558058" y="3864357"/>
            <a:ext cx="2466683" cy="1877437"/>
          </a:xfrm>
          <a:prstGeom prst="rect">
            <a:avLst/>
          </a:prstGeom>
          <a:noFill/>
        </p:spPr>
        <p:txBody>
          <a:bodyPr wrap="square" rtlCol="0">
            <a:spAutoFit/>
          </a:bodyPr>
          <a:lstStyle/>
          <a:p>
            <a:pPr algn="just"/>
            <a:r>
              <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rPr>
              <a:t>La Sala Penal Permanente de la Corte Suprema en la Casación 528-2018, Nacional, ha señalado que no se debe limitar la categorización de actos urgentes e inaplazables en estricto a un sentido temporal.</a:t>
            </a:r>
            <a:endParaRPr lang="es-P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0" name="CuadroTexto 29">
            <a:extLst>
              <a:ext uri="{FF2B5EF4-FFF2-40B4-BE49-F238E27FC236}">
                <a16:creationId xmlns:a16="http://schemas.microsoft.com/office/drawing/2014/main" id="{1A2C565A-2D3D-E749-C096-0B15370F3131}"/>
              </a:ext>
            </a:extLst>
          </p:cNvPr>
          <p:cNvSpPr txBox="1"/>
          <p:nvPr/>
        </p:nvSpPr>
        <p:spPr>
          <a:xfrm>
            <a:off x="1473870" y="2993644"/>
            <a:ext cx="3205641" cy="3108543"/>
          </a:xfrm>
          <a:prstGeom prst="rect">
            <a:avLst/>
          </a:prstGeom>
          <a:noFill/>
        </p:spPr>
        <p:txBody>
          <a:bodyPr wrap="square" rtlCol="0">
            <a:spAutoFit/>
          </a:bodyPr>
          <a:lstStyle/>
          <a:p>
            <a:pPr algn="just"/>
            <a:r>
              <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rPr>
              <a:t>Si bien los actos urgentes sostienen la esencia de las diligencias preliminares, estos han dejado de serlo, ya que actualmente se han convertido en una etapa procesal autónoma, en la cual no solo se desarrollan diligencias vinculadas al objeto de esta fase procesal, sino que también muchos de estos actos de investigación que realiza el Ministerio Público, están destinados a encontrar responsabilidad en el autor, así como otras diligencias inherentes a la etapa de investigación preparatoria propiamente dicha cómplices.”</a:t>
            </a:r>
          </a:p>
        </p:txBody>
      </p:sp>
    </p:spTree>
    <p:extLst>
      <p:ext uri="{BB962C8B-B14F-4D97-AF65-F5344CB8AC3E}">
        <p14:creationId xmlns:p14="http://schemas.microsoft.com/office/powerpoint/2010/main" val="1195984751"/>
      </p:ext>
    </p:extLst>
  </p:cSld>
  <p:clrMapOvr>
    <a:masterClrMapping/>
  </p:clrMapOvr>
</p:sld>
</file>

<file path=ppt/theme/theme1.xml><?xml version="1.0" encoding="utf-8"?>
<a:theme xmlns:a="http://schemas.openxmlformats.org/drawingml/2006/main" name="LeafVTI">
  <a:themeElements>
    <a:clrScheme name="Leaf">
      <a:dk1>
        <a:sysClr val="windowText" lastClr="000000"/>
      </a:dk1>
      <a:lt1>
        <a:sysClr val="window" lastClr="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VTI" id="{AD13D32C-3873-4EF1-A28C-5D0E64FF0913}" vid="{0D2E0FD0-9C17-4337-BD21-33917FC300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bd412f2-f881-43bf-8e4d-7ad70df76e7f" xsi:nil="true"/>
    <lcf76f155ced4ddcb4097134ff3c332f xmlns="89ff9cdd-6cb4-41c2-aa60-1ecb6743dc0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923E3191F1ED5B4EAFD74C2CE80DDE08" ma:contentTypeVersion="12" ma:contentTypeDescription="Crear nuevo documento." ma:contentTypeScope="" ma:versionID="4a257c0a5c82fb707168579699c3fe26">
  <xsd:schema xmlns:xsd="http://www.w3.org/2001/XMLSchema" xmlns:xs="http://www.w3.org/2001/XMLSchema" xmlns:p="http://schemas.microsoft.com/office/2006/metadata/properties" xmlns:ns2="89ff9cdd-6cb4-41c2-aa60-1ecb6743dc0d" xmlns:ns3="3bd412f2-f881-43bf-8e4d-7ad70df76e7f" targetNamespace="http://schemas.microsoft.com/office/2006/metadata/properties" ma:root="true" ma:fieldsID="6e57e8d1672b82afa698dd69a8c2a274" ns2:_="" ns3:_="">
    <xsd:import namespace="89ff9cdd-6cb4-41c2-aa60-1ecb6743dc0d"/>
    <xsd:import namespace="3bd412f2-f881-43bf-8e4d-7ad70df76e7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ff9cdd-6cb4-41c2-aa60-1ecb6743dc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Etiquetas de imagen" ma:readOnly="false" ma:fieldId="{5cf76f15-5ced-4ddc-b409-7134ff3c332f}" ma:taxonomyMulti="true" ma:sspId="08f9d9cc-0e4b-4989-a260-ad259d468287"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bd412f2-f881-43bf-8e4d-7ad70df76e7f"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ca64e55-a0b8-4cd7-8a74-751fd194da0b}" ma:internalName="TaxCatchAll" ma:showField="CatchAllData" ma:web="3bd412f2-f881-43bf-8e4d-7ad70df76e7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A33059B-AF8D-467E-BDB3-CD063FDD209D}">
  <ds:schemaRefs>
    <ds:schemaRef ds:uri="http://schemas.openxmlformats.org/package/2006/metadata/core-properties"/>
    <ds:schemaRef ds:uri="http://purl.org/dc/dcmitype/"/>
    <ds:schemaRef ds:uri="3bd412f2-f881-43bf-8e4d-7ad70df76e7f"/>
    <ds:schemaRef ds:uri="http://purl.org/dc/terms/"/>
    <ds:schemaRef ds:uri="89ff9cdd-6cb4-41c2-aa60-1ecb6743dc0d"/>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D3A5F18C-93E4-4C3A-A312-44EF0CB57AC8}">
  <ds:schemaRefs>
    <ds:schemaRef ds:uri="http://schemas.microsoft.com/sharepoint/v3/contenttype/forms"/>
  </ds:schemaRefs>
</ds:datastoreItem>
</file>

<file path=customXml/itemProps3.xml><?xml version="1.0" encoding="utf-8"?>
<ds:datastoreItem xmlns:ds="http://schemas.openxmlformats.org/officeDocument/2006/customXml" ds:itemID="{21E7E280-96AE-4863-B978-7BD0542AC3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ff9cdd-6cb4-41c2-aa60-1ecb6743dc0d"/>
    <ds:schemaRef ds:uri="3bd412f2-f881-43bf-8e4d-7ad70df76e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0</TotalTime>
  <Words>6376</Words>
  <Application>Microsoft Office PowerPoint</Application>
  <PresentationFormat>Panorámica</PresentationFormat>
  <Paragraphs>433</Paragraphs>
  <Slides>42</Slides>
  <Notes>32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42</vt:i4>
      </vt:variant>
    </vt:vector>
  </HeadingPairs>
  <TitlesOfParts>
    <vt:vector size="47" baseType="lpstr">
      <vt:lpstr>Arial</vt:lpstr>
      <vt:lpstr>Barlow Condensed SemiBold</vt:lpstr>
      <vt:lpstr>Calibri</vt:lpstr>
      <vt:lpstr>Wingdings</vt:lpstr>
      <vt:lpstr>LeafVTI</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178</cp:revision>
  <dcterms:created xsi:type="dcterms:W3CDTF">2024-01-12T06:49:40Z</dcterms:created>
  <dcterms:modified xsi:type="dcterms:W3CDTF">2025-08-13T20:36:44Z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0x010100923E3191F1ED5B4EAFD74C2CE80DDE08</vt:lpwstr>
  </property>
  <property fmtid="{D5CDD505-2E9C-101B-9397-08002B2CF9AE}" pid="3" name="MediaServiceImageTags">
    <vt:lpwstr/>
  </property>
</Properties>
</file>