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03" r:id="rId4"/>
  </p:sldMasterIdLst>
  <p:notesMasterIdLst>
    <p:notesMasterId r:id="rId41"/>
  </p:notesMasterIdLst>
  <p:handoutMasterIdLst>
    <p:handoutMasterId r:id="rId42"/>
  </p:handoutMasterIdLst>
  <p:sldIdLst>
    <p:sldId id="276" r:id="rId5"/>
    <p:sldId id="451" r:id="rId6"/>
    <p:sldId id="419" r:id="rId7"/>
    <p:sldId id="420" r:id="rId8"/>
    <p:sldId id="424" r:id="rId9"/>
    <p:sldId id="425" r:id="rId10"/>
    <p:sldId id="450" r:id="rId11"/>
    <p:sldId id="423" r:id="rId12"/>
    <p:sldId id="405" r:id="rId13"/>
    <p:sldId id="427" r:id="rId14"/>
    <p:sldId id="428" r:id="rId15"/>
    <p:sldId id="446" r:id="rId16"/>
    <p:sldId id="375" r:id="rId17"/>
    <p:sldId id="429" r:id="rId18"/>
    <p:sldId id="447" r:id="rId19"/>
    <p:sldId id="430" r:id="rId20"/>
    <p:sldId id="448" r:id="rId21"/>
    <p:sldId id="449" r:id="rId22"/>
    <p:sldId id="442" r:id="rId23"/>
    <p:sldId id="443" r:id="rId24"/>
    <p:sldId id="402" r:id="rId25"/>
    <p:sldId id="444" r:id="rId26"/>
    <p:sldId id="445" r:id="rId27"/>
    <p:sldId id="422" r:id="rId28"/>
    <p:sldId id="421" r:id="rId29"/>
    <p:sldId id="431" r:id="rId30"/>
    <p:sldId id="432" r:id="rId31"/>
    <p:sldId id="433" r:id="rId32"/>
    <p:sldId id="434" r:id="rId33"/>
    <p:sldId id="435" r:id="rId34"/>
    <p:sldId id="436" r:id="rId35"/>
    <p:sldId id="437" r:id="rId36"/>
    <p:sldId id="438" r:id="rId37"/>
    <p:sldId id="256" r:id="rId38"/>
    <p:sldId id="257" r:id="rId39"/>
    <p:sldId id="342" r:id="rId40"/>
  </p:sldIdLst>
  <p:sldSz cx="12192000" cy="6858000"/>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004D5AD-BF8E-4CE8-891E-C2675973BD0F}">
          <p14:sldIdLst>
            <p14:sldId id="276"/>
            <p14:sldId id="451"/>
            <p14:sldId id="419"/>
            <p14:sldId id="420"/>
            <p14:sldId id="424"/>
            <p14:sldId id="425"/>
            <p14:sldId id="450"/>
            <p14:sldId id="423"/>
            <p14:sldId id="405"/>
            <p14:sldId id="427"/>
            <p14:sldId id="428"/>
            <p14:sldId id="446"/>
            <p14:sldId id="375"/>
            <p14:sldId id="429"/>
            <p14:sldId id="447"/>
            <p14:sldId id="430"/>
            <p14:sldId id="448"/>
            <p14:sldId id="449"/>
            <p14:sldId id="442"/>
            <p14:sldId id="443"/>
            <p14:sldId id="402"/>
            <p14:sldId id="444"/>
            <p14:sldId id="445"/>
            <p14:sldId id="422"/>
            <p14:sldId id="421"/>
            <p14:sldId id="431"/>
            <p14:sldId id="432"/>
            <p14:sldId id="433"/>
            <p14:sldId id="434"/>
            <p14:sldId id="435"/>
            <p14:sldId id="436"/>
            <p14:sldId id="437"/>
            <p14:sldId id="438"/>
            <p14:sldId id="256"/>
            <p14:sldId id="257"/>
          </p14:sldIdLst>
        </p14:section>
        <p14:section name="fondo blanco" id="{D3F0C1F7-D0C3-42C0-95EC-93D65F9A01C1}">
          <p14:sldIdLst>
            <p14:sldId id="342"/>
          </p14:sldIdLst>
        </p14:section>
      </p14:sectionLst>
    </p:ext>
    <p:ext uri="{EFAFB233-063F-42B5-8137-9DF3F51BA10A}">
      <p15:sldGuideLst xmlns:p15="http://schemas.microsoft.com/office/powerpoint/2012/main">
        <p15:guide id="1" orient="horz" pos="292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05C"/>
    <a:srgbClr val="B7BDF3"/>
    <a:srgbClr val="5256F8"/>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01"/>
  </p:normalViewPr>
  <p:slideViewPr>
    <p:cSldViewPr snapToGrid="0">
      <p:cViewPr varScale="1">
        <p:scale>
          <a:sx n="64" d="100"/>
          <a:sy n="64" d="100"/>
        </p:scale>
        <p:origin x="954" y="78"/>
      </p:cViewPr>
      <p:guideLst>
        <p:guide orient="horz" pos="2928"/>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E6AB7-8F4C-4FA1-8166-85C3263678C0}"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s-PE"/>
        </a:p>
      </dgm:t>
    </dgm:pt>
    <dgm:pt modelId="{D4102D35-9492-4201-9D17-35455C5290B0}">
      <dgm:prSet phldrT="[Texto]"/>
      <dgm:spPr>
        <a:solidFill>
          <a:schemeClr val="tx2"/>
        </a:solidFill>
      </dgm:spPr>
      <dgm:t>
        <a:bodyPr/>
        <a:lstStyle/>
        <a:p>
          <a:r>
            <a:rPr lang="es-ES" dirty="0">
              <a:solidFill>
                <a:srgbClr val="29305C"/>
              </a:solidFill>
              <a:latin typeface="Calibri" panose="020F0502020204030204" pitchFamily="34" charset="0"/>
              <a:cs typeface="Calibri" panose="020F0502020204030204" pitchFamily="34" charset="0"/>
            </a:rPr>
            <a:t>Dota a la PNP de una mayor autonomía operativa para realizar primigenios actos de investigación, esta reforma no establece que el Ministerio Publico ya no ostente la dirección de la investigación desde su inicio</a:t>
          </a:r>
          <a:endParaRPr lang="es-PE" dirty="0">
            <a:solidFill>
              <a:srgbClr val="29305C"/>
            </a:solidFill>
            <a:latin typeface="Calibri" panose="020F0502020204030204" pitchFamily="34" charset="0"/>
            <a:cs typeface="Calibri" panose="020F0502020204030204" pitchFamily="34" charset="0"/>
          </a:endParaRPr>
        </a:p>
      </dgm:t>
    </dgm:pt>
    <dgm:pt modelId="{9EBDE6FC-1680-4770-B245-0856EA10739A}" type="parTrans" cxnId="{0AB43706-65DF-411C-8481-CCC587E132D5}">
      <dgm:prSet/>
      <dgm:spPr/>
      <dgm:t>
        <a:bodyPr/>
        <a:lstStyle/>
        <a:p>
          <a:endParaRPr lang="es-PE"/>
        </a:p>
      </dgm:t>
    </dgm:pt>
    <dgm:pt modelId="{F60337A7-789E-4C51-849A-513C1AA1530B}" type="sibTrans" cxnId="{0AB43706-65DF-411C-8481-CCC587E132D5}">
      <dgm:prSet/>
      <dgm:spPr/>
      <dgm:t>
        <a:bodyPr/>
        <a:lstStyle/>
        <a:p>
          <a:endParaRPr lang="es-PE"/>
        </a:p>
      </dgm:t>
    </dgm:pt>
    <dgm:pt modelId="{4DAB7B3B-D70F-47CA-B746-960292895F86}">
      <dgm:prSet phldrT="[Texto]" custT="1"/>
      <dgm:spPr>
        <a:solidFill>
          <a:schemeClr val="tx2"/>
        </a:solidFill>
        <a:ln>
          <a:solidFill>
            <a:srgbClr val="002060"/>
          </a:solidFill>
        </a:ln>
      </dgm:spPr>
      <dgm:t>
        <a:bodyPr/>
        <a:lstStyle/>
        <a:p>
          <a:r>
            <a:rPr lang="es-PE" sz="2800" dirty="0">
              <a:solidFill>
                <a:srgbClr val="29305C"/>
              </a:solidFill>
              <a:latin typeface="Calibri" panose="020F0502020204030204" pitchFamily="34" charset="0"/>
              <a:ea typeface="Calibri" panose="020F0502020204030204" pitchFamily="34" charset="0"/>
              <a:cs typeface="Calibri" panose="020F0502020204030204" pitchFamily="34" charset="0"/>
            </a:rPr>
            <a:t>Conducción de la investigación preliminar (Ley 32130)</a:t>
          </a:r>
        </a:p>
      </dgm:t>
    </dgm:pt>
    <dgm:pt modelId="{837BA850-39AC-424F-8E5D-7DC14CAE1A3D}" type="parTrans" cxnId="{828A8843-D48B-4149-847A-4FCE0996FEBA}">
      <dgm:prSet/>
      <dgm:spPr>
        <a:ln>
          <a:solidFill>
            <a:srgbClr val="29305C"/>
          </a:solidFill>
        </a:ln>
      </dgm:spPr>
      <dgm:t>
        <a:bodyPr/>
        <a:lstStyle/>
        <a:p>
          <a:endParaRPr lang="es-PE"/>
        </a:p>
      </dgm:t>
    </dgm:pt>
    <dgm:pt modelId="{04BFF75D-BD53-421F-AAF9-EF7BE71839FE}" type="sibTrans" cxnId="{828A8843-D48B-4149-847A-4FCE0996FEBA}">
      <dgm:prSet/>
      <dgm:spPr/>
      <dgm:t>
        <a:bodyPr/>
        <a:lstStyle/>
        <a:p>
          <a:endParaRPr lang="es-PE"/>
        </a:p>
      </dgm:t>
    </dgm:pt>
    <dgm:pt modelId="{0871E34D-22E8-41D2-901D-6A798248BDEA}">
      <dgm:prSet phldrT="[Texto]" custT="1"/>
      <dgm:spPr>
        <a:solidFill>
          <a:schemeClr val="tx2"/>
        </a:solidFill>
      </dgm:spPr>
      <dgm:t>
        <a:bodyPr/>
        <a:lstStyle/>
        <a:p>
          <a:r>
            <a:rPr lang="es-PE" sz="2200" dirty="0">
              <a:solidFill>
                <a:srgbClr val="29305C"/>
              </a:solidFill>
              <a:latin typeface="Calibri" panose="020F0502020204030204" pitchFamily="34" charset="0"/>
              <a:cs typeface="Calibri" panose="020F0502020204030204" pitchFamily="34" charset="0"/>
            </a:rPr>
            <a:t>Estrategia operativa (A cargo de PNP)</a:t>
          </a:r>
        </a:p>
      </dgm:t>
    </dgm:pt>
    <dgm:pt modelId="{08E8B2FE-9968-4112-A248-277BEB7D92CE}" type="parTrans" cxnId="{EDC35A84-D5F6-40E6-BAC0-485EB4F0F9BB}">
      <dgm:prSet/>
      <dgm:spPr>
        <a:ln>
          <a:solidFill>
            <a:srgbClr val="002060"/>
          </a:solidFill>
        </a:ln>
      </dgm:spPr>
      <dgm:t>
        <a:bodyPr/>
        <a:lstStyle/>
        <a:p>
          <a:endParaRPr lang="es-PE"/>
        </a:p>
      </dgm:t>
    </dgm:pt>
    <dgm:pt modelId="{C74C1BFF-32DF-4B14-966C-7C6A7B89D265}" type="sibTrans" cxnId="{EDC35A84-D5F6-40E6-BAC0-485EB4F0F9BB}">
      <dgm:prSet/>
      <dgm:spPr/>
      <dgm:t>
        <a:bodyPr/>
        <a:lstStyle/>
        <a:p>
          <a:endParaRPr lang="es-PE"/>
        </a:p>
      </dgm:t>
    </dgm:pt>
    <dgm:pt modelId="{66297F5A-911E-4D10-AD06-A4AA3927FDFB}">
      <dgm:prSet phldrT="[Texto]"/>
      <dgm:spPr>
        <a:solidFill>
          <a:schemeClr val="tx2"/>
        </a:solidFill>
      </dgm:spPr>
      <dgm:t>
        <a:bodyPr/>
        <a:lstStyle/>
        <a:p>
          <a:r>
            <a:rPr lang="es-PE" dirty="0">
              <a:solidFill>
                <a:srgbClr val="29305C"/>
              </a:solidFill>
              <a:latin typeface="Calibri" panose="020F0502020204030204" pitchFamily="34" charset="0"/>
              <a:cs typeface="Calibri" panose="020F0502020204030204" pitchFamily="34" charset="0"/>
            </a:rPr>
            <a:t>Estrategia jurídica de la investigación (A cargo de MP)</a:t>
          </a:r>
        </a:p>
      </dgm:t>
    </dgm:pt>
    <dgm:pt modelId="{C6228C63-141B-42C7-B41C-BDBD8E8E386E}" type="parTrans" cxnId="{F03726D6-2898-435F-AD61-59F38AA127B2}">
      <dgm:prSet/>
      <dgm:spPr>
        <a:ln>
          <a:solidFill>
            <a:srgbClr val="002060"/>
          </a:solidFill>
        </a:ln>
      </dgm:spPr>
      <dgm:t>
        <a:bodyPr/>
        <a:lstStyle/>
        <a:p>
          <a:endParaRPr lang="es-PE"/>
        </a:p>
      </dgm:t>
    </dgm:pt>
    <dgm:pt modelId="{D847E9ED-82D1-4042-B788-A3663EA18A8D}" type="sibTrans" cxnId="{F03726D6-2898-435F-AD61-59F38AA127B2}">
      <dgm:prSet/>
      <dgm:spPr/>
      <dgm:t>
        <a:bodyPr/>
        <a:lstStyle/>
        <a:p>
          <a:endParaRPr lang="es-PE"/>
        </a:p>
      </dgm:t>
    </dgm:pt>
    <dgm:pt modelId="{9A114B5A-8C62-4281-9230-F1DE0E3D90DE}" type="pres">
      <dgm:prSet presAssocID="{FCCE6AB7-8F4C-4FA1-8166-85C3263678C0}" presName="Name0" presStyleCnt="0">
        <dgm:presLayoutVars>
          <dgm:chMax val="1"/>
          <dgm:chPref val="1"/>
          <dgm:dir/>
          <dgm:animOne val="branch"/>
          <dgm:animLvl val="lvl"/>
        </dgm:presLayoutVars>
      </dgm:prSet>
      <dgm:spPr/>
    </dgm:pt>
    <dgm:pt modelId="{4AFEF29B-D976-4350-9F32-D782466E712A}" type="pres">
      <dgm:prSet presAssocID="{D4102D35-9492-4201-9D17-35455C5290B0}" presName="singleCycle" presStyleCnt="0"/>
      <dgm:spPr/>
    </dgm:pt>
    <dgm:pt modelId="{B89000C4-4727-4C8A-9B85-AB7C3065EB49}" type="pres">
      <dgm:prSet presAssocID="{D4102D35-9492-4201-9D17-35455C5290B0}" presName="singleCenter" presStyleLbl="node1" presStyleIdx="0" presStyleCnt="4" custScaleX="413560" custScaleY="111059" custLinFactNeighborY="-12955">
        <dgm:presLayoutVars>
          <dgm:chMax val="7"/>
          <dgm:chPref val="7"/>
        </dgm:presLayoutVars>
      </dgm:prSet>
      <dgm:spPr/>
    </dgm:pt>
    <dgm:pt modelId="{20C5E996-7DA3-4003-BF51-FCC054AF1DF5}" type="pres">
      <dgm:prSet presAssocID="{837BA850-39AC-424F-8E5D-7DC14CAE1A3D}" presName="Name56" presStyleLbl="parChTrans1D2" presStyleIdx="0" presStyleCnt="3"/>
      <dgm:spPr/>
    </dgm:pt>
    <dgm:pt modelId="{9FDD1FEA-B5C3-4D0D-BB17-3F9BC06EE144}" type="pres">
      <dgm:prSet presAssocID="{4DAB7B3B-D70F-47CA-B746-960292895F86}" presName="text0" presStyleLbl="node1" presStyleIdx="1" presStyleCnt="4" custScaleX="458383">
        <dgm:presLayoutVars>
          <dgm:bulletEnabled val="1"/>
        </dgm:presLayoutVars>
      </dgm:prSet>
      <dgm:spPr/>
    </dgm:pt>
    <dgm:pt modelId="{1805242A-487E-4C1A-910A-F362917EC703}" type="pres">
      <dgm:prSet presAssocID="{08E8B2FE-9968-4112-A248-277BEB7D92CE}" presName="Name56" presStyleLbl="parChTrans1D2" presStyleIdx="1" presStyleCnt="3"/>
      <dgm:spPr/>
    </dgm:pt>
    <dgm:pt modelId="{86C53C80-A622-423B-A2F8-F09AAB8744DB}" type="pres">
      <dgm:prSet presAssocID="{0871E34D-22E8-41D2-901D-6A798248BDEA}" presName="text0" presStyleLbl="node1" presStyleIdx="2" presStyleCnt="4" custScaleX="289070">
        <dgm:presLayoutVars>
          <dgm:bulletEnabled val="1"/>
        </dgm:presLayoutVars>
      </dgm:prSet>
      <dgm:spPr/>
    </dgm:pt>
    <dgm:pt modelId="{71990534-06A2-4592-A95F-98905A552506}" type="pres">
      <dgm:prSet presAssocID="{C6228C63-141B-42C7-B41C-BDBD8E8E386E}" presName="Name56" presStyleLbl="parChTrans1D2" presStyleIdx="2" presStyleCnt="3"/>
      <dgm:spPr/>
    </dgm:pt>
    <dgm:pt modelId="{E76B3247-EE7A-4C2D-A2FE-EE79C614EAFD}" type="pres">
      <dgm:prSet presAssocID="{66297F5A-911E-4D10-AD06-A4AA3927FDFB}" presName="text0" presStyleLbl="node1" presStyleIdx="3" presStyleCnt="4" custScaleX="296465">
        <dgm:presLayoutVars>
          <dgm:bulletEnabled val="1"/>
        </dgm:presLayoutVars>
      </dgm:prSet>
      <dgm:spPr/>
    </dgm:pt>
  </dgm:ptLst>
  <dgm:cxnLst>
    <dgm:cxn modelId="{0AB43706-65DF-411C-8481-CCC587E132D5}" srcId="{FCCE6AB7-8F4C-4FA1-8166-85C3263678C0}" destId="{D4102D35-9492-4201-9D17-35455C5290B0}" srcOrd="0" destOrd="0" parTransId="{9EBDE6FC-1680-4770-B245-0856EA10739A}" sibTransId="{F60337A7-789E-4C51-849A-513C1AA1530B}"/>
    <dgm:cxn modelId="{014C3E06-6A23-46A1-9B67-C24550B677F7}" type="presOf" srcId="{FCCE6AB7-8F4C-4FA1-8166-85C3263678C0}" destId="{9A114B5A-8C62-4281-9230-F1DE0E3D90DE}" srcOrd="0" destOrd="0" presId="urn:microsoft.com/office/officeart/2008/layout/RadialCluster"/>
    <dgm:cxn modelId="{5A6DF60E-9CED-4428-BC3A-E29F8F36A781}" type="presOf" srcId="{837BA850-39AC-424F-8E5D-7DC14CAE1A3D}" destId="{20C5E996-7DA3-4003-BF51-FCC054AF1DF5}" srcOrd="0" destOrd="0" presId="urn:microsoft.com/office/officeart/2008/layout/RadialCluster"/>
    <dgm:cxn modelId="{5D1B2218-85EB-4154-B23D-A9F628F5A8CE}" type="presOf" srcId="{4DAB7B3B-D70F-47CA-B746-960292895F86}" destId="{9FDD1FEA-B5C3-4D0D-BB17-3F9BC06EE144}" srcOrd="0" destOrd="0" presId="urn:microsoft.com/office/officeart/2008/layout/RadialCluster"/>
    <dgm:cxn modelId="{F6FDD532-F72D-4512-94A8-E55494489849}" type="presOf" srcId="{C6228C63-141B-42C7-B41C-BDBD8E8E386E}" destId="{71990534-06A2-4592-A95F-98905A552506}" srcOrd="0" destOrd="0" presId="urn:microsoft.com/office/officeart/2008/layout/RadialCluster"/>
    <dgm:cxn modelId="{DFD9C634-EE88-4ECF-B84C-62F8E57F0EB3}" type="presOf" srcId="{08E8B2FE-9968-4112-A248-277BEB7D92CE}" destId="{1805242A-487E-4C1A-910A-F362917EC703}" srcOrd="0" destOrd="0" presId="urn:microsoft.com/office/officeart/2008/layout/RadialCluster"/>
    <dgm:cxn modelId="{FC2F0837-141D-4E2D-93D4-4D7FD43C33EB}" type="presOf" srcId="{D4102D35-9492-4201-9D17-35455C5290B0}" destId="{B89000C4-4727-4C8A-9B85-AB7C3065EB49}" srcOrd="0" destOrd="0" presId="urn:microsoft.com/office/officeart/2008/layout/RadialCluster"/>
    <dgm:cxn modelId="{828A8843-D48B-4149-847A-4FCE0996FEBA}" srcId="{D4102D35-9492-4201-9D17-35455C5290B0}" destId="{4DAB7B3B-D70F-47CA-B746-960292895F86}" srcOrd="0" destOrd="0" parTransId="{837BA850-39AC-424F-8E5D-7DC14CAE1A3D}" sibTransId="{04BFF75D-BD53-421F-AAF9-EF7BE71839FE}"/>
    <dgm:cxn modelId="{EDC35A84-D5F6-40E6-BAC0-485EB4F0F9BB}" srcId="{D4102D35-9492-4201-9D17-35455C5290B0}" destId="{0871E34D-22E8-41D2-901D-6A798248BDEA}" srcOrd="1" destOrd="0" parTransId="{08E8B2FE-9968-4112-A248-277BEB7D92CE}" sibTransId="{C74C1BFF-32DF-4B14-966C-7C6A7B89D265}"/>
    <dgm:cxn modelId="{EC5ED085-90FF-442D-BCA3-E284CC499AF2}" type="presOf" srcId="{66297F5A-911E-4D10-AD06-A4AA3927FDFB}" destId="{E76B3247-EE7A-4C2D-A2FE-EE79C614EAFD}" srcOrd="0" destOrd="0" presId="urn:microsoft.com/office/officeart/2008/layout/RadialCluster"/>
    <dgm:cxn modelId="{53E10EAD-D73A-4BF3-A14B-08FCB05C0F4E}" type="presOf" srcId="{0871E34D-22E8-41D2-901D-6A798248BDEA}" destId="{86C53C80-A622-423B-A2F8-F09AAB8744DB}" srcOrd="0" destOrd="0" presId="urn:microsoft.com/office/officeart/2008/layout/RadialCluster"/>
    <dgm:cxn modelId="{F03726D6-2898-435F-AD61-59F38AA127B2}" srcId="{D4102D35-9492-4201-9D17-35455C5290B0}" destId="{66297F5A-911E-4D10-AD06-A4AA3927FDFB}" srcOrd="2" destOrd="0" parTransId="{C6228C63-141B-42C7-B41C-BDBD8E8E386E}" sibTransId="{D847E9ED-82D1-4042-B788-A3663EA18A8D}"/>
    <dgm:cxn modelId="{583F7791-69D4-426D-BABC-FF3331050FEC}" type="presParOf" srcId="{9A114B5A-8C62-4281-9230-F1DE0E3D90DE}" destId="{4AFEF29B-D976-4350-9F32-D782466E712A}" srcOrd="0" destOrd="0" presId="urn:microsoft.com/office/officeart/2008/layout/RadialCluster"/>
    <dgm:cxn modelId="{3CDF4033-34FF-4A69-82CC-598A13D8A49A}" type="presParOf" srcId="{4AFEF29B-D976-4350-9F32-D782466E712A}" destId="{B89000C4-4727-4C8A-9B85-AB7C3065EB49}" srcOrd="0" destOrd="0" presId="urn:microsoft.com/office/officeart/2008/layout/RadialCluster"/>
    <dgm:cxn modelId="{4641A607-B46D-45B4-BB15-DA8ED161500C}" type="presParOf" srcId="{4AFEF29B-D976-4350-9F32-D782466E712A}" destId="{20C5E996-7DA3-4003-BF51-FCC054AF1DF5}" srcOrd="1" destOrd="0" presId="urn:microsoft.com/office/officeart/2008/layout/RadialCluster"/>
    <dgm:cxn modelId="{316FA208-1F0E-4467-A69B-DB543A698788}" type="presParOf" srcId="{4AFEF29B-D976-4350-9F32-D782466E712A}" destId="{9FDD1FEA-B5C3-4D0D-BB17-3F9BC06EE144}" srcOrd="2" destOrd="0" presId="urn:microsoft.com/office/officeart/2008/layout/RadialCluster"/>
    <dgm:cxn modelId="{6A2D43C3-8706-4BA0-BE0E-976FACFDA9D5}" type="presParOf" srcId="{4AFEF29B-D976-4350-9F32-D782466E712A}" destId="{1805242A-487E-4C1A-910A-F362917EC703}" srcOrd="3" destOrd="0" presId="urn:microsoft.com/office/officeart/2008/layout/RadialCluster"/>
    <dgm:cxn modelId="{D64B68EA-A286-4CCF-92E4-2EED695A72F4}" type="presParOf" srcId="{4AFEF29B-D976-4350-9F32-D782466E712A}" destId="{86C53C80-A622-423B-A2F8-F09AAB8744DB}" srcOrd="4" destOrd="0" presId="urn:microsoft.com/office/officeart/2008/layout/RadialCluster"/>
    <dgm:cxn modelId="{84685900-64E5-420B-9233-B7A081642778}" type="presParOf" srcId="{4AFEF29B-D976-4350-9F32-D782466E712A}" destId="{71990534-06A2-4592-A95F-98905A552506}" srcOrd="5" destOrd="0" presId="urn:microsoft.com/office/officeart/2008/layout/RadialCluster"/>
    <dgm:cxn modelId="{C641D512-D489-4EED-ADB7-83023947921D}" type="presParOf" srcId="{4AFEF29B-D976-4350-9F32-D782466E712A}" destId="{E76B3247-EE7A-4C2D-A2FE-EE79C614EAFD}"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C3DBF91-8048-44CB-BEB0-A96367168469}"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PE"/>
        </a:p>
      </dgm:t>
    </dgm:pt>
    <dgm:pt modelId="{28D2AC58-03D9-4903-8E86-F2526555A610}">
      <dgm:prSet custT="1"/>
      <dgm:spPr>
        <a:solidFill>
          <a:srgbClr val="29305C"/>
        </a:solidFill>
      </dgm:spPr>
      <dgm:t>
        <a:bodyPr/>
        <a:lstStyle/>
        <a:p>
          <a:r>
            <a:rPr lang="es-MX" sz="2000" dirty="0">
              <a:latin typeface="Calibri" panose="020F0502020204030204" pitchFamily="34" charset="0"/>
              <a:ea typeface="Calibri" panose="020F0502020204030204" pitchFamily="34" charset="0"/>
              <a:cs typeface="Calibri" panose="020F0502020204030204" pitchFamily="34" charset="0"/>
            </a:rPr>
            <a:t>En la etapa de diligencias preliminares, y a</a:t>
          </a:r>
          <a:br>
            <a:rPr lang="es-MX" sz="2000" dirty="0">
              <a:latin typeface="Calibri" panose="020F0502020204030204" pitchFamily="34" charset="0"/>
              <a:ea typeface="Calibri" panose="020F0502020204030204" pitchFamily="34" charset="0"/>
              <a:cs typeface="Calibri" panose="020F0502020204030204" pitchFamily="34" charset="0"/>
            </a:rPr>
          </a:br>
          <a:r>
            <a:rPr lang="es-MX" sz="2000" dirty="0">
              <a:latin typeface="Calibri" panose="020F0502020204030204" pitchFamily="34" charset="0"/>
              <a:ea typeface="Calibri" panose="020F0502020204030204" pitchFamily="34" charset="0"/>
              <a:cs typeface="Calibri" panose="020F0502020204030204" pitchFamily="34" charset="0"/>
            </a:rPr>
            <a:t> lo largo de todo el proceso, el fiscal debe actuar con autonomía y objetividad, evitando sesgos que puedan afectar la investigación. La motivación adecuada de sus decisiones no solo es un acto de transparencia, sino también un mecanismo de autocontrol que permite justificar la adopción de una determinada línea investigativa. En este sentido, una disposición fiscal motivada adecuadamente brinde una confianza a la ciudadanía y a las partes que se encuentran involucradas en el proceso penal. </a:t>
          </a:r>
          <a:endParaRPr lang="es-PE" sz="2000" dirty="0">
            <a:latin typeface="Calibri" panose="020F0502020204030204" pitchFamily="34" charset="0"/>
            <a:ea typeface="Calibri" panose="020F0502020204030204" pitchFamily="34" charset="0"/>
            <a:cs typeface="Calibri" panose="020F0502020204030204" pitchFamily="34" charset="0"/>
          </a:endParaRPr>
        </a:p>
      </dgm:t>
    </dgm:pt>
    <dgm:pt modelId="{EE1EE1DB-B8BA-45E9-93A8-5C1BFB988B67}" type="parTrans" cxnId="{83465E12-C5FA-4D1E-B250-A6D9852AF47E}">
      <dgm:prSet/>
      <dgm:spPr/>
      <dgm:t>
        <a:bodyPr/>
        <a:lstStyle/>
        <a:p>
          <a:endParaRPr lang="es-PE"/>
        </a:p>
      </dgm:t>
    </dgm:pt>
    <dgm:pt modelId="{75B605C8-0A4D-437C-B82E-4A6E5C36C978}" type="sibTrans" cxnId="{83465E12-C5FA-4D1E-B250-A6D9852AF47E}">
      <dgm:prSet/>
      <dgm:spPr>
        <a:solidFill>
          <a:schemeClr val="tx1"/>
        </a:solidFill>
        <a:ln>
          <a:solidFill>
            <a:srgbClr val="29305C"/>
          </a:solidFill>
        </a:ln>
      </dgm:spPr>
      <dgm:t>
        <a:bodyPr/>
        <a:lstStyle/>
        <a:p>
          <a:endParaRPr lang="es-PE"/>
        </a:p>
      </dgm:t>
    </dgm:pt>
    <dgm:pt modelId="{0A7DB944-42B9-48AC-8A5F-1F45618C0B48}">
      <dgm:prSet/>
      <dgm:spPr>
        <a:solidFill>
          <a:srgbClr val="29305C"/>
        </a:solidFill>
      </dgm:spPr>
      <dgm:t>
        <a:bodyPr/>
        <a:lstStyle/>
        <a:p>
          <a:r>
            <a:rPr lang="es-MX" dirty="0">
              <a:latin typeface="Calibri" panose="020F0502020204030204" pitchFamily="34" charset="0"/>
              <a:ea typeface="Calibri" panose="020F0502020204030204" pitchFamily="34" charset="0"/>
              <a:cs typeface="Calibri" panose="020F0502020204030204" pitchFamily="34" charset="0"/>
            </a:rPr>
            <a:t>Por su parte, el Tribunal Constitucional en</a:t>
          </a:r>
          <a:br>
            <a:rPr lang="es-MX" dirty="0">
              <a:latin typeface="Calibri" panose="020F0502020204030204" pitchFamily="34" charset="0"/>
              <a:ea typeface="Calibri" panose="020F0502020204030204" pitchFamily="34" charset="0"/>
              <a:cs typeface="Calibri" panose="020F0502020204030204" pitchFamily="34" charset="0"/>
            </a:rPr>
          </a:br>
          <a:r>
            <a:rPr lang="es-MX" dirty="0">
              <a:latin typeface="Calibri" panose="020F0502020204030204" pitchFamily="34" charset="0"/>
              <a:ea typeface="Calibri" panose="020F0502020204030204" pitchFamily="34" charset="0"/>
              <a:cs typeface="Calibri" panose="020F0502020204030204" pitchFamily="34" charset="0"/>
            </a:rPr>
            <a:t> la sentencia del Expediente 04437-2012-PA/TC enfatiza que toda decisión fiscal debe expresar “las razones o justificaciones objetivas” que sustentan su adopción, asegurando congruencia entre lo pedido y lo resuelto. No basta con invocar el ordenamiento jurídico, sino que debe sustentarse en hechos debidamente acreditados en la investigación</a:t>
          </a:r>
          <a:endParaRPr lang="es-PE" dirty="0">
            <a:latin typeface="Calibri" panose="020F0502020204030204" pitchFamily="34" charset="0"/>
            <a:ea typeface="Calibri" panose="020F0502020204030204" pitchFamily="34" charset="0"/>
            <a:cs typeface="Calibri" panose="020F0502020204030204" pitchFamily="34" charset="0"/>
          </a:endParaRPr>
        </a:p>
      </dgm:t>
    </dgm:pt>
    <dgm:pt modelId="{C51EBDE9-1FED-4E05-B01A-FE620456869C}" type="parTrans" cxnId="{1E5BDAB3-3356-42B3-949D-20D49C5577FD}">
      <dgm:prSet/>
      <dgm:spPr/>
      <dgm:t>
        <a:bodyPr/>
        <a:lstStyle/>
        <a:p>
          <a:endParaRPr lang="es-PE"/>
        </a:p>
      </dgm:t>
    </dgm:pt>
    <dgm:pt modelId="{37F9B7CC-B2E4-47E5-B744-209EA42AC0A4}" type="sibTrans" cxnId="{1E5BDAB3-3356-42B3-949D-20D49C5577FD}">
      <dgm:prSet/>
      <dgm:spPr/>
      <dgm:t>
        <a:bodyPr/>
        <a:lstStyle/>
        <a:p>
          <a:endParaRPr lang="es-PE"/>
        </a:p>
      </dgm:t>
    </dgm:pt>
    <dgm:pt modelId="{126C6C8A-EBE9-4089-8F4B-A9BF47DF7B50}" type="pres">
      <dgm:prSet presAssocID="{8C3DBF91-8048-44CB-BEB0-A96367168469}" presName="Name0" presStyleCnt="0">
        <dgm:presLayoutVars>
          <dgm:dir/>
          <dgm:resizeHandles val="exact"/>
        </dgm:presLayoutVars>
      </dgm:prSet>
      <dgm:spPr/>
    </dgm:pt>
    <dgm:pt modelId="{AFAE4F4D-7366-41BB-A476-604EB9F8556B}" type="pres">
      <dgm:prSet presAssocID="{28D2AC58-03D9-4903-8E86-F2526555A610}" presName="node" presStyleLbl="node1" presStyleIdx="0" presStyleCnt="2" custScaleX="196084" custScaleY="97208">
        <dgm:presLayoutVars>
          <dgm:bulletEnabled val="1"/>
        </dgm:presLayoutVars>
      </dgm:prSet>
      <dgm:spPr/>
    </dgm:pt>
    <dgm:pt modelId="{6F942B50-936E-4278-AD37-A5E5DC8087C3}" type="pres">
      <dgm:prSet presAssocID="{75B605C8-0A4D-437C-B82E-4A6E5C36C978}" presName="sibTrans" presStyleLbl="sibTrans2D1" presStyleIdx="0" presStyleCnt="1"/>
      <dgm:spPr/>
    </dgm:pt>
    <dgm:pt modelId="{A4FB827E-E789-4CBA-8CAF-8B97A4D8A3D4}" type="pres">
      <dgm:prSet presAssocID="{75B605C8-0A4D-437C-B82E-4A6E5C36C978}" presName="connectorText" presStyleLbl="sibTrans2D1" presStyleIdx="0" presStyleCnt="1"/>
      <dgm:spPr/>
    </dgm:pt>
    <dgm:pt modelId="{D5B9779E-C5E6-4098-BB50-1D496FC9C800}" type="pres">
      <dgm:prSet presAssocID="{0A7DB944-42B9-48AC-8A5F-1F45618C0B48}" presName="node" presStyleLbl="node1" presStyleIdx="1" presStyleCnt="2">
        <dgm:presLayoutVars>
          <dgm:bulletEnabled val="1"/>
        </dgm:presLayoutVars>
      </dgm:prSet>
      <dgm:spPr/>
    </dgm:pt>
  </dgm:ptLst>
  <dgm:cxnLst>
    <dgm:cxn modelId="{83465E12-C5FA-4D1E-B250-A6D9852AF47E}" srcId="{8C3DBF91-8048-44CB-BEB0-A96367168469}" destId="{28D2AC58-03D9-4903-8E86-F2526555A610}" srcOrd="0" destOrd="0" parTransId="{EE1EE1DB-B8BA-45E9-93A8-5C1BFB988B67}" sibTransId="{75B605C8-0A4D-437C-B82E-4A6E5C36C978}"/>
    <dgm:cxn modelId="{F84C791C-2EDE-4068-A6A1-20872563D3BA}" type="presOf" srcId="{0A7DB944-42B9-48AC-8A5F-1F45618C0B48}" destId="{D5B9779E-C5E6-4098-BB50-1D496FC9C800}" srcOrd="0" destOrd="0" presId="urn:microsoft.com/office/officeart/2005/8/layout/process1"/>
    <dgm:cxn modelId="{A5E90C32-2F21-4381-A692-478E483202ED}" type="presOf" srcId="{75B605C8-0A4D-437C-B82E-4A6E5C36C978}" destId="{6F942B50-936E-4278-AD37-A5E5DC8087C3}" srcOrd="0" destOrd="0" presId="urn:microsoft.com/office/officeart/2005/8/layout/process1"/>
    <dgm:cxn modelId="{979DBA49-7574-4798-BE2C-105489CA54AB}" type="presOf" srcId="{28D2AC58-03D9-4903-8E86-F2526555A610}" destId="{AFAE4F4D-7366-41BB-A476-604EB9F8556B}" srcOrd="0" destOrd="0" presId="urn:microsoft.com/office/officeart/2005/8/layout/process1"/>
    <dgm:cxn modelId="{08A2E969-C365-49C8-BC57-67D57F062681}" type="presOf" srcId="{75B605C8-0A4D-437C-B82E-4A6E5C36C978}" destId="{A4FB827E-E789-4CBA-8CAF-8B97A4D8A3D4}" srcOrd="1" destOrd="0" presId="urn:microsoft.com/office/officeart/2005/8/layout/process1"/>
    <dgm:cxn modelId="{1E5BDAB3-3356-42B3-949D-20D49C5577FD}" srcId="{8C3DBF91-8048-44CB-BEB0-A96367168469}" destId="{0A7DB944-42B9-48AC-8A5F-1F45618C0B48}" srcOrd="1" destOrd="0" parTransId="{C51EBDE9-1FED-4E05-B01A-FE620456869C}" sibTransId="{37F9B7CC-B2E4-47E5-B744-209EA42AC0A4}"/>
    <dgm:cxn modelId="{34FD79F0-9F42-422C-805D-BD54C84BC619}" type="presOf" srcId="{8C3DBF91-8048-44CB-BEB0-A96367168469}" destId="{126C6C8A-EBE9-4089-8F4B-A9BF47DF7B50}" srcOrd="0" destOrd="0" presId="urn:microsoft.com/office/officeart/2005/8/layout/process1"/>
    <dgm:cxn modelId="{B41FCF97-4D09-4E85-88E9-8A803FE1C70D}" type="presParOf" srcId="{126C6C8A-EBE9-4089-8F4B-A9BF47DF7B50}" destId="{AFAE4F4D-7366-41BB-A476-604EB9F8556B}" srcOrd="0" destOrd="0" presId="urn:microsoft.com/office/officeart/2005/8/layout/process1"/>
    <dgm:cxn modelId="{C6F4EDA4-1199-4583-9E7B-2FBFB4B9CB13}" type="presParOf" srcId="{126C6C8A-EBE9-4089-8F4B-A9BF47DF7B50}" destId="{6F942B50-936E-4278-AD37-A5E5DC8087C3}" srcOrd="1" destOrd="0" presId="urn:microsoft.com/office/officeart/2005/8/layout/process1"/>
    <dgm:cxn modelId="{DFA78653-D361-4124-B6E4-2EC03564A2C2}" type="presParOf" srcId="{6F942B50-936E-4278-AD37-A5E5DC8087C3}" destId="{A4FB827E-E789-4CBA-8CAF-8B97A4D8A3D4}" srcOrd="0" destOrd="0" presId="urn:microsoft.com/office/officeart/2005/8/layout/process1"/>
    <dgm:cxn modelId="{01167C94-608A-421B-890B-26F2149375F9}" type="presParOf" srcId="{126C6C8A-EBE9-4089-8F4B-A9BF47DF7B50}" destId="{D5B9779E-C5E6-4098-BB50-1D496FC9C800}"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122B758-12C6-4A32-9020-7DCBCC0D6D19}"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s-PE"/>
        </a:p>
      </dgm:t>
    </dgm:pt>
    <dgm:pt modelId="{BDF2B857-D39E-420C-A83E-BE59747C261F}">
      <dgm:prSet/>
      <dgm:spPr>
        <a:solidFill>
          <a:schemeClr val="tx1"/>
        </a:solidFill>
        <a:ln>
          <a:solidFill>
            <a:srgbClr val="002060"/>
          </a:solidFill>
        </a:ln>
      </dgm:spPr>
      <dgm:t>
        <a:bodyPr/>
        <a:lstStyle/>
        <a:p>
          <a:r>
            <a:rPr lang="es-PE" dirty="0">
              <a:solidFill>
                <a:srgbClr val="29305C"/>
              </a:solidFill>
            </a:rPr>
            <a:t>En algunos casos, las diligencias preliminares se inician </a:t>
          </a:r>
          <a:r>
            <a:rPr lang="es-PE" b="1" dirty="0">
              <a:solidFill>
                <a:srgbClr val="29305C"/>
              </a:solidFill>
            </a:rPr>
            <a:t>"contra los que resulten responsables"</a:t>
          </a:r>
          <a:r>
            <a:rPr lang="es-PE" dirty="0">
              <a:solidFill>
                <a:srgbClr val="29305C"/>
              </a:solidFill>
            </a:rPr>
            <a:t> porque el Ministerio Público tiene conocimiento de un posible delito, pero aún no ha identificado a los presuntos autores o partícipes. Es decir, la investigación no está dirigida contra una persona específica desde el inicio, sino que se orienta a determinar quiénes podrían haber cometido el delito. </a:t>
          </a:r>
        </a:p>
      </dgm:t>
    </dgm:pt>
    <dgm:pt modelId="{8EE33B2A-19D1-47B6-830F-1E040074A41A}" type="parTrans" cxnId="{5C8F1293-F0BF-428F-AB38-40D141E89517}">
      <dgm:prSet/>
      <dgm:spPr/>
      <dgm:t>
        <a:bodyPr/>
        <a:lstStyle/>
        <a:p>
          <a:endParaRPr lang="es-PE"/>
        </a:p>
      </dgm:t>
    </dgm:pt>
    <dgm:pt modelId="{6492CEE0-B0C4-412C-909A-F11C11E3D5DA}" type="sibTrans" cxnId="{5C8F1293-F0BF-428F-AB38-40D141E89517}">
      <dgm:prSet/>
      <dgm:spPr/>
      <dgm:t>
        <a:bodyPr/>
        <a:lstStyle/>
        <a:p>
          <a:endParaRPr lang="es-PE"/>
        </a:p>
      </dgm:t>
    </dgm:pt>
    <dgm:pt modelId="{C2F740D0-8723-4953-AD06-8D8F1CE4F87F}" type="pres">
      <dgm:prSet presAssocID="{C122B758-12C6-4A32-9020-7DCBCC0D6D19}" presName="CompostProcess" presStyleCnt="0">
        <dgm:presLayoutVars>
          <dgm:dir/>
          <dgm:resizeHandles val="exact"/>
        </dgm:presLayoutVars>
      </dgm:prSet>
      <dgm:spPr/>
    </dgm:pt>
    <dgm:pt modelId="{B765ABF3-F703-4811-BDBC-4CBFE47EE837}" type="pres">
      <dgm:prSet presAssocID="{C122B758-12C6-4A32-9020-7DCBCC0D6D19}" presName="arrow" presStyleLbl="bgShp" presStyleIdx="0" presStyleCnt="1"/>
      <dgm:spPr>
        <a:solidFill>
          <a:srgbClr val="29305C"/>
        </a:solidFill>
        <a:ln>
          <a:solidFill>
            <a:srgbClr val="29305C"/>
          </a:solidFill>
        </a:ln>
      </dgm:spPr>
    </dgm:pt>
    <dgm:pt modelId="{FE654290-4B7E-418E-B870-8E831D17F7D7}" type="pres">
      <dgm:prSet presAssocID="{C122B758-12C6-4A32-9020-7DCBCC0D6D19}" presName="linearProcess" presStyleCnt="0"/>
      <dgm:spPr/>
    </dgm:pt>
    <dgm:pt modelId="{40A6C28E-DCE9-4E81-9126-8EBC3DB9EFE0}" type="pres">
      <dgm:prSet presAssocID="{BDF2B857-D39E-420C-A83E-BE59747C261F}" presName="textNode" presStyleLbl="node1" presStyleIdx="0" presStyleCnt="1">
        <dgm:presLayoutVars>
          <dgm:bulletEnabled val="1"/>
        </dgm:presLayoutVars>
      </dgm:prSet>
      <dgm:spPr/>
    </dgm:pt>
  </dgm:ptLst>
  <dgm:cxnLst>
    <dgm:cxn modelId="{EBD3C71F-164A-4E4D-BF06-E367A5CE6A89}" type="presOf" srcId="{C122B758-12C6-4A32-9020-7DCBCC0D6D19}" destId="{C2F740D0-8723-4953-AD06-8D8F1CE4F87F}" srcOrd="0" destOrd="0" presId="urn:microsoft.com/office/officeart/2005/8/layout/hProcess9"/>
    <dgm:cxn modelId="{5C8F1293-F0BF-428F-AB38-40D141E89517}" srcId="{C122B758-12C6-4A32-9020-7DCBCC0D6D19}" destId="{BDF2B857-D39E-420C-A83E-BE59747C261F}" srcOrd="0" destOrd="0" parTransId="{8EE33B2A-19D1-47B6-830F-1E040074A41A}" sibTransId="{6492CEE0-B0C4-412C-909A-F11C11E3D5DA}"/>
    <dgm:cxn modelId="{DBF60DA6-E0ED-4B1E-9617-C0C8AB97C6E1}" type="presOf" srcId="{BDF2B857-D39E-420C-A83E-BE59747C261F}" destId="{40A6C28E-DCE9-4E81-9126-8EBC3DB9EFE0}" srcOrd="0" destOrd="0" presId="urn:microsoft.com/office/officeart/2005/8/layout/hProcess9"/>
    <dgm:cxn modelId="{06B3DF73-AC18-432E-A9E3-1CF42577846D}" type="presParOf" srcId="{C2F740D0-8723-4953-AD06-8D8F1CE4F87F}" destId="{B765ABF3-F703-4811-BDBC-4CBFE47EE837}" srcOrd="0" destOrd="0" presId="urn:microsoft.com/office/officeart/2005/8/layout/hProcess9"/>
    <dgm:cxn modelId="{E5E5D330-5182-4475-B070-2B332ECC119C}" type="presParOf" srcId="{C2F740D0-8723-4953-AD06-8D8F1CE4F87F}" destId="{FE654290-4B7E-418E-B870-8E831D17F7D7}" srcOrd="1" destOrd="0" presId="urn:microsoft.com/office/officeart/2005/8/layout/hProcess9"/>
    <dgm:cxn modelId="{48B45250-66A9-4BFB-8DEF-479CAE9C66B9}" type="presParOf" srcId="{FE654290-4B7E-418E-B870-8E831D17F7D7}" destId="{40A6C28E-DCE9-4E81-9126-8EBC3DB9EFE0}"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FE118FC-FA91-4829-9AAD-9A798162A06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PE"/>
        </a:p>
      </dgm:t>
    </dgm:pt>
    <dgm:pt modelId="{1DF17300-21CF-46C0-915F-85E181E15BA6}">
      <dgm:prSet custT="1"/>
      <dgm:spPr>
        <a:solidFill>
          <a:srgbClr val="29305C"/>
        </a:solidFill>
      </dgm:spPr>
      <dgm:t>
        <a:bodyPr/>
        <a:lstStyle/>
        <a:p>
          <a:r>
            <a:rPr lang="es-MX" sz="2000" dirty="0">
              <a:latin typeface="Calibri" panose="020F0502020204030204" pitchFamily="34" charset="0"/>
              <a:ea typeface="Calibri" panose="020F0502020204030204" pitchFamily="34" charset="0"/>
              <a:cs typeface="Calibri" panose="020F0502020204030204" pitchFamily="34" charset="0"/>
            </a:rPr>
            <a:t>Las investigaciones contra los que resulten responsables se deben utilizar en circunstancias específicas, como por ejemplo, cuando no se puede conocer la identidad de los investigados, sin embargo, se ha convertido en mala praxis del MP el utilizar esta figura para investigar a sujetos de los cuáles si se tiene pleno conocimiento e identificación</a:t>
          </a:r>
          <a:endParaRPr lang="es-PE" sz="2000" dirty="0">
            <a:latin typeface="Calibri" panose="020F0502020204030204" pitchFamily="34" charset="0"/>
            <a:ea typeface="Calibri" panose="020F0502020204030204" pitchFamily="34" charset="0"/>
            <a:cs typeface="Calibri" panose="020F0502020204030204" pitchFamily="34" charset="0"/>
          </a:endParaRPr>
        </a:p>
      </dgm:t>
    </dgm:pt>
    <dgm:pt modelId="{B6C2AB26-12A9-45C4-B8A5-32C6B514365A}" type="parTrans" cxnId="{4268A28D-BCAA-4C27-B23D-7C3A405621F0}">
      <dgm:prSet/>
      <dgm:spPr/>
      <dgm:t>
        <a:bodyPr/>
        <a:lstStyle/>
        <a:p>
          <a:endParaRPr lang="es-PE"/>
        </a:p>
      </dgm:t>
    </dgm:pt>
    <dgm:pt modelId="{1E7081D3-E39D-4F1E-A968-2508FCD11884}" type="sibTrans" cxnId="{4268A28D-BCAA-4C27-B23D-7C3A405621F0}">
      <dgm:prSet/>
      <dgm:spPr>
        <a:solidFill>
          <a:schemeClr val="tx1">
            <a:lumMod val="85000"/>
          </a:schemeClr>
        </a:solidFill>
      </dgm:spPr>
      <dgm:t>
        <a:bodyPr/>
        <a:lstStyle/>
        <a:p>
          <a:endParaRPr lang="es-PE"/>
        </a:p>
      </dgm:t>
    </dgm:pt>
    <dgm:pt modelId="{B92FDFB2-B116-4585-A64A-BA87C6AC409E}">
      <dgm:prSet custT="1"/>
      <dgm:spPr>
        <a:solidFill>
          <a:srgbClr val="29305C"/>
        </a:solidFill>
      </dgm:spPr>
      <dgm:t>
        <a:bodyPr/>
        <a:lstStyle/>
        <a:p>
          <a:r>
            <a:rPr lang="es-MX" sz="2400" dirty="0">
              <a:latin typeface="Calibri" panose="020F0502020204030204" pitchFamily="34" charset="0"/>
              <a:ea typeface="Calibri" panose="020F0502020204030204" pitchFamily="34" charset="0"/>
              <a:cs typeface="Calibri" panose="020F0502020204030204" pitchFamily="34" charset="0"/>
            </a:rPr>
            <a:t>La Casación N.º 1701-2022, Arequipa en su fundamento jurídico tercero, establece que cuando desde el inicio se conoce la identidad de los investigados, la defensa debe ser citada; de lo contrario, se vulnera su derecho fundamental a la defensa. “se realizaron investigaciones contra los presuntos responsables, y en este caso específico, se debería haber citado a la defensa de los investigados, pues desde el inicio se conocía a quiénes se estaba investigando (…) al no proceder de esta manera, se habría vulnerado su derecho fundamental a la defensa” </a:t>
          </a:r>
          <a:endParaRPr lang="es-PE" sz="2400" dirty="0">
            <a:latin typeface="Calibri" panose="020F0502020204030204" pitchFamily="34" charset="0"/>
            <a:ea typeface="Calibri" panose="020F0502020204030204" pitchFamily="34" charset="0"/>
            <a:cs typeface="Calibri" panose="020F0502020204030204" pitchFamily="34" charset="0"/>
          </a:endParaRPr>
        </a:p>
      </dgm:t>
    </dgm:pt>
    <dgm:pt modelId="{06667C9A-D41D-4138-A012-EECCE7E221D1}" type="parTrans" cxnId="{8B488A92-882A-4E2D-9DD7-C698357253BE}">
      <dgm:prSet/>
      <dgm:spPr/>
      <dgm:t>
        <a:bodyPr/>
        <a:lstStyle/>
        <a:p>
          <a:endParaRPr lang="es-PE"/>
        </a:p>
      </dgm:t>
    </dgm:pt>
    <dgm:pt modelId="{C2E1566F-5025-401B-A343-2EC186324D5B}" type="sibTrans" cxnId="{8B488A92-882A-4E2D-9DD7-C698357253BE}">
      <dgm:prSet/>
      <dgm:spPr/>
      <dgm:t>
        <a:bodyPr/>
        <a:lstStyle/>
        <a:p>
          <a:endParaRPr lang="es-PE"/>
        </a:p>
      </dgm:t>
    </dgm:pt>
    <dgm:pt modelId="{B29A37D2-F56A-4516-89E6-5F2371B922B0}" type="pres">
      <dgm:prSet presAssocID="{DFE118FC-FA91-4829-9AAD-9A798162A064}" presName="Name0" presStyleCnt="0">
        <dgm:presLayoutVars>
          <dgm:dir/>
          <dgm:resizeHandles val="exact"/>
        </dgm:presLayoutVars>
      </dgm:prSet>
      <dgm:spPr/>
    </dgm:pt>
    <dgm:pt modelId="{66D10C9B-5C91-45D6-A021-89D0A3F10BB0}" type="pres">
      <dgm:prSet presAssocID="{1DF17300-21CF-46C0-915F-85E181E15BA6}" presName="node" presStyleLbl="node1" presStyleIdx="0" presStyleCnt="2" custScaleX="78735" custScaleY="85163">
        <dgm:presLayoutVars>
          <dgm:bulletEnabled val="1"/>
        </dgm:presLayoutVars>
      </dgm:prSet>
      <dgm:spPr/>
    </dgm:pt>
    <dgm:pt modelId="{7D43BE94-8358-4DA4-9706-CFD4574C13D5}" type="pres">
      <dgm:prSet presAssocID="{1E7081D3-E39D-4F1E-A968-2508FCD11884}" presName="sibTrans" presStyleLbl="sibTrans2D1" presStyleIdx="0" presStyleCnt="1"/>
      <dgm:spPr/>
    </dgm:pt>
    <dgm:pt modelId="{A1385015-32C8-40D5-BE72-461B891786DA}" type="pres">
      <dgm:prSet presAssocID="{1E7081D3-E39D-4F1E-A968-2508FCD11884}" presName="connectorText" presStyleLbl="sibTrans2D1" presStyleIdx="0" presStyleCnt="1"/>
      <dgm:spPr/>
    </dgm:pt>
    <dgm:pt modelId="{F678FEA3-9474-43CB-A2D0-671BCACB2913}" type="pres">
      <dgm:prSet presAssocID="{B92FDFB2-B116-4585-A64A-BA87C6AC409E}" presName="node" presStyleLbl="node1" presStyleIdx="1" presStyleCnt="2" custScaleX="117122" custScaleY="100000">
        <dgm:presLayoutVars>
          <dgm:bulletEnabled val="1"/>
        </dgm:presLayoutVars>
      </dgm:prSet>
      <dgm:spPr/>
    </dgm:pt>
  </dgm:ptLst>
  <dgm:cxnLst>
    <dgm:cxn modelId="{21991625-875C-497C-A776-429C4EBB4C5A}" type="presOf" srcId="{1E7081D3-E39D-4F1E-A968-2508FCD11884}" destId="{A1385015-32C8-40D5-BE72-461B891786DA}" srcOrd="1" destOrd="0" presId="urn:microsoft.com/office/officeart/2005/8/layout/process1"/>
    <dgm:cxn modelId="{741F6A4F-23B2-4DCC-AB47-9D268583E158}" type="presOf" srcId="{B92FDFB2-B116-4585-A64A-BA87C6AC409E}" destId="{F678FEA3-9474-43CB-A2D0-671BCACB2913}" srcOrd="0" destOrd="0" presId="urn:microsoft.com/office/officeart/2005/8/layout/process1"/>
    <dgm:cxn modelId="{07DB2B8C-B75D-49A3-9C09-934D9437AD44}" type="presOf" srcId="{DFE118FC-FA91-4829-9AAD-9A798162A064}" destId="{B29A37D2-F56A-4516-89E6-5F2371B922B0}" srcOrd="0" destOrd="0" presId="urn:microsoft.com/office/officeart/2005/8/layout/process1"/>
    <dgm:cxn modelId="{4268A28D-BCAA-4C27-B23D-7C3A405621F0}" srcId="{DFE118FC-FA91-4829-9AAD-9A798162A064}" destId="{1DF17300-21CF-46C0-915F-85E181E15BA6}" srcOrd="0" destOrd="0" parTransId="{B6C2AB26-12A9-45C4-B8A5-32C6B514365A}" sibTransId="{1E7081D3-E39D-4F1E-A968-2508FCD11884}"/>
    <dgm:cxn modelId="{8B488A92-882A-4E2D-9DD7-C698357253BE}" srcId="{DFE118FC-FA91-4829-9AAD-9A798162A064}" destId="{B92FDFB2-B116-4585-A64A-BA87C6AC409E}" srcOrd="1" destOrd="0" parTransId="{06667C9A-D41D-4138-A012-EECCE7E221D1}" sibTransId="{C2E1566F-5025-401B-A343-2EC186324D5B}"/>
    <dgm:cxn modelId="{620753A9-A406-4D0A-A5A8-4861B96B7183}" type="presOf" srcId="{1E7081D3-E39D-4F1E-A968-2508FCD11884}" destId="{7D43BE94-8358-4DA4-9706-CFD4574C13D5}" srcOrd="0" destOrd="0" presId="urn:microsoft.com/office/officeart/2005/8/layout/process1"/>
    <dgm:cxn modelId="{CFA092CF-B923-47E2-986B-B75A9F2EF391}" type="presOf" srcId="{1DF17300-21CF-46C0-915F-85E181E15BA6}" destId="{66D10C9B-5C91-45D6-A021-89D0A3F10BB0}" srcOrd="0" destOrd="0" presId="urn:microsoft.com/office/officeart/2005/8/layout/process1"/>
    <dgm:cxn modelId="{C3250FBE-5ADA-41E0-A72F-B88A8B0F7018}" type="presParOf" srcId="{B29A37D2-F56A-4516-89E6-5F2371B922B0}" destId="{66D10C9B-5C91-45D6-A021-89D0A3F10BB0}" srcOrd="0" destOrd="0" presId="urn:microsoft.com/office/officeart/2005/8/layout/process1"/>
    <dgm:cxn modelId="{1FDFA917-6718-40F5-B898-951132191842}" type="presParOf" srcId="{B29A37D2-F56A-4516-89E6-5F2371B922B0}" destId="{7D43BE94-8358-4DA4-9706-CFD4574C13D5}" srcOrd="1" destOrd="0" presId="urn:microsoft.com/office/officeart/2005/8/layout/process1"/>
    <dgm:cxn modelId="{3D416295-B0AB-4249-9028-4028A4C68E22}" type="presParOf" srcId="{7D43BE94-8358-4DA4-9706-CFD4574C13D5}" destId="{A1385015-32C8-40D5-BE72-461B891786DA}" srcOrd="0" destOrd="0" presId="urn:microsoft.com/office/officeart/2005/8/layout/process1"/>
    <dgm:cxn modelId="{4A8C0CA1-E612-4D29-BA30-B062C4BAD7D9}" type="presParOf" srcId="{B29A37D2-F56A-4516-89E6-5F2371B922B0}" destId="{F678FEA3-9474-43CB-A2D0-671BCACB2913}"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6717FFF-FAB1-4ADD-B3FD-51ABC3159C2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PE"/>
        </a:p>
      </dgm:t>
    </dgm:pt>
    <dgm:pt modelId="{3B0B8D24-EEA7-44A9-836D-D1748BABAEF2}">
      <dgm:prSet/>
      <dgm:spPr>
        <a:solidFill>
          <a:srgbClr val="29305C"/>
        </a:solidFill>
      </dgm:spPr>
      <dgm:t>
        <a:bodyPr/>
        <a:lstStyle/>
        <a:p>
          <a:r>
            <a:rPr lang="es-MX" dirty="0">
              <a:latin typeface="Calibri" panose="020F0502020204030204" pitchFamily="34" charset="0"/>
              <a:ea typeface="Calibri" panose="020F0502020204030204" pitchFamily="34" charset="0"/>
              <a:cs typeface="Calibri" panose="020F0502020204030204" pitchFamily="34" charset="0"/>
            </a:rPr>
            <a:t>Las investigaciones ‘’contra los que resulten responsables’’ realizadas contra quienes ya tienen plena identificación como imputados, sin que se justifique la necesidad de ocultar dicha información, vulneran derechos fundamentales como: </a:t>
          </a:r>
          <a:endParaRPr lang="es-PE" dirty="0">
            <a:latin typeface="Calibri" panose="020F0502020204030204" pitchFamily="34" charset="0"/>
            <a:ea typeface="Calibri" panose="020F0502020204030204" pitchFamily="34" charset="0"/>
            <a:cs typeface="Calibri" panose="020F0502020204030204" pitchFamily="34" charset="0"/>
          </a:endParaRPr>
        </a:p>
      </dgm:t>
    </dgm:pt>
    <dgm:pt modelId="{31A9DE05-46EB-4135-B365-EA3EB6E5E0FD}" type="parTrans" cxnId="{4F4B0D59-C0D0-48D3-86A3-42FAAFF5539E}">
      <dgm:prSet/>
      <dgm:spPr/>
      <dgm:t>
        <a:bodyPr/>
        <a:lstStyle/>
        <a:p>
          <a:endParaRPr lang="es-PE"/>
        </a:p>
      </dgm:t>
    </dgm:pt>
    <dgm:pt modelId="{4F8F3730-284D-460B-85D2-F5E51AEA4C12}" type="sibTrans" cxnId="{4F4B0D59-C0D0-48D3-86A3-42FAAFF5539E}">
      <dgm:prSet/>
      <dgm:spPr/>
      <dgm:t>
        <a:bodyPr/>
        <a:lstStyle/>
        <a:p>
          <a:endParaRPr lang="es-PE"/>
        </a:p>
      </dgm:t>
    </dgm:pt>
    <dgm:pt modelId="{A48016B7-C8C0-4E67-8935-6AD68EAE441A}">
      <dgm:prSet/>
      <dgm:spPr>
        <a:solidFill>
          <a:schemeClr val="tx2">
            <a:alpha val="90000"/>
          </a:schemeClr>
        </a:solidFill>
      </dgm:spPr>
      <dgm:t>
        <a:bodyPr/>
        <a:lstStyle/>
        <a:p>
          <a:r>
            <a:rPr lang="es-MX" dirty="0">
              <a:latin typeface="Calibri" panose="020F0502020204030204" pitchFamily="34" charset="0"/>
              <a:cs typeface="Calibri" panose="020F0502020204030204" pitchFamily="34" charset="0"/>
            </a:rPr>
            <a:t>El debido proceso (Artículo 139 de la Constitución, que garantiza el acceso a la tutela jurisdiccional efectiva),</a:t>
          </a:r>
          <a:endParaRPr lang="es-PE" dirty="0">
            <a:latin typeface="Calibri" panose="020F0502020204030204" pitchFamily="34" charset="0"/>
            <a:cs typeface="Calibri" panose="020F0502020204030204" pitchFamily="34" charset="0"/>
          </a:endParaRPr>
        </a:p>
      </dgm:t>
    </dgm:pt>
    <dgm:pt modelId="{DBA8938A-9C19-4A1B-BC6D-17CAB563B47B}" type="parTrans" cxnId="{7785BDB1-4EC3-449C-9DC8-9F7975A13AFE}">
      <dgm:prSet/>
      <dgm:spPr/>
      <dgm:t>
        <a:bodyPr/>
        <a:lstStyle/>
        <a:p>
          <a:endParaRPr lang="es-PE"/>
        </a:p>
      </dgm:t>
    </dgm:pt>
    <dgm:pt modelId="{A9273ED5-CB2A-49F4-B398-47A07D4F8C14}" type="sibTrans" cxnId="{7785BDB1-4EC3-449C-9DC8-9F7975A13AFE}">
      <dgm:prSet/>
      <dgm:spPr/>
      <dgm:t>
        <a:bodyPr/>
        <a:lstStyle/>
        <a:p>
          <a:endParaRPr lang="es-PE"/>
        </a:p>
      </dgm:t>
    </dgm:pt>
    <dgm:pt modelId="{B29B17FE-93C1-4233-8A0E-B6326A32AF57}">
      <dgm:prSet/>
      <dgm:spPr>
        <a:solidFill>
          <a:schemeClr val="tx2">
            <a:alpha val="90000"/>
          </a:schemeClr>
        </a:solidFill>
      </dgm:spPr>
      <dgm:t>
        <a:bodyPr/>
        <a:lstStyle/>
        <a:p>
          <a:r>
            <a:rPr lang="es-MX" dirty="0">
              <a:latin typeface="Calibri" panose="020F0502020204030204" pitchFamily="34" charset="0"/>
              <a:cs typeface="Calibri" panose="020F0502020204030204" pitchFamily="34" charset="0"/>
            </a:rPr>
            <a:t>El derecho a la defensa (artículos 139, inciso 14, de la Constitución y 71 del Código Procesal Penal, que aseguran el derecho del imputado a defenderse en todas las etapas del proceso),</a:t>
          </a:r>
          <a:endParaRPr lang="es-PE" dirty="0">
            <a:latin typeface="Calibri" panose="020F0502020204030204" pitchFamily="34" charset="0"/>
            <a:cs typeface="Calibri" panose="020F0502020204030204" pitchFamily="34" charset="0"/>
          </a:endParaRPr>
        </a:p>
      </dgm:t>
    </dgm:pt>
    <dgm:pt modelId="{0C299235-E081-4AE1-B4B5-B4922F67888E}" type="parTrans" cxnId="{C2FA6549-6898-4CEB-8D6B-BDE2B0AEAC9F}">
      <dgm:prSet/>
      <dgm:spPr/>
      <dgm:t>
        <a:bodyPr/>
        <a:lstStyle/>
        <a:p>
          <a:endParaRPr lang="es-PE"/>
        </a:p>
      </dgm:t>
    </dgm:pt>
    <dgm:pt modelId="{DF217FEB-F353-48A8-B1BD-F8A669F4F29B}" type="sibTrans" cxnId="{C2FA6549-6898-4CEB-8D6B-BDE2B0AEAC9F}">
      <dgm:prSet/>
      <dgm:spPr/>
      <dgm:t>
        <a:bodyPr/>
        <a:lstStyle/>
        <a:p>
          <a:endParaRPr lang="es-PE"/>
        </a:p>
      </dgm:t>
    </dgm:pt>
    <dgm:pt modelId="{BB862168-F660-41C3-BB9F-7A20CD551C00}">
      <dgm:prSet/>
      <dgm:spPr>
        <a:solidFill>
          <a:schemeClr val="tx2">
            <a:alpha val="90000"/>
          </a:schemeClr>
        </a:solidFill>
      </dgm:spPr>
      <dgm:t>
        <a:bodyPr/>
        <a:lstStyle/>
        <a:p>
          <a:r>
            <a:rPr lang="es-MX" dirty="0">
              <a:latin typeface="Calibri" panose="020F0502020204030204" pitchFamily="34" charset="0"/>
              <a:cs typeface="Calibri" panose="020F0502020204030204" pitchFamily="34" charset="0"/>
            </a:rPr>
            <a:t>La legalidad procesal e igualdad de armas (artículo IX del Título Preliminar del CPP, que resalta los principios de legalidad y equidad en el proceso)</a:t>
          </a:r>
          <a:endParaRPr lang="es-PE" dirty="0">
            <a:latin typeface="Calibri" panose="020F0502020204030204" pitchFamily="34" charset="0"/>
            <a:cs typeface="Calibri" panose="020F0502020204030204" pitchFamily="34" charset="0"/>
          </a:endParaRPr>
        </a:p>
      </dgm:t>
    </dgm:pt>
    <dgm:pt modelId="{4E6EE7A0-EEF7-4412-A24D-78C978939883}" type="parTrans" cxnId="{8C3E3C71-FC72-4A64-9C39-C790C23713A6}">
      <dgm:prSet/>
      <dgm:spPr/>
      <dgm:t>
        <a:bodyPr/>
        <a:lstStyle/>
        <a:p>
          <a:endParaRPr lang="es-PE"/>
        </a:p>
      </dgm:t>
    </dgm:pt>
    <dgm:pt modelId="{D99AC829-25AC-4DBB-976B-B317EA8A5FCD}" type="sibTrans" cxnId="{8C3E3C71-FC72-4A64-9C39-C790C23713A6}">
      <dgm:prSet/>
      <dgm:spPr/>
      <dgm:t>
        <a:bodyPr/>
        <a:lstStyle/>
        <a:p>
          <a:endParaRPr lang="es-PE"/>
        </a:p>
      </dgm:t>
    </dgm:pt>
    <dgm:pt modelId="{A55C4F27-1A81-48CA-B4F5-360653163E2D}">
      <dgm:prSet/>
      <dgm:spPr>
        <a:solidFill>
          <a:schemeClr val="tx2">
            <a:alpha val="90000"/>
          </a:schemeClr>
        </a:solidFill>
      </dgm:spPr>
      <dgm:t>
        <a:bodyPr/>
        <a:lstStyle/>
        <a:p>
          <a:r>
            <a:rPr lang="es-MX" dirty="0">
              <a:latin typeface="Calibri" panose="020F0502020204030204" pitchFamily="34" charset="0"/>
              <a:cs typeface="Calibri" panose="020F0502020204030204" pitchFamily="34" charset="0"/>
            </a:rPr>
            <a:t>Ausencia de objetividad fiscal (artículo 8 del CPP, que establece la obligación del Ministerio Público de actuar con imparcialidad), pues se omite dar al imputado la oportunidad de un adecuado ejercicio de su defensa al restringir el acceso a la información y el conocimiento de los actos procesales.</a:t>
          </a:r>
          <a:endParaRPr lang="es-PE" dirty="0">
            <a:latin typeface="Calibri" panose="020F0502020204030204" pitchFamily="34" charset="0"/>
            <a:cs typeface="Calibri" panose="020F0502020204030204" pitchFamily="34" charset="0"/>
          </a:endParaRPr>
        </a:p>
      </dgm:t>
    </dgm:pt>
    <dgm:pt modelId="{E31CFBF3-5E36-4026-8D2D-5417EA37BD1A}" type="parTrans" cxnId="{F4959745-C6D0-4429-90E4-C0BF6361425C}">
      <dgm:prSet/>
      <dgm:spPr/>
      <dgm:t>
        <a:bodyPr/>
        <a:lstStyle/>
        <a:p>
          <a:endParaRPr lang="es-PE"/>
        </a:p>
      </dgm:t>
    </dgm:pt>
    <dgm:pt modelId="{A42C8BAD-A00D-49A0-83FF-148D7ACB7E60}" type="sibTrans" cxnId="{F4959745-C6D0-4429-90E4-C0BF6361425C}">
      <dgm:prSet/>
      <dgm:spPr/>
      <dgm:t>
        <a:bodyPr/>
        <a:lstStyle/>
        <a:p>
          <a:endParaRPr lang="es-PE"/>
        </a:p>
      </dgm:t>
    </dgm:pt>
    <dgm:pt modelId="{DC451E3E-F636-4D5D-B4DE-FE6AA93A17A5}" type="pres">
      <dgm:prSet presAssocID="{B6717FFF-FAB1-4ADD-B3FD-51ABC3159C22}" presName="Name0" presStyleCnt="0">
        <dgm:presLayoutVars>
          <dgm:dir/>
          <dgm:animLvl val="lvl"/>
          <dgm:resizeHandles val="exact"/>
        </dgm:presLayoutVars>
      </dgm:prSet>
      <dgm:spPr/>
    </dgm:pt>
    <dgm:pt modelId="{72CEB681-BFC5-4AAE-AF17-CF86E4ADDEE9}" type="pres">
      <dgm:prSet presAssocID="{3B0B8D24-EEA7-44A9-836D-D1748BABAEF2}" presName="linNode" presStyleCnt="0"/>
      <dgm:spPr/>
    </dgm:pt>
    <dgm:pt modelId="{8C4C61AA-403B-40C9-AED9-485976CCD8B7}" type="pres">
      <dgm:prSet presAssocID="{3B0B8D24-EEA7-44A9-836D-D1748BABAEF2}" presName="parentText" presStyleLbl="node1" presStyleIdx="0" presStyleCnt="1">
        <dgm:presLayoutVars>
          <dgm:chMax val="1"/>
          <dgm:bulletEnabled val="1"/>
        </dgm:presLayoutVars>
      </dgm:prSet>
      <dgm:spPr/>
    </dgm:pt>
    <dgm:pt modelId="{4AA556C9-C308-4544-9AD3-CB0041D7E884}" type="pres">
      <dgm:prSet presAssocID="{3B0B8D24-EEA7-44A9-836D-D1748BABAEF2}" presName="descendantText" presStyleLbl="alignAccFollowNode1" presStyleIdx="0" presStyleCnt="1">
        <dgm:presLayoutVars>
          <dgm:bulletEnabled val="1"/>
        </dgm:presLayoutVars>
      </dgm:prSet>
      <dgm:spPr/>
    </dgm:pt>
  </dgm:ptLst>
  <dgm:cxnLst>
    <dgm:cxn modelId="{690B061C-6713-4F45-B733-3D74ADB6C8CF}" type="presOf" srcId="{B6717FFF-FAB1-4ADD-B3FD-51ABC3159C22}" destId="{DC451E3E-F636-4D5D-B4DE-FE6AA93A17A5}" srcOrd="0" destOrd="0" presId="urn:microsoft.com/office/officeart/2005/8/layout/vList5"/>
    <dgm:cxn modelId="{B5D76E22-705C-41C3-83CE-DDA45466E544}" type="presOf" srcId="{A55C4F27-1A81-48CA-B4F5-360653163E2D}" destId="{4AA556C9-C308-4544-9AD3-CB0041D7E884}" srcOrd="0" destOrd="3" presId="urn:microsoft.com/office/officeart/2005/8/layout/vList5"/>
    <dgm:cxn modelId="{11885129-EB2B-42E9-996B-2D2EBA1C1CD7}" type="presOf" srcId="{B29B17FE-93C1-4233-8A0E-B6326A32AF57}" destId="{4AA556C9-C308-4544-9AD3-CB0041D7E884}" srcOrd="0" destOrd="1" presId="urn:microsoft.com/office/officeart/2005/8/layout/vList5"/>
    <dgm:cxn modelId="{F4959745-C6D0-4429-90E4-C0BF6361425C}" srcId="{3B0B8D24-EEA7-44A9-836D-D1748BABAEF2}" destId="{A55C4F27-1A81-48CA-B4F5-360653163E2D}" srcOrd="3" destOrd="0" parTransId="{E31CFBF3-5E36-4026-8D2D-5417EA37BD1A}" sibTransId="{A42C8BAD-A00D-49A0-83FF-148D7ACB7E60}"/>
    <dgm:cxn modelId="{C2FA6549-6898-4CEB-8D6B-BDE2B0AEAC9F}" srcId="{3B0B8D24-EEA7-44A9-836D-D1748BABAEF2}" destId="{B29B17FE-93C1-4233-8A0E-B6326A32AF57}" srcOrd="1" destOrd="0" parTransId="{0C299235-E081-4AE1-B4B5-B4922F67888E}" sibTransId="{DF217FEB-F353-48A8-B1BD-F8A669F4F29B}"/>
    <dgm:cxn modelId="{8C3E3C71-FC72-4A64-9C39-C790C23713A6}" srcId="{3B0B8D24-EEA7-44A9-836D-D1748BABAEF2}" destId="{BB862168-F660-41C3-BB9F-7A20CD551C00}" srcOrd="2" destOrd="0" parTransId="{4E6EE7A0-EEF7-4412-A24D-78C978939883}" sibTransId="{D99AC829-25AC-4DBB-976B-B317EA8A5FCD}"/>
    <dgm:cxn modelId="{4F4B0D59-C0D0-48D3-86A3-42FAAFF5539E}" srcId="{B6717FFF-FAB1-4ADD-B3FD-51ABC3159C22}" destId="{3B0B8D24-EEA7-44A9-836D-D1748BABAEF2}" srcOrd="0" destOrd="0" parTransId="{31A9DE05-46EB-4135-B365-EA3EB6E5E0FD}" sibTransId="{4F8F3730-284D-460B-85D2-F5E51AEA4C12}"/>
    <dgm:cxn modelId="{5AFE9359-D528-4FF7-846F-5A53EDAD5292}" type="presOf" srcId="{A48016B7-C8C0-4E67-8935-6AD68EAE441A}" destId="{4AA556C9-C308-4544-9AD3-CB0041D7E884}" srcOrd="0" destOrd="0" presId="urn:microsoft.com/office/officeart/2005/8/layout/vList5"/>
    <dgm:cxn modelId="{521FC793-B57E-442F-9992-4A4FBB0D52A1}" type="presOf" srcId="{BB862168-F660-41C3-BB9F-7A20CD551C00}" destId="{4AA556C9-C308-4544-9AD3-CB0041D7E884}" srcOrd="0" destOrd="2" presId="urn:microsoft.com/office/officeart/2005/8/layout/vList5"/>
    <dgm:cxn modelId="{6BBCF3A0-EB06-4939-9188-33DA57B36F80}" type="presOf" srcId="{3B0B8D24-EEA7-44A9-836D-D1748BABAEF2}" destId="{8C4C61AA-403B-40C9-AED9-485976CCD8B7}" srcOrd="0" destOrd="0" presId="urn:microsoft.com/office/officeart/2005/8/layout/vList5"/>
    <dgm:cxn modelId="{7785BDB1-4EC3-449C-9DC8-9F7975A13AFE}" srcId="{3B0B8D24-EEA7-44A9-836D-D1748BABAEF2}" destId="{A48016B7-C8C0-4E67-8935-6AD68EAE441A}" srcOrd="0" destOrd="0" parTransId="{DBA8938A-9C19-4A1B-BC6D-17CAB563B47B}" sibTransId="{A9273ED5-CB2A-49F4-B398-47A07D4F8C14}"/>
    <dgm:cxn modelId="{083A8AC2-C885-409F-AD59-4C4CB291BE00}" type="presParOf" srcId="{DC451E3E-F636-4D5D-B4DE-FE6AA93A17A5}" destId="{72CEB681-BFC5-4AAE-AF17-CF86E4ADDEE9}" srcOrd="0" destOrd="0" presId="urn:microsoft.com/office/officeart/2005/8/layout/vList5"/>
    <dgm:cxn modelId="{D9C78A61-ED17-418F-A6E0-A3452E05ADE2}" type="presParOf" srcId="{72CEB681-BFC5-4AAE-AF17-CF86E4ADDEE9}" destId="{8C4C61AA-403B-40C9-AED9-485976CCD8B7}" srcOrd="0" destOrd="0" presId="urn:microsoft.com/office/officeart/2005/8/layout/vList5"/>
    <dgm:cxn modelId="{09192B04-3DA9-4E82-85D8-9D67F9CA78DF}" type="presParOf" srcId="{72CEB681-BFC5-4AAE-AF17-CF86E4ADDEE9}" destId="{4AA556C9-C308-4544-9AD3-CB0041D7E88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9D1C3F4-F43B-4E85-A40F-513B255206C8}"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s-PE"/>
        </a:p>
      </dgm:t>
    </dgm:pt>
    <dgm:pt modelId="{96947E84-48EB-4A2F-ACB1-18686D9631A5}">
      <dgm:prSet custT="1"/>
      <dgm:spPr/>
      <dgm:t>
        <a:bodyPr/>
        <a:lstStyle/>
        <a:p>
          <a:r>
            <a:rPr lang="es-PE" sz="2000" dirty="0">
              <a:solidFill>
                <a:srgbClr val="29305C"/>
              </a:solidFill>
              <a:latin typeface="Calibri" panose="020F0502020204030204" pitchFamily="34" charset="0"/>
              <a:ea typeface="Calibri" panose="020F0502020204030204" pitchFamily="34" charset="0"/>
              <a:cs typeface="Calibri" panose="020F0502020204030204" pitchFamily="34" charset="0"/>
            </a:rPr>
            <a:t>Excepcionalmente se permite que determinadas actuaciones o documentos se mantengan en secreto por un tiempo limitado. Según el Artículo 324, inciso 2, "El Fiscal puede ordenar que alguna actuación o documento se mantenga en secreto por un tiempo no mayor de veinte días, prorrogables por el Juez de la Investigación Preparatoria por un plazo no mayor de veinte días, cuando su conocimiento pueda dificultar el éxito de la investigación". </a:t>
          </a:r>
          <a:r>
            <a:rPr lang="es-PE" sz="2000" b="1" dirty="0">
              <a:solidFill>
                <a:srgbClr val="29305C"/>
              </a:solidFill>
              <a:latin typeface="Calibri" panose="020F0502020204030204" pitchFamily="34" charset="0"/>
              <a:ea typeface="Calibri" panose="020F0502020204030204" pitchFamily="34" charset="0"/>
              <a:cs typeface="Calibri" panose="020F0502020204030204" pitchFamily="34" charset="0"/>
            </a:rPr>
            <a:t>Esto significa que el secreto no se aplica a toda la investigación, sino únicamente a actos específicos cuya divulgación pueda comprometer su efectividad.</a:t>
          </a:r>
        </a:p>
      </dgm:t>
    </dgm:pt>
    <dgm:pt modelId="{6994C278-3ED8-4869-87B4-1C7E673D7B44}" type="parTrans" cxnId="{8AEF08FF-A895-4DE3-AA6F-2CC6F8B64E07}">
      <dgm:prSet/>
      <dgm:spPr/>
      <dgm:t>
        <a:bodyPr/>
        <a:lstStyle/>
        <a:p>
          <a:endParaRPr lang="es-PE"/>
        </a:p>
      </dgm:t>
    </dgm:pt>
    <dgm:pt modelId="{A60524F3-BFA0-4F75-BB8A-134D3A4CBD6C}" type="sibTrans" cxnId="{8AEF08FF-A895-4DE3-AA6F-2CC6F8B64E07}">
      <dgm:prSet/>
      <dgm:spPr/>
      <dgm:t>
        <a:bodyPr/>
        <a:lstStyle/>
        <a:p>
          <a:endParaRPr lang="es-PE"/>
        </a:p>
      </dgm:t>
    </dgm:pt>
    <dgm:pt modelId="{151A5AC6-5F67-4947-BE54-3D72128BAE30}" type="pres">
      <dgm:prSet presAssocID="{C9D1C3F4-F43B-4E85-A40F-513B255206C8}" presName="Name0" presStyleCnt="0">
        <dgm:presLayoutVars>
          <dgm:dir/>
          <dgm:resizeHandles val="exact"/>
        </dgm:presLayoutVars>
      </dgm:prSet>
      <dgm:spPr/>
    </dgm:pt>
    <dgm:pt modelId="{2CCE32A2-444B-44C8-A3BE-B9F33322CD53}" type="pres">
      <dgm:prSet presAssocID="{C9D1C3F4-F43B-4E85-A40F-513B255206C8}" presName="arrow" presStyleLbl="bgShp" presStyleIdx="0" presStyleCnt="1" custLinFactNeighborY="29088"/>
      <dgm:spPr>
        <a:solidFill>
          <a:schemeClr val="tx1">
            <a:lumMod val="85000"/>
          </a:schemeClr>
        </a:solidFill>
      </dgm:spPr>
    </dgm:pt>
    <dgm:pt modelId="{85005370-4C24-4917-9F2B-D136228C81D0}" type="pres">
      <dgm:prSet presAssocID="{C9D1C3F4-F43B-4E85-A40F-513B255206C8}" presName="points" presStyleCnt="0"/>
      <dgm:spPr/>
    </dgm:pt>
    <dgm:pt modelId="{98926A94-8F7D-4B94-BC1A-807EC9FA24DF}" type="pres">
      <dgm:prSet presAssocID="{96947E84-48EB-4A2F-ACB1-18686D9631A5}" presName="compositeA" presStyleCnt="0"/>
      <dgm:spPr/>
    </dgm:pt>
    <dgm:pt modelId="{9552E7D2-9C92-4409-8673-0BD0CE412DF7}" type="pres">
      <dgm:prSet presAssocID="{96947E84-48EB-4A2F-ACB1-18686D9631A5}" presName="textA" presStyleLbl="revTx" presStyleIdx="0" presStyleCnt="1" custScaleX="109917" custLinFactNeighborY="19654">
        <dgm:presLayoutVars>
          <dgm:bulletEnabled val="1"/>
        </dgm:presLayoutVars>
      </dgm:prSet>
      <dgm:spPr/>
    </dgm:pt>
    <dgm:pt modelId="{CDA0F476-AC10-4313-BBBB-7026F8EB208A}" type="pres">
      <dgm:prSet presAssocID="{96947E84-48EB-4A2F-ACB1-18686D9631A5}" presName="circleA" presStyleLbl="node1" presStyleIdx="0" presStyleCnt="1" custLinFactY="22642" custLinFactNeighborX="-22013" custLinFactNeighborY="100000"/>
      <dgm:spPr>
        <a:solidFill>
          <a:srgbClr val="29305C"/>
        </a:solidFill>
      </dgm:spPr>
    </dgm:pt>
    <dgm:pt modelId="{44FC8BC8-3652-4FD6-95FA-A16BBE014D8F}" type="pres">
      <dgm:prSet presAssocID="{96947E84-48EB-4A2F-ACB1-18686D9631A5}" presName="spaceA" presStyleCnt="0"/>
      <dgm:spPr/>
    </dgm:pt>
  </dgm:ptLst>
  <dgm:cxnLst>
    <dgm:cxn modelId="{2C506D7E-A015-4697-B94B-1D15203A2144}" type="presOf" srcId="{96947E84-48EB-4A2F-ACB1-18686D9631A5}" destId="{9552E7D2-9C92-4409-8673-0BD0CE412DF7}" srcOrd="0" destOrd="0" presId="urn:microsoft.com/office/officeart/2005/8/layout/hProcess11"/>
    <dgm:cxn modelId="{E6F68BF0-A4F6-4A45-997F-29C6CD777A96}" type="presOf" srcId="{C9D1C3F4-F43B-4E85-A40F-513B255206C8}" destId="{151A5AC6-5F67-4947-BE54-3D72128BAE30}" srcOrd="0" destOrd="0" presId="urn:microsoft.com/office/officeart/2005/8/layout/hProcess11"/>
    <dgm:cxn modelId="{8AEF08FF-A895-4DE3-AA6F-2CC6F8B64E07}" srcId="{C9D1C3F4-F43B-4E85-A40F-513B255206C8}" destId="{96947E84-48EB-4A2F-ACB1-18686D9631A5}" srcOrd="0" destOrd="0" parTransId="{6994C278-3ED8-4869-87B4-1C7E673D7B44}" sibTransId="{A60524F3-BFA0-4F75-BB8A-134D3A4CBD6C}"/>
    <dgm:cxn modelId="{5BC06668-5B19-49F7-95CB-CDB31E789FFE}" type="presParOf" srcId="{151A5AC6-5F67-4947-BE54-3D72128BAE30}" destId="{2CCE32A2-444B-44C8-A3BE-B9F33322CD53}" srcOrd="0" destOrd="0" presId="urn:microsoft.com/office/officeart/2005/8/layout/hProcess11"/>
    <dgm:cxn modelId="{EB1A8963-FAD8-411F-A171-557DE3B026AA}" type="presParOf" srcId="{151A5AC6-5F67-4947-BE54-3D72128BAE30}" destId="{85005370-4C24-4917-9F2B-D136228C81D0}" srcOrd="1" destOrd="0" presId="urn:microsoft.com/office/officeart/2005/8/layout/hProcess11"/>
    <dgm:cxn modelId="{166332B6-60F3-4C7D-91CD-942E2DDADE77}" type="presParOf" srcId="{85005370-4C24-4917-9F2B-D136228C81D0}" destId="{98926A94-8F7D-4B94-BC1A-807EC9FA24DF}" srcOrd="0" destOrd="0" presId="urn:microsoft.com/office/officeart/2005/8/layout/hProcess11"/>
    <dgm:cxn modelId="{B6E26AE9-B8FD-4A96-8FBD-16172D7FDD06}" type="presParOf" srcId="{98926A94-8F7D-4B94-BC1A-807EC9FA24DF}" destId="{9552E7D2-9C92-4409-8673-0BD0CE412DF7}" srcOrd="0" destOrd="0" presId="urn:microsoft.com/office/officeart/2005/8/layout/hProcess11"/>
    <dgm:cxn modelId="{EC8326FB-3B48-438C-A91F-778A9B5926EF}" type="presParOf" srcId="{98926A94-8F7D-4B94-BC1A-807EC9FA24DF}" destId="{CDA0F476-AC10-4313-BBBB-7026F8EB208A}" srcOrd="1" destOrd="0" presId="urn:microsoft.com/office/officeart/2005/8/layout/hProcess11"/>
    <dgm:cxn modelId="{3AEF0DEB-D824-4674-B203-9DA7B217F7DF}" type="presParOf" srcId="{98926A94-8F7D-4B94-BC1A-807EC9FA24DF}" destId="{44FC8BC8-3652-4FD6-95FA-A16BBE014D8F}"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F5C4921-2837-4E9D-994A-62B5E1E0D0BC}"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s-PE"/>
        </a:p>
      </dgm:t>
    </dgm:pt>
    <dgm:pt modelId="{80D7C064-7607-46B0-AD51-F50346058D68}">
      <dgm:prSet/>
      <dgm:spPr/>
      <dgm:t>
        <a:bodyPr/>
        <a:lstStyle/>
        <a:p>
          <a:r>
            <a:rPr lang="es-PE" dirty="0">
              <a:solidFill>
                <a:srgbClr val="29305C"/>
              </a:solidFill>
              <a:latin typeface="Calibri" panose="020F0502020204030204" pitchFamily="34" charset="0"/>
              <a:cs typeface="Calibri" panose="020F0502020204030204" pitchFamily="34" charset="0"/>
            </a:rPr>
            <a:t>No es posible disponer la totalidad de la investigación como secreta pues el Art. 324 expresamente señala que se limita a actos específicos, en ese sentido, los elementos de convicción recabados se deben excluir del proceso por constituir prueba ilícita al haberse vulnerado el debido proceso y el contenido esencial del derecho de defensa.</a:t>
          </a:r>
        </a:p>
      </dgm:t>
    </dgm:pt>
    <dgm:pt modelId="{1323EB78-60DA-437D-8BAE-0FDB7B0E431C}" type="parTrans" cxnId="{EC84CED4-CEFA-4E02-9444-E85242716607}">
      <dgm:prSet/>
      <dgm:spPr/>
      <dgm:t>
        <a:bodyPr/>
        <a:lstStyle/>
        <a:p>
          <a:endParaRPr lang="es-PE"/>
        </a:p>
      </dgm:t>
    </dgm:pt>
    <dgm:pt modelId="{8449582A-8BF6-466A-808D-D4C27F7EE1AC}" type="sibTrans" cxnId="{EC84CED4-CEFA-4E02-9444-E85242716607}">
      <dgm:prSet/>
      <dgm:spPr/>
      <dgm:t>
        <a:bodyPr/>
        <a:lstStyle/>
        <a:p>
          <a:endParaRPr lang="es-PE"/>
        </a:p>
      </dgm:t>
    </dgm:pt>
    <dgm:pt modelId="{35B3EE81-4E0F-4A0E-8281-03934F1E577E}" type="pres">
      <dgm:prSet presAssocID="{FF5C4921-2837-4E9D-994A-62B5E1E0D0BC}" presName="Name0" presStyleCnt="0">
        <dgm:presLayoutVars>
          <dgm:dir/>
          <dgm:resizeHandles val="exact"/>
        </dgm:presLayoutVars>
      </dgm:prSet>
      <dgm:spPr/>
    </dgm:pt>
    <dgm:pt modelId="{C654F080-9430-4561-B631-EECCF5D8999D}" type="pres">
      <dgm:prSet presAssocID="{FF5C4921-2837-4E9D-994A-62B5E1E0D0BC}" presName="arrow" presStyleLbl="bgShp" presStyleIdx="0" presStyleCnt="1"/>
      <dgm:spPr>
        <a:solidFill>
          <a:schemeClr val="tx1">
            <a:lumMod val="95000"/>
          </a:schemeClr>
        </a:solidFill>
      </dgm:spPr>
    </dgm:pt>
    <dgm:pt modelId="{223DDB1B-CF17-43DA-B2C2-579478A9667A}" type="pres">
      <dgm:prSet presAssocID="{FF5C4921-2837-4E9D-994A-62B5E1E0D0BC}" presName="points" presStyleCnt="0"/>
      <dgm:spPr/>
    </dgm:pt>
    <dgm:pt modelId="{281C1EC9-5484-49E2-953E-93D6B754C468}" type="pres">
      <dgm:prSet presAssocID="{80D7C064-7607-46B0-AD51-F50346058D68}" presName="compositeA" presStyleCnt="0"/>
      <dgm:spPr/>
    </dgm:pt>
    <dgm:pt modelId="{67D8979A-D792-4B24-A636-576AC0861C6A}" type="pres">
      <dgm:prSet presAssocID="{80D7C064-7607-46B0-AD51-F50346058D68}" presName="textA" presStyleLbl="revTx" presStyleIdx="0" presStyleCnt="1">
        <dgm:presLayoutVars>
          <dgm:bulletEnabled val="1"/>
        </dgm:presLayoutVars>
      </dgm:prSet>
      <dgm:spPr/>
    </dgm:pt>
    <dgm:pt modelId="{CDA4ECEF-5D3D-4B7D-810A-7EA42143A51E}" type="pres">
      <dgm:prSet presAssocID="{80D7C064-7607-46B0-AD51-F50346058D68}" presName="circleA" presStyleLbl="node1" presStyleIdx="0" presStyleCnt="1"/>
      <dgm:spPr>
        <a:solidFill>
          <a:srgbClr val="002060"/>
        </a:solidFill>
        <a:ln>
          <a:solidFill>
            <a:srgbClr val="002060"/>
          </a:solidFill>
        </a:ln>
      </dgm:spPr>
    </dgm:pt>
    <dgm:pt modelId="{D60EDF17-C6A1-458A-9186-08B1E1A3AD04}" type="pres">
      <dgm:prSet presAssocID="{80D7C064-7607-46B0-AD51-F50346058D68}" presName="spaceA" presStyleCnt="0"/>
      <dgm:spPr/>
    </dgm:pt>
  </dgm:ptLst>
  <dgm:cxnLst>
    <dgm:cxn modelId="{AD0EB730-7915-4186-ACE5-08658E650B62}" type="presOf" srcId="{FF5C4921-2837-4E9D-994A-62B5E1E0D0BC}" destId="{35B3EE81-4E0F-4A0E-8281-03934F1E577E}" srcOrd="0" destOrd="0" presId="urn:microsoft.com/office/officeart/2005/8/layout/hProcess11"/>
    <dgm:cxn modelId="{CEDE077F-31AF-47F5-9A82-E33FA5C4036D}" type="presOf" srcId="{80D7C064-7607-46B0-AD51-F50346058D68}" destId="{67D8979A-D792-4B24-A636-576AC0861C6A}" srcOrd="0" destOrd="0" presId="urn:microsoft.com/office/officeart/2005/8/layout/hProcess11"/>
    <dgm:cxn modelId="{EC84CED4-CEFA-4E02-9444-E85242716607}" srcId="{FF5C4921-2837-4E9D-994A-62B5E1E0D0BC}" destId="{80D7C064-7607-46B0-AD51-F50346058D68}" srcOrd="0" destOrd="0" parTransId="{1323EB78-60DA-437D-8BAE-0FDB7B0E431C}" sibTransId="{8449582A-8BF6-466A-808D-D4C27F7EE1AC}"/>
    <dgm:cxn modelId="{2946BD6D-51CB-46CF-8FB2-F51F3E0CF7D4}" type="presParOf" srcId="{35B3EE81-4E0F-4A0E-8281-03934F1E577E}" destId="{C654F080-9430-4561-B631-EECCF5D8999D}" srcOrd="0" destOrd="0" presId="urn:microsoft.com/office/officeart/2005/8/layout/hProcess11"/>
    <dgm:cxn modelId="{FFBCD378-3B26-4F8F-A7B8-72F2166AA26A}" type="presParOf" srcId="{35B3EE81-4E0F-4A0E-8281-03934F1E577E}" destId="{223DDB1B-CF17-43DA-B2C2-579478A9667A}" srcOrd="1" destOrd="0" presId="urn:microsoft.com/office/officeart/2005/8/layout/hProcess11"/>
    <dgm:cxn modelId="{3D7FEF5A-0317-4178-B388-1EC02F607690}" type="presParOf" srcId="{223DDB1B-CF17-43DA-B2C2-579478A9667A}" destId="{281C1EC9-5484-49E2-953E-93D6B754C468}" srcOrd="0" destOrd="0" presId="urn:microsoft.com/office/officeart/2005/8/layout/hProcess11"/>
    <dgm:cxn modelId="{9CAFC430-FF72-4E20-8701-899961727C93}" type="presParOf" srcId="{281C1EC9-5484-49E2-953E-93D6B754C468}" destId="{67D8979A-D792-4B24-A636-576AC0861C6A}" srcOrd="0" destOrd="0" presId="urn:microsoft.com/office/officeart/2005/8/layout/hProcess11"/>
    <dgm:cxn modelId="{A066D471-5F7A-42E9-9995-5C43822B8919}" type="presParOf" srcId="{281C1EC9-5484-49E2-953E-93D6B754C468}" destId="{CDA4ECEF-5D3D-4B7D-810A-7EA42143A51E}" srcOrd="1" destOrd="0" presId="urn:microsoft.com/office/officeart/2005/8/layout/hProcess11"/>
    <dgm:cxn modelId="{7C7B2634-F0C2-45B5-AE24-13E3DD02A1E6}" type="presParOf" srcId="{281C1EC9-5484-49E2-953E-93D6B754C468}" destId="{D60EDF17-C6A1-458A-9186-08B1E1A3AD04}"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45B2AE8-8724-4FA9-B066-E6A5B99D6D6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019C8BDC-30BA-4D04-A7B5-409BF6077FB8}">
      <dgm:prSet/>
      <dgm:spPr>
        <a:solidFill>
          <a:schemeClr val="tx2"/>
        </a:solidFill>
      </dgm:spPr>
      <dgm:t>
        <a:bodyPr/>
        <a:lstStyle/>
        <a:p>
          <a:r>
            <a:rPr lang="es-MX" dirty="0">
              <a:solidFill>
                <a:srgbClr val="29305C"/>
              </a:solidFill>
              <a:latin typeface="Calibri" panose="020F0502020204030204" pitchFamily="34" charset="0"/>
              <a:ea typeface="Calibri" panose="020F0502020204030204" pitchFamily="34" charset="0"/>
              <a:cs typeface="Calibri" panose="020F0502020204030204" pitchFamily="34" charset="0"/>
            </a:rPr>
            <a:t>El derecho de defensa, reconocido en el artículo 139, inciso 14, de la Constitución, garantiza que los justiciables, en la protección de sus derechos y obligaciones, cualquiera que sea su naturaleza (civil, penal, laboral, etc.), no queden en estado de indefensión. El contenido esencial del derecho de defensa queda afectado cuando, en el seno de un proceso judicial, cualquiera de las partes resulta impedida, por concretos actos de los órganos judiciales, de ejercer los medios necesarios, suficientes y eficaces para defender sus derechos e intereses legítimos</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dgm:t>
    </dgm:pt>
    <dgm:pt modelId="{82ED7701-3690-467F-A02F-3FF8F7FBDB72}" type="parTrans" cxnId="{6D010518-A8FD-47F5-9EDC-2588692E4280}">
      <dgm:prSet/>
      <dgm:spPr/>
      <dgm:t>
        <a:bodyPr/>
        <a:lstStyle/>
        <a:p>
          <a:endParaRPr lang="es-PE"/>
        </a:p>
      </dgm:t>
    </dgm:pt>
    <dgm:pt modelId="{4DCABE15-A020-400B-A73B-C73203FBFFD5}" type="sibTrans" cxnId="{6D010518-A8FD-47F5-9EDC-2588692E4280}">
      <dgm:prSet/>
      <dgm:spPr/>
      <dgm:t>
        <a:bodyPr/>
        <a:lstStyle/>
        <a:p>
          <a:endParaRPr lang="es-PE"/>
        </a:p>
      </dgm:t>
    </dgm:pt>
    <dgm:pt modelId="{F51C9E13-0B74-4878-8AC2-764C3EB2968F}" type="pres">
      <dgm:prSet presAssocID="{745B2AE8-8724-4FA9-B066-E6A5B99D6D63}" presName="linear" presStyleCnt="0">
        <dgm:presLayoutVars>
          <dgm:animLvl val="lvl"/>
          <dgm:resizeHandles val="exact"/>
        </dgm:presLayoutVars>
      </dgm:prSet>
      <dgm:spPr/>
    </dgm:pt>
    <dgm:pt modelId="{4BF40626-1BA2-4C33-9174-86B0DE13B078}" type="pres">
      <dgm:prSet presAssocID="{019C8BDC-30BA-4D04-A7B5-409BF6077FB8}" presName="parentText" presStyleLbl="node1" presStyleIdx="0" presStyleCnt="1" custScaleY="104914">
        <dgm:presLayoutVars>
          <dgm:chMax val="0"/>
          <dgm:bulletEnabled val="1"/>
        </dgm:presLayoutVars>
      </dgm:prSet>
      <dgm:spPr/>
    </dgm:pt>
  </dgm:ptLst>
  <dgm:cxnLst>
    <dgm:cxn modelId="{6D010518-A8FD-47F5-9EDC-2588692E4280}" srcId="{745B2AE8-8724-4FA9-B066-E6A5B99D6D63}" destId="{019C8BDC-30BA-4D04-A7B5-409BF6077FB8}" srcOrd="0" destOrd="0" parTransId="{82ED7701-3690-467F-A02F-3FF8F7FBDB72}" sibTransId="{4DCABE15-A020-400B-A73B-C73203FBFFD5}"/>
    <dgm:cxn modelId="{39F31D92-9B92-4CE3-8204-CC3842BF7D59}" type="presOf" srcId="{019C8BDC-30BA-4D04-A7B5-409BF6077FB8}" destId="{4BF40626-1BA2-4C33-9174-86B0DE13B078}" srcOrd="0" destOrd="0" presId="urn:microsoft.com/office/officeart/2005/8/layout/vList2"/>
    <dgm:cxn modelId="{83E654EB-B2A5-4E34-8651-1E398470F802}" type="presOf" srcId="{745B2AE8-8724-4FA9-B066-E6A5B99D6D63}" destId="{F51C9E13-0B74-4878-8AC2-764C3EB2968F}" srcOrd="0" destOrd="0" presId="urn:microsoft.com/office/officeart/2005/8/layout/vList2"/>
    <dgm:cxn modelId="{995A4F26-B261-4E0F-AFE1-3B2498D93A3E}" type="presParOf" srcId="{F51C9E13-0B74-4878-8AC2-764C3EB2968F}" destId="{4BF40626-1BA2-4C33-9174-86B0DE13B07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56FE41-11BC-401C-AC35-3CD020A6FE6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B1CE18E6-B192-46B3-9BB0-A65D0A929699}">
      <dgm:prSet/>
      <dgm:spPr>
        <a:solidFill>
          <a:schemeClr val="tx2"/>
        </a:solidFill>
      </dgm:spPr>
      <dgm:t>
        <a:bodyPr/>
        <a:lstStyle/>
        <a:p>
          <a:r>
            <a:rPr lang="es-PE" dirty="0">
              <a:solidFill>
                <a:srgbClr val="29305C"/>
              </a:solidFill>
              <a:latin typeface="Calibri" panose="020F0502020204030204" pitchFamily="34" charset="0"/>
              <a:ea typeface="Calibri" panose="020F0502020204030204" pitchFamily="34" charset="0"/>
              <a:cs typeface="Calibri" panose="020F0502020204030204" pitchFamily="34" charset="0"/>
            </a:rPr>
            <a:t>Según la Constitución, el Ministerio Público tiene la atribución de “conducir desde su inicio” la investigación del delito, lo que no necesariamente implica que deba ejecutar directamente los actos de investigación, sino más bien dirigir y ordenar las diligencias necesarias. En este sentido, explica que “el poder de conducir es dirigir, mandar, gobernar, manejar los actos de investigación del delito, es decir, llevar o instruir las diligencias necesarias para descubrir el delito –actividad de búsqueda de la verdad para el esclarecimiento del delito–”.  </a:t>
          </a:r>
          <a:r>
            <a:rPr lang="es-MX" dirty="0">
              <a:solidFill>
                <a:srgbClr val="29305C"/>
              </a:solidFill>
              <a:latin typeface="Calibri" panose="020F0502020204030204" pitchFamily="34" charset="0"/>
              <a:ea typeface="Calibri" panose="020F0502020204030204" pitchFamily="34" charset="0"/>
              <a:cs typeface="Calibri" panose="020F0502020204030204" pitchFamily="34" charset="0"/>
            </a:rPr>
            <a:t>-</a:t>
          </a:r>
        </a:p>
        <a:p>
          <a:r>
            <a:rPr lang="es-MX" dirty="0">
              <a:solidFill>
                <a:srgbClr val="29305C"/>
              </a:solidFill>
              <a:latin typeface="Calibri" panose="020F0502020204030204" pitchFamily="34" charset="0"/>
              <a:ea typeface="Calibri" panose="020F0502020204030204" pitchFamily="34" charset="0"/>
              <a:cs typeface="Calibri" panose="020F0502020204030204" pitchFamily="34" charset="0"/>
            </a:rPr>
            <a:t>Finalmente, concluye que esta reforma legislativa “carece de apoyatura en la Constitución”, pues no se condice con las atribuciones reconocidas al Ministerio Público en la normativa vigente, lo que genera incertidumbre sobre el marco jurídico que rige la investigación penal</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r>
            <a:rPr lang="es-MX" b="1" dirty="0">
              <a:solidFill>
                <a:srgbClr val="29305C"/>
              </a:solidFill>
              <a:latin typeface="Calibri" panose="020F0502020204030204" pitchFamily="34" charset="0"/>
              <a:ea typeface="Calibri" panose="020F0502020204030204" pitchFamily="34" charset="0"/>
              <a:cs typeface="Calibri" panose="020F0502020204030204" pitchFamily="34" charset="0"/>
            </a:rPr>
            <a:t>San Martín Castro, C. (2024). Análisis sobre la Ley 32130 y la investigación policial del delito. LP Derecho</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dgm:t>
    </dgm:pt>
    <dgm:pt modelId="{57765AC8-AF81-4541-BB67-43FC041C5FBC}" type="parTrans" cxnId="{2453FBA4-F99C-43DF-9BB3-5D2B389C3C61}">
      <dgm:prSet/>
      <dgm:spPr/>
      <dgm:t>
        <a:bodyPr/>
        <a:lstStyle/>
        <a:p>
          <a:endParaRPr lang="es-PE"/>
        </a:p>
      </dgm:t>
    </dgm:pt>
    <dgm:pt modelId="{85434D62-9584-4DB9-A065-8A74A0044F80}" type="sibTrans" cxnId="{2453FBA4-F99C-43DF-9BB3-5D2B389C3C61}">
      <dgm:prSet/>
      <dgm:spPr/>
      <dgm:t>
        <a:bodyPr/>
        <a:lstStyle/>
        <a:p>
          <a:endParaRPr lang="es-PE"/>
        </a:p>
      </dgm:t>
    </dgm:pt>
    <dgm:pt modelId="{E07E9715-34E6-4ABC-8B1B-D3A5396E7C6E}" type="pres">
      <dgm:prSet presAssocID="{3056FE41-11BC-401C-AC35-3CD020A6FE61}" presName="linear" presStyleCnt="0">
        <dgm:presLayoutVars>
          <dgm:animLvl val="lvl"/>
          <dgm:resizeHandles val="exact"/>
        </dgm:presLayoutVars>
      </dgm:prSet>
      <dgm:spPr/>
    </dgm:pt>
    <dgm:pt modelId="{262C8513-2817-43B8-976F-08C93EE8B220}" type="pres">
      <dgm:prSet presAssocID="{B1CE18E6-B192-46B3-9BB0-A65D0A929699}" presName="parentText" presStyleLbl="node1" presStyleIdx="0" presStyleCnt="1" custScaleY="102690">
        <dgm:presLayoutVars>
          <dgm:chMax val="0"/>
          <dgm:bulletEnabled val="1"/>
        </dgm:presLayoutVars>
      </dgm:prSet>
      <dgm:spPr/>
    </dgm:pt>
  </dgm:ptLst>
  <dgm:cxnLst>
    <dgm:cxn modelId="{2453FBA4-F99C-43DF-9BB3-5D2B389C3C61}" srcId="{3056FE41-11BC-401C-AC35-3CD020A6FE61}" destId="{B1CE18E6-B192-46B3-9BB0-A65D0A929699}" srcOrd="0" destOrd="0" parTransId="{57765AC8-AF81-4541-BB67-43FC041C5FBC}" sibTransId="{85434D62-9584-4DB9-A065-8A74A0044F80}"/>
    <dgm:cxn modelId="{D410B9DE-4C22-45C0-9134-AE7411B966A3}" type="presOf" srcId="{B1CE18E6-B192-46B3-9BB0-A65D0A929699}" destId="{262C8513-2817-43B8-976F-08C93EE8B220}" srcOrd="0" destOrd="0" presId="urn:microsoft.com/office/officeart/2005/8/layout/vList2"/>
    <dgm:cxn modelId="{8DA1B0E5-4E5C-47DD-8286-396A86CFDFEE}" type="presOf" srcId="{3056FE41-11BC-401C-AC35-3CD020A6FE61}" destId="{E07E9715-34E6-4ABC-8B1B-D3A5396E7C6E}" srcOrd="0" destOrd="0" presId="urn:microsoft.com/office/officeart/2005/8/layout/vList2"/>
    <dgm:cxn modelId="{0A848EF7-2B62-4AFC-8ACE-3E7C226D73DC}" type="presParOf" srcId="{E07E9715-34E6-4ABC-8B1B-D3A5396E7C6E}" destId="{262C8513-2817-43B8-976F-08C93EE8B22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0A9AA0-6D71-461A-BE8E-875EDBC94AD0}" type="doc">
      <dgm:prSet loTypeId="urn:microsoft.com/office/officeart/2005/8/layout/pyramid2" loCatId="list" qsTypeId="urn:microsoft.com/office/officeart/2005/8/quickstyle/simple1" qsCatId="simple" csTypeId="urn:microsoft.com/office/officeart/2005/8/colors/accent1_2" csCatId="accent1" phldr="1"/>
      <dgm:spPr/>
    </dgm:pt>
    <dgm:pt modelId="{FD5A72C1-2C54-4E54-B1E0-9787DE7E3165}">
      <dgm:prSet phldrT="[Texto]" custT="1"/>
      <dgm:spPr>
        <a:ln>
          <a:solidFill>
            <a:srgbClr val="002060"/>
          </a:solidFill>
        </a:ln>
      </dgm:spPr>
      <dgm:t>
        <a:bodyPr/>
        <a:lstStyle/>
        <a:p>
          <a:pPr marL="0" lvl="0" indent="0" algn="just" defTabSz="755650">
            <a:lnSpc>
              <a:spcPct val="90000"/>
            </a:lnSpc>
            <a:spcBef>
              <a:spcPct val="0"/>
            </a:spcBef>
            <a:spcAft>
              <a:spcPct val="35000"/>
            </a:spcAft>
            <a:buNone/>
          </a:pPr>
          <a:r>
            <a:rPr lang="es-ES" sz="1700" b="0" kern="1200" dirty="0">
              <a:solidFill>
                <a:prstClr val="black">
                  <a:hueOff val="0"/>
                  <a:satOff val="0"/>
                  <a:lumOff val="0"/>
                  <a:alphaOff val="0"/>
                </a:prstClr>
              </a:solidFill>
              <a:latin typeface="Calibri" panose="020F0502020204030204" pitchFamily="34" charset="0"/>
              <a:ea typeface="+mn-ea"/>
              <a:cs typeface="+mn-cs"/>
            </a:rPr>
            <a:t>El art, 159 inciso 4 de la CP legitima y otorga al MP la dirección absoluta de la investigación del delito. Además, le faculta delegar mandatos a la PNP para que esté lo pueda realizar. Por lo que no habría mayor fundamento para interpretar que esta reforma en verdad suponga el traslado de la facultad de dirección primigenia en la investigación del delito del MP a la PNP. </a:t>
          </a:r>
          <a:endParaRPr lang="es-PE" sz="1700" b="0" kern="1200" dirty="0">
            <a:solidFill>
              <a:prstClr val="black">
                <a:hueOff val="0"/>
                <a:satOff val="0"/>
                <a:lumOff val="0"/>
                <a:alphaOff val="0"/>
              </a:prstClr>
            </a:solidFill>
            <a:latin typeface="Calibri" panose="020F0502020204030204" pitchFamily="34" charset="0"/>
            <a:ea typeface="+mn-ea"/>
            <a:cs typeface="+mn-cs"/>
          </a:endParaRPr>
        </a:p>
      </dgm:t>
    </dgm:pt>
    <dgm:pt modelId="{9455EFA8-B877-4174-9CB7-C02C96FD2372}" type="parTrans" cxnId="{A5F6E5A1-34F3-4184-8E75-06224B17EF05}">
      <dgm:prSet/>
      <dgm:spPr/>
      <dgm:t>
        <a:bodyPr/>
        <a:lstStyle/>
        <a:p>
          <a:endParaRPr lang="es-PE"/>
        </a:p>
      </dgm:t>
    </dgm:pt>
    <dgm:pt modelId="{DC3E3824-B68D-467D-ACFA-E1DB15EFC8F5}" type="sibTrans" cxnId="{A5F6E5A1-34F3-4184-8E75-06224B17EF05}">
      <dgm:prSet/>
      <dgm:spPr/>
      <dgm:t>
        <a:bodyPr/>
        <a:lstStyle/>
        <a:p>
          <a:endParaRPr lang="es-PE"/>
        </a:p>
      </dgm:t>
    </dgm:pt>
    <dgm:pt modelId="{F78E7D21-45C0-4CE4-90BA-30CEC300FBEC}">
      <dgm:prSet phldrT="[Texto]" custT="1"/>
      <dgm:spPr>
        <a:ln>
          <a:solidFill>
            <a:srgbClr val="002060"/>
          </a:solidFill>
        </a:ln>
      </dgm:spPr>
      <dgm:t>
        <a:bodyPr/>
        <a:lstStyle/>
        <a:p>
          <a:pPr marL="0" lvl="0" indent="0" algn="just" defTabSz="755650">
            <a:lnSpc>
              <a:spcPct val="90000"/>
            </a:lnSpc>
            <a:spcBef>
              <a:spcPct val="0"/>
            </a:spcBef>
            <a:spcAft>
              <a:spcPct val="35000"/>
            </a:spcAft>
            <a:buNone/>
          </a:pPr>
          <a:r>
            <a:rPr lang="es-MX" sz="1700" b="0" kern="1200" dirty="0">
              <a:solidFill>
                <a:prstClr val="black">
                  <a:hueOff val="0"/>
                  <a:satOff val="0"/>
                  <a:lumOff val="0"/>
                  <a:alphaOff val="0"/>
                </a:prstClr>
              </a:solidFill>
              <a:latin typeface="Calibri" panose="020F0502020204030204" pitchFamily="34" charset="0"/>
              <a:ea typeface="+mn-ea"/>
              <a:cs typeface="+mn-cs"/>
            </a:rPr>
            <a:t>Se dota a la PNP de una mayor autonomía operativa para realizar primigenios actos de investigación. No establece que el Ministerio Publico ya no ostente la dirección de la investigación desde su inicio. </a:t>
          </a:r>
          <a:endParaRPr lang="es-PE" sz="1700" b="0" kern="1200" dirty="0">
            <a:solidFill>
              <a:prstClr val="black">
                <a:hueOff val="0"/>
                <a:satOff val="0"/>
                <a:lumOff val="0"/>
                <a:alphaOff val="0"/>
              </a:prstClr>
            </a:solidFill>
            <a:latin typeface="Calibri" panose="020F0502020204030204" pitchFamily="34" charset="0"/>
            <a:ea typeface="+mn-ea"/>
            <a:cs typeface="+mn-cs"/>
          </a:endParaRPr>
        </a:p>
      </dgm:t>
    </dgm:pt>
    <dgm:pt modelId="{280E6081-1C0B-4C10-89DB-2CC88AD6CF39}" type="parTrans" cxnId="{963020F8-FDB4-43D2-90C5-F79B571B197B}">
      <dgm:prSet/>
      <dgm:spPr/>
      <dgm:t>
        <a:bodyPr/>
        <a:lstStyle/>
        <a:p>
          <a:endParaRPr lang="es-PE"/>
        </a:p>
      </dgm:t>
    </dgm:pt>
    <dgm:pt modelId="{AEFF104D-DD32-43C6-B6FD-A72EF1312853}" type="sibTrans" cxnId="{963020F8-FDB4-43D2-90C5-F79B571B197B}">
      <dgm:prSet/>
      <dgm:spPr/>
      <dgm:t>
        <a:bodyPr/>
        <a:lstStyle/>
        <a:p>
          <a:endParaRPr lang="es-PE"/>
        </a:p>
      </dgm:t>
    </dgm:pt>
    <dgm:pt modelId="{B2550227-B733-4645-B4D2-2780F341F959}" type="pres">
      <dgm:prSet presAssocID="{420A9AA0-6D71-461A-BE8E-875EDBC94AD0}" presName="compositeShape" presStyleCnt="0">
        <dgm:presLayoutVars>
          <dgm:dir/>
          <dgm:resizeHandles/>
        </dgm:presLayoutVars>
      </dgm:prSet>
      <dgm:spPr/>
    </dgm:pt>
    <dgm:pt modelId="{28D4A882-BA62-4B9E-990B-4B9831B697CE}" type="pres">
      <dgm:prSet presAssocID="{420A9AA0-6D71-461A-BE8E-875EDBC94AD0}" presName="pyramid" presStyleLbl="node1" presStyleIdx="0" presStyleCnt="1" custScaleX="79903" custScaleY="77500" custLinFactNeighborX="31193" custLinFactNeighborY="-5333"/>
      <dgm:spPr>
        <a:solidFill>
          <a:srgbClr val="002060"/>
        </a:solidFill>
        <a:ln>
          <a:solidFill>
            <a:srgbClr val="002060"/>
          </a:solidFill>
        </a:ln>
      </dgm:spPr>
    </dgm:pt>
    <dgm:pt modelId="{97155708-5FBA-4DC2-8ADC-9ED54A5B440A}" type="pres">
      <dgm:prSet presAssocID="{420A9AA0-6D71-461A-BE8E-875EDBC94AD0}" presName="theList" presStyleCnt="0"/>
      <dgm:spPr/>
    </dgm:pt>
    <dgm:pt modelId="{A0FEE33A-3F8A-4879-B079-91A3875B03B0}" type="pres">
      <dgm:prSet presAssocID="{FD5A72C1-2C54-4E54-B1E0-9787DE7E3165}" presName="aNode" presStyleLbl="fgAcc1" presStyleIdx="0" presStyleCnt="2" custScaleX="194154" custScaleY="34645" custLinFactY="26684" custLinFactNeighborX="11417" custLinFactNeighborY="100000">
        <dgm:presLayoutVars>
          <dgm:bulletEnabled val="1"/>
        </dgm:presLayoutVars>
      </dgm:prSet>
      <dgm:spPr/>
    </dgm:pt>
    <dgm:pt modelId="{E9339593-8612-413D-99E0-5D6E85EC21F3}" type="pres">
      <dgm:prSet presAssocID="{FD5A72C1-2C54-4E54-B1E0-9787DE7E3165}" presName="aSpace" presStyleCnt="0"/>
      <dgm:spPr/>
    </dgm:pt>
    <dgm:pt modelId="{B6ED0B61-0A9F-4F7C-9AD5-66F1C00704F1}" type="pres">
      <dgm:prSet presAssocID="{F78E7D21-45C0-4CE4-90BA-30CEC300FBEC}" presName="aNode" presStyleLbl="fgAcc1" presStyleIdx="1" presStyleCnt="2" custScaleX="180165" custScaleY="23788" custLinFactY="-32861" custLinFactNeighborX="8346" custLinFactNeighborY="-100000">
        <dgm:presLayoutVars>
          <dgm:bulletEnabled val="1"/>
        </dgm:presLayoutVars>
      </dgm:prSet>
      <dgm:spPr/>
    </dgm:pt>
    <dgm:pt modelId="{165399B0-65C3-4FCC-A266-A899E487613E}" type="pres">
      <dgm:prSet presAssocID="{F78E7D21-45C0-4CE4-90BA-30CEC300FBEC}" presName="aSpace" presStyleCnt="0"/>
      <dgm:spPr/>
    </dgm:pt>
  </dgm:ptLst>
  <dgm:cxnLst>
    <dgm:cxn modelId="{F08BCD54-7759-479F-91E7-F783645C68F0}" type="presOf" srcId="{F78E7D21-45C0-4CE4-90BA-30CEC300FBEC}" destId="{B6ED0B61-0A9F-4F7C-9AD5-66F1C00704F1}" srcOrd="0" destOrd="0" presId="urn:microsoft.com/office/officeart/2005/8/layout/pyramid2"/>
    <dgm:cxn modelId="{F493DE55-C422-4136-95B8-CF2B3B35887F}" type="presOf" srcId="{420A9AA0-6D71-461A-BE8E-875EDBC94AD0}" destId="{B2550227-B733-4645-B4D2-2780F341F959}" srcOrd="0" destOrd="0" presId="urn:microsoft.com/office/officeart/2005/8/layout/pyramid2"/>
    <dgm:cxn modelId="{A5F6E5A1-34F3-4184-8E75-06224B17EF05}" srcId="{420A9AA0-6D71-461A-BE8E-875EDBC94AD0}" destId="{FD5A72C1-2C54-4E54-B1E0-9787DE7E3165}" srcOrd="0" destOrd="0" parTransId="{9455EFA8-B877-4174-9CB7-C02C96FD2372}" sibTransId="{DC3E3824-B68D-467D-ACFA-E1DB15EFC8F5}"/>
    <dgm:cxn modelId="{1C7D26F1-D4DA-4DD3-B01E-B1DEAD9FEEBE}" type="presOf" srcId="{FD5A72C1-2C54-4E54-B1E0-9787DE7E3165}" destId="{A0FEE33A-3F8A-4879-B079-91A3875B03B0}" srcOrd="0" destOrd="0" presId="urn:microsoft.com/office/officeart/2005/8/layout/pyramid2"/>
    <dgm:cxn modelId="{963020F8-FDB4-43D2-90C5-F79B571B197B}" srcId="{420A9AA0-6D71-461A-BE8E-875EDBC94AD0}" destId="{F78E7D21-45C0-4CE4-90BA-30CEC300FBEC}" srcOrd="1" destOrd="0" parTransId="{280E6081-1C0B-4C10-89DB-2CC88AD6CF39}" sibTransId="{AEFF104D-DD32-43C6-B6FD-A72EF1312853}"/>
    <dgm:cxn modelId="{75458DA5-CD35-4A49-BAF2-19E73533A3FB}" type="presParOf" srcId="{B2550227-B733-4645-B4D2-2780F341F959}" destId="{28D4A882-BA62-4B9E-990B-4B9831B697CE}" srcOrd="0" destOrd="0" presId="urn:microsoft.com/office/officeart/2005/8/layout/pyramid2"/>
    <dgm:cxn modelId="{6CCF06CC-7AA1-4F17-9426-08478769F035}" type="presParOf" srcId="{B2550227-B733-4645-B4D2-2780F341F959}" destId="{97155708-5FBA-4DC2-8ADC-9ED54A5B440A}" srcOrd="1" destOrd="0" presId="urn:microsoft.com/office/officeart/2005/8/layout/pyramid2"/>
    <dgm:cxn modelId="{6FB75252-449E-4EAF-972C-4780989CDD3F}" type="presParOf" srcId="{97155708-5FBA-4DC2-8ADC-9ED54A5B440A}" destId="{A0FEE33A-3F8A-4879-B079-91A3875B03B0}" srcOrd="0" destOrd="0" presId="urn:microsoft.com/office/officeart/2005/8/layout/pyramid2"/>
    <dgm:cxn modelId="{46C0E533-982B-4548-8BFF-BA8FF417DA83}" type="presParOf" srcId="{97155708-5FBA-4DC2-8ADC-9ED54A5B440A}" destId="{E9339593-8612-413D-99E0-5D6E85EC21F3}" srcOrd="1" destOrd="0" presId="urn:microsoft.com/office/officeart/2005/8/layout/pyramid2"/>
    <dgm:cxn modelId="{CE813A0D-F65E-43A9-9E34-4AE47E83A17B}" type="presParOf" srcId="{97155708-5FBA-4DC2-8ADC-9ED54A5B440A}" destId="{B6ED0B61-0A9F-4F7C-9AD5-66F1C00704F1}" srcOrd="2" destOrd="0" presId="urn:microsoft.com/office/officeart/2005/8/layout/pyramid2"/>
    <dgm:cxn modelId="{F986B34F-CDED-4EF0-95DF-257A0FBDA866}" type="presParOf" srcId="{97155708-5FBA-4DC2-8ADC-9ED54A5B440A}" destId="{165399B0-65C3-4FCC-A266-A899E487613E}" srcOrd="3"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D37583-E23C-478B-9218-A1ABED0C2CC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PE"/>
        </a:p>
      </dgm:t>
    </dgm:pt>
    <dgm:pt modelId="{BB81E90B-4D6D-4B36-86C1-5105974D0C3A}">
      <dgm:prSet phldrT="[Texto]" custT="1"/>
      <dgm:spPr>
        <a:solidFill>
          <a:srgbClr val="002060"/>
        </a:solidFill>
      </dgm:spPr>
      <dgm:t>
        <a:bodyPr/>
        <a:lstStyle/>
        <a:p>
          <a:r>
            <a:rPr lang="es-MX" sz="1500" b="1" dirty="0"/>
            <a:t>El Acuerdo Plenario N°2-2012/CJ-116: L</a:t>
          </a:r>
          <a:r>
            <a:rPr lang="es-MX" sz="1500" dirty="0"/>
            <a:t>a Sospecha Inicial Simple es necesaria para abrir una instancia de persecución, impulsa el procedimiento de investigación, por lo que, no puede basarse en meras presunciones y debe fundarse en puntos objetivos que denoten la existencia de un hecho de apariencia delictiva perseguible.</a:t>
          </a:r>
          <a:endParaRPr lang="es-PE" sz="1500" b="1" dirty="0"/>
        </a:p>
      </dgm:t>
    </dgm:pt>
    <dgm:pt modelId="{C2E5D32C-FDCA-4EBA-8539-23366CB6D696}" type="parTrans" cxnId="{3D901D02-A66E-4304-A5D4-C93817CAB59D}">
      <dgm:prSet/>
      <dgm:spPr/>
      <dgm:t>
        <a:bodyPr/>
        <a:lstStyle/>
        <a:p>
          <a:endParaRPr lang="es-PE" sz="1700"/>
        </a:p>
      </dgm:t>
    </dgm:pt>
    <dgm:pt modelId="{420D0B96-453E-4DA6-80E1-14053818243A}" type="sibTrans" cxnId="{3D901D02-A66E-4304-A5D4-C93817CAB59D}">
      <dgm:prSet/>
      <dgm:spPr>
        <a:ln>
          <a:solidFill>
            <a:srgbClr val="002060"/>
          </a:solidFill>
        </a:ln>
      </dgm:spPr>
      <dgm:t>
        <a:bodyPr/>
        <a:lstStyle/>
        <a:p>
          <a:endParaRPr lang="es-PE" sz="1700"/>
        </a:p>
      </dgm:t>
    </dgm:pt>
    <dgm:pt modelId="{805B0A3B-20F3-4382-9C0D-B631F954DBA3}">
      <dgm:prSet phldrT="[Texto]" custT="1"/>
      <dgm:spPr>
        <a:solidFill>
          <a:srgbClr val="002060"/>
        </a:solidFill>
      </dgm:spPr>
      <dgm:t>
        <a:bodyPr/>
        <a:lstStyle/>
        <a:p>
          <a:r>
            <a:rPr lang="es-MX" sz="1500" b="1" dirty="0"/>
            <a:t>Exp. 00003-2017-13-5002-JR-PE-02</a:t>
          </a:r>
          <a:r>
            <a:rPr lang="es-MX" sz="1500" dirty="0"/>
            <a:t>: La Sospecha inicial o simple es el grado menos intensivo que se exige, las diligencias preliminares requieren que el fiscal mínimamente tenga por hecho que existe la sola posibilidad de comisión de un hecho delictivo. </a:t>
          </a:r>
          <a:r>
            <a:rPr lang="es-PE" sz="1500" dirty="0"/>
            <a:t> </a:t>
          </a:r>
        </a:p>
      </dgm:t>
    </dgm:pt>
    <dgm:pt modelId="{BCD18C0A-3FF0-4B45-98DA-A58516C13971}" type="parTrans" cxnId="{22239ED8-18F2-4ADD-BBC5-84EA7540E2BE}">
      <dgm:prSet/>
      <dgm:spPr/>
      <dgm:t>
        <a:bodyPr/>
        <a:lstStyle/>
        <a:p>
          <a:endParaRPr lang="es-PE" sz="1700"/>
        </a:p>
      </dgm:t>
    </dgm:pt>
    <dgm:pt modelId="{84FC7A5F-1C36-4308-A973-12AD24AEC586}" type="sibTrans" cxnId="{22239ED8-18F2-4ADD-BBC5-84EA7540E2BE}">
      <dgm:prSet/>
      <dgm:spPr/>
      <dgm:t>
        <a:bodyPr/>
        <a:lstStyle/>
        <a:p>
          <a:endParaRPr lang="es-PE" sz="1700"/>
        </a:p>
      </dgm:t>
    </dgm:pt>
    <dgm:pt modelId="{886F63B2-E5F6-46CB-A8FB-E405DE14156F}" type="pres">
      <dgm:prSet presAssocID="{27D37583-E23C-478B-9218-A1ABED0C2CC5}" presName="Name0" presStyleCnt="0">
        <dgm:presLayoutVars>
          <dgm:chMax val="7"/>
          <dgm:chPref val="7"/>
          <dgm:dir/>
        </dgm:presLayoutVars>
      </dgm:prSet>
      <dgm:spPr/>
    </dgm:pt>
    <dgm:pt modelId="{FCB2CB02-779E-4E5B-9DAD-D8CFE9C5BBD9}" type="pres">
      <dgm:prSet presAssocID="{27D37583-E23C-478B-9218-A1ABED0C2CC5}" presName="Name1" presStyleCnt="0"/>
      <dgm:spPr/>
    </dgm:pt>
    <dgm:pt modelId="{6D75CF41-F46E-481E-83CD-20E6828AF501}" type="pres">
      <dgm:prSet presAssocID="{27D37583-E23C-478B-9218-A1ABED0C2CC5}" presName="cycle" presStyleCnt="0"/>
      <dgm:spPr/>
    </dgm:pt>
    <dgm:pt modelId="{F9BB8743-4DDE-42A0-AFFF-B5104FA2F11F}" type="pres">
      <dgm:prSet presAssocID="{27D37583-E23C-478B-9218-A1ABED0C2CC5}" presName="srcNode" presStyleLbl="node1" presStyleIdx="0" presStyleCnt="2"/>
      <dgm:spPr/>
    </dgm:pt>
    <dgm:pt modelId="{AB64B3F1-B052-463F-B773-6DB277A88C49}" type="pres">
      <dgm:prSet presAssocID="{27D37583-E23C-478B-9218-A1ABED0C2CC5}" presName="conn" presStyleLbl="parChTrans1D2" presStyleIdx="0" presStyleCnt="1"/>
      <dgm:spPr/>
    </dgm:pt>
    <dgm:pt modelId="{B1E57E53-AA0D-4F57-9F5B-302398992D01}" type="pres">
      <dgm:prSet presAssocID="{27D37583-E23C-478B-9218-A1ABED0C2CC5}" presName="extraNode" presStyleLbl="node1" presStyleIdx="0" presStyleCnt="2"/>
      <dgm:spPr/>
    </dgm:pt>
    <dgm:pt modelId="{E09AD43E-4E4C-4558-9A56-05FDC4A299F1}" type="pres">
      <dgm:prSet presAssocID="{27D37583-E23C-478B-9218-A1ABED0C2CC5}" presName="dstNode" presStyleLbl="node1" presStyleIdx="0" presStyleCnt="2"/>
      <dgm:spPr/>
    </dgm:pt>
    <dgm:pt modelId="{672135C1-5B0F-40FE-B021-92F4C489863D}" type="pres">
      <dgm:prSet presAssocID="{BB81E90B-4D6D-4B36-86C1-5105974D0C3A}" presName="text_1" presStyleLbl="node1" presStyleIdx="0" presStyleCnt="2" custScaleX="102012" custScaleY="150028">
        <dgm:presLayoutVars>
          <dgm:bulletEnabled val="1"/>
        </dgm:presLayoutVars>
      </dgm:prSet>
      <dgm:spPr/>
    </dgm:pt>
    <dgm:pt modelId="{5F071124-D3BF-4EF9-83CC-C67AC057EC12}" type="pres">
      <dgm:prSet presAssocID="{BB81E90B-4D6D-4B36-86C1-5105974D0C3A}" presName="accent_1" presStyleCnt="0"/>
      <dgm:spPr/>
    </dgm:pt>
    <dgm:pt modelId="{2F6FD2FD-CCE3-4334-9DEB-90A64885FAEE}" type="pres">
      <dgm:prSet presAssocID="{BB81E90B-4D6D-4B36-86C1-5105974D0C3A}" presName="accentRepeatNode" presStyleLbl="solidFgAcc1" presStyleIdx="0" presStyleCnt="2"/>
      <dgm:spPr>
        <a:ln>
          <a:solidFill>
            <a:srgbClr val="002060"/>
          </a:solidFill>
        </a:ln>
      </dgm:spPr>
    </dgm:pt>
    <dgm:pt modelId="{4F498864-4ABC-45A9-8554-8A4081C6C819}" type="pres">
      <dgm:prSet presAssocID="{805B0A3B-20F3-4382-9C0D-B631F954DBA3}" presName="text_2" presStyleLbl="node1" presStyleIdx="1" presStyleCnt="2" custScaleX="102012" custScaleY="163049" custLinFactNeighborX="-367" custLinFactNeighborY="8611">
        <dgm:presLayoutVars>
          <dgm:bulletEnabled val="1"/>
        </dgm:presLayoutVars>
      </dgm:prSet>
      <dgm:spPr/>
    </dgm:pt>
    <dgm:pt modelId="{EBC1B8B0-A114-46E3-B9C3-2568A2597112}" type="pres">
      <dgm:prSet presAssocID="{805B0A3B-20F3-4382-9C0D-B631F954DBA3}" presName="accent_2" presStyleCnt="0"/>
      <dgm:spPr/>
    </dgm:pt>
    <dgm:pt modelId="{E57DA90C-F0BE-4A38-854F-42ACA8609C34}" type="pres">
      <dgm:prSet presAssocID="{805B0A3B-20F3-4382-9C0D-B631F954DBA3}" presName="accentRepeatNode" presStyleLbl="solidFgAcc1" presStyleIdx="1" presStyleCnt="2"/>
      <dgm:spPr>
        <a:ln>
          <a:solidFill>
            <a:srgbClr val="002060"/>
          </a:solidFill>
        </a:ln>
      </dgm:spPr>
    </dgm:pt>
  </dgm:ptLst>
  <dgm:cxnLst>
    <dgm:cxn modelId="{3D901D02-A66E-4304-A5D4-C93817CAB59D}" srcId="{27D37583-E23C-478B-9218-A1ABED0C2CC5}" destId="{BB81E90B-4D6D-4B36-86C1-5105974D0C3A}" srcOrd="0" destOrd="0" parTransId="{C2E5D32C-FDCA-4EBA-8539-23366CB6D696}" sibTransId="{420D0B96-453E-4DA6-80E1-14053818243A}"/>
    <dgm:cxn modelId="{FD0FA80D-A5DB-489A-8A72-ADE34769EB06}" type="presOf" srcId="{420D0B96-453E-4DA6-80E1-14053818243A}" destId="{AB64B3F1-B052-463F-B773-6DB277A88C49}" srcOrd="0" destOrd="0" presId="urn:microsoft.com/office/officeart/2008/layout/VerticalCurvedList"/>
    <dgm:cxn modelId="{C4FE621D-0539-4367-9691-9C86B8F5443A}" type="presOf" srcId="{BB81E90B-4D6D-4B36-86C1-5105974D0C3A}" destId="{672135C1-5B0F-40FE-B021-92F4C489863D}" srcOrd="0" destOrd="0" presId="urn:microsoft.com/office/officeart/2008/layout/VerticalCurvedList"/>
    <dgm:cxn modelId="{C772CD3D-AB9A-4643-878D-E28652F0ACB0}" type="presOf" srcId="{27D37583-E23C-478B-9218-A1ABED0C2CC5}" destId="{886F63B2-E5F6-46CB-A8FB-E405DE14156F}" srcOrd="0" destOrd="0" presId="urn:microsoft.com/office/officeart/2008/layout/VerticalCurvedList"/>
    <dgm:cxn modelId="{79BCBD5D-E748-4C82-95F2-2FD9B55690BE}" type="presOf" srcId="{805B0A3B-20F3-4382-9C0D-B631F954DBA3}" destId="{4F498864-4ABC-45A9-8554-8A4081C6C819}" srcOrd="0" destOrd="0" presId="urn:microsoft.com/office/officeart/2008/layout/VerticalCurvedList"/>
    <dgm:cxn modelId="{22239ED8-18F2-4ADD-BBC5-84EA7540E2BE}" srcId="{27D37583-E23C-478B-9218-A1ABED0C2CC5}" destId="{805B0A3B-20F3-4382-9C0D-B631F954DBA3}" srcOrd="1" destOrd="0" parTransId="{BCD18C0A-3FF0-4B45-98DA-A58516C13971}" sibTransId="{84FC7A5F-1C36-4308-A973-12AD24AEC586}"/>
    <dgm:cxn modelId="{78EC38BD-DC40-4FB5-8E62-8C214C73B3B9}" type="presParOf" srcId="{886F63B2-E5F6-46CB-A8FB-E405DE14156F}" destId="{FCB2CB02-779E-4E5B-9DAD-D8CFE9C5BBD9}" srcOrd="0" destOrd="0" presId="urn:microsoft.com/office/officeart/2008/layout/VerticalCurvedList"/>
    <dgm:cxn modelId="{9746BE3F-4EEA-49ED-BB5E-F6B8DE2DECCE}" type="presParOf" srcId="{FCB2CB02-779E-4E5B-9DAD-D8CFE9C5BBD9}" destId="{6D75CF41-F46E-481E-83CD-20E6828AF501}" srcOrd="0" destOrd="0" presId="urn:microsoft.com/office/officeart/2008/layout/VerticalCurvedList"/>
    <dgm:cxn modelId="{90CDD766-A990-433F-BBAB-7677AE0B54EE}" type="presParOf" srcId="{6D75CF41-F46E-481E-83CD-20E6828AF501}" destId="{F9BB8743-4DDE-42A0-AFFF-B5104FA2F11F}" srcOrd="0" destOrd="0" presId="urn:microsoft.com/office/officeart/2008/layout/VerticalCurvedList"/>
    <dgm:cxn modelId="{6DAE3213-B512-408B-82E1-4FC7BB306471}" type="presParOf" srcId="{6D75CF41-F46E-481E-83CD-20E6828AF501}" destId="{AB64B3F1-B052-463F-B773-6DB277A88C49}" srcOrd="1" destOrd="0" presId="urn:microsoft.com/office/officeart/2008/layout/VerticalCurvedList"/>
    <dgm:cxn modelId="{09350C98-9047-47AA-A159-19565BFF31D5}" type="presParOf" srcId="{6D75CF41-F46E-481E-83CD-20E6828AF501}" destId="{B1E57E53-AA0D-4F57-9F5B-302398992D01}" srcOrd="2" destOrd="0" presId="urn:microsoft.com/office/officeart/2008/layout/VerticalCurvedList"/>
    <dgm:cxn modelId="{C91B61D1-ACA1-443B-928B-783AC8463CFB}" type="presParOf" srcId="{6D75CF41-F46E-481E-83CD-20E6828AF501}" destId="{E09AD43E-4E4C-4558-9A56-05FDC4A299F1}" srcOrd="3" destOrd="0" presId="urn:microsoft.com/office/officeart/2008/layout/VerticalCurvedList"/>
    <dgm:cxn modelId="{B4B91358-4211-4E73-B284-2CC62CDF3DC2}" type="presParOf" srcId="{FCB2CB02-779E-4E5B-9DAD-D8CFE9C5BBD9}" destId="{672135C1-5B0F-40FE-B021-92F4C489863D}" srcOrd="1" destOrd="0" presId="urn:microsoft.com/office/officeart/2008/layout/VerticalCurvedList"/>
    <dgm:cxn modelId="{86306B3A-7AB9-4BD9-9EB5-677B5524CFB5}" type="presParOf" srcId="{FCB2CB02-779E-4E5B-9DAD-D8CFE9C5BBD9}" destId="{5F071124-D3BF-4EF9-83CC-C67AC057EC12}" srcOrd="2" destOrd="0" presId="urn:microsoft.com/office/officeart/2008/layout/VerticalCurvedList"/>
    <dgm:cxn modelId="{02F9F58B-D643-4602-AD34-CF8B7DE1DD1D}" type="presParOf" srcId="{5F071124-D3BF-4EF9-83CC-C67AC057EC12}" destId="{2F6FD2FD-CCE3-4334-9DEB-90A64885FAEE}" srcOrd="0" destOrd="0" presId="urn:microsoft.com/office/officeart/2008/layout/VerticalCurvedList"/>
    <dgm:cxn modelId="{599DF447-521E-4F3B-9CE5-38FBEC50E6DE}" type="presParOf" srcId="{FCB2CB02-779E-4E5B-9DAD-D8CFE9C5BBD9}" destId="{4F498864-4ABC-45A9-8554-8A4081C6C819}" srcOrd="3" destOrd="0" presId="urn:microsoft.com/office/officeart/2008/layout/VerticalCurvedList"/>
    <dgm:cxn modelId="{F98DE494-1B72-4DF2-81CE-118DE948D533}" type="presParOf" srcId="{FCB2CB02-779E-4E5B-9DAD-D8CFE9C5BBD9}" destId="{EBC1B8B0-A114-46E3-B9C3-2568A2597112}" srcOrd="4" destOrd="0" presId="urn:microsoft.com/office/officeart/2008/layout/VerticalCurvedList"/>
    <dgm:cxn modelId="{5A486C49-3B94-4ADF-807F-FDCF6486CFD7}" type="presParOf" srcId="{EBC1B8B0-A114-46E3-B9C3-2568A2597112}" destId="{E57DA90C-F0BE-4A38-854F-42ACA8609C3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195C75-27FF-4BEE-872E-B4E67408538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PE"/>
        </a:p>
      </dgm:t>
    </dgm:pt>
    <dgm:pt modelId="{754FD95F-2E64-412F-93DF-D68AAAB012D2}">
      <dgm:prSet custT="1"/>
      <dgm:spPr>
        <a:solidFill>
          <a:schemeClr val="tx1">
            <a:lumMod val="95000"/>
          </a:schemeClr>
        </a:solidFill>
        <a:ln>
          <a:solidFill>
            <a:schemeClr val="tx1"/>
          </a:solidFill>
        </a:ln>
      </dgm:spPr>
      <dgm:t>
        <a:bodyPr/>
        <a:lstStyle/>
        <a:p>
          <a:pPr marL="0" lvl="0" algn="ctr" defTabSz="1066800">
            <a:lnSpc>
              <a:spcPct val="90000"/>
            </a:lnSpc>
            <a:spcBef>
              <a:spcPct val="0"/>
            </a:spcBef>
            <a:spcAft>
              <a:spcPct val="35000"/>
            </a:spcAft>
            <a:buNone/>
          </a:pPr>
          <a:r>
            <a:rPr lang="es-MX" sz="2800" b="1" dirty="0">
              <a:solidFill>
                <a:schemeClr val="bg1"/>
              </a:solidFill>
              <a:latin typeface="Calibri" panose="020F0502020204030204" pitchFamily="34" charset="0"/>
              <a:cs typeface="Calibri" panose="020F0502020204030204" pitchFamily="34" charset="0"/>
            </a:rPr>
            <a:t>Código Procesal penal</a:t>
          </a:r>
        </a:p>
        <a:p>
          <a:pPr marL="0" lvl="0" algn="just" defTabSz="1066800">
            <a:lnSpc>
              <a:spcPct val="90000"/>
            </a:lnSpc>
            <a:spcBef>
              <a:spcPct val="0"/>
            </a:spcBef>
            <a:spcAft>
              <a:spcPct val="35000"/>
            </a:spcAft>
            <a:buNone/>
          </a:pPr>
          <a:r>
            <a:rPr lang="es-MX" sz="2000" b="0" dirty="0">
              <a:solidFill>
                <a:schemeClr val="bg1"/>
              </a:solidFill>
              <a:latin typeface="Calibri" panose="020F0502020204030204" pitchFamily="34" charset="0"/>
              <a:cs typeface="Calibri" panose="020F0502020204030204" pitchFamily="34" charset="0"/>
            </a:rPr>
            <a:t>No regula la existencia de los actos previos y, además, el artículo 138, primer párrafo, de la Constitución y el artículo I, numeral 2, del Código Procesal Penal, exige que toda etapa procesal debe ser regulada por ley o norma con rango de ley. </a:t>
          </a:r>
          <a:endParaRPr lang="es-PE" sz="2000" b="0" dirty="0">
            <a:solidFill>
              <a:schemeClr val="bg1"/>
            </a:solidFill>
            <a:latin typeface="Calibri" panose="020F0502020204030204" pitchFamily="34" charset="0"/>
            <a:cs typeface="Calibri" panose="020F0502020204030204" pitchFamily="34" charset="0"/>
          </a:endParaRPr>
        </a:p>
      </dgm:t>
    </dgm:pt>
    <dgm:pt modelId="{9F5C85CD-B936-4789-B173-D4AEC627A1D9}" type="parTrans" cxnId="{71AC0D3E-E531-43C6-9D89-6879DB62A6EE}">
      <dgm:prSet/>
      <dgm:spPr/>
      <dgm:t>
        <a:bodyPr/>
        <a:lstStyle/>
        <a:p>
          <a:endParaRPr lang="es-PE"/>
        </a:p>
      </dgm:t>
    </dgm:pt>
    <dgm:pt modelId="{94AB121D-7D8B-4D30-BE7A-0183EDFBFB88}" type="sibTrans" cxnId="{71AC0D3E-E531-43C6-9D89-6879DB62A6EE}">
      <dgm:prSet/>
      <dgm:spPr/>
      <dgm:t>
        <a:bodyPr/>
        <a:lstStyle/>
        <a:p>
          <a:endParaRPr lang="es-PE"/>
        </a:p>
      </dgm:t>
    </dgm:pt>
    <dgm:pt modelId="{DD48325D-B505-45F7-BF34-76387612A0BA}">
      <dgm:prSet custT="1"/>
      <dgm:spPr>
        <a:solidFill>
          <a:schemeClr val="tx1">
            <a:lumMod val="95000"/>
          </a:schemeClr>
        </a:solidFill>
      </dgm:spPr>
      <dgm:t>
        <a:bodyPr/>
        <a:lstStyle/>
        <a:p>
          <a:pPr algn="ctr"/>
          <a:r>
            <a:rPr lang="es-MX" sz="1800" b="1" dirty="0">
              <a:solidFill>
                <a:schemeClr val="bg1"/>
              </a:solidFill>
              <a:latin typeface="Calibri" panose="020F0502020204030204" pitchFamily="34" charset="0"/>
              <a:cs typeface="Calibri" panose="020F0502020204030204" pitchFamily="34" charset="0"/>
            </a:rPr>
            <a:t>Juzgado Supremo de Investigación Preparatoria en el expediente N°00022-2022-1-5001-JS-PE-01</a:t>
          </a:r>
        </a:p>
        <a:p>
          <a:pPr algn="just"/>
          <a:r>
            <a:rPr lang="es-MX" sz="1800" b="0" i="0" dirty="0">
              <a:solidFill>
                <a:schemeClr val="bg1"/>
              </a:solidFill>
              <a:latin typeface="Calibri" panose="020F0502020204030204" pitchFamily="34" charset="0"/>
              <a:cs typeface="Calibri" panose="020F0502020204030204" pitchFamily="34" charset="0"/>
            </a:rPr>
            <a:t>Reconoce la legalidad de las actuaciones previas. Menciona que el fiscal acorde a sus atribuciones constitucionales, una vez toma conocimiento de la posible comisión de un ilícito penal que no cuenta con los elementos mínimos necesarios para alcanzar el grado sospecha inicial simple, debe tener la facultad de poder de realizar averiguaciones mínimas que le permita alcanzar el grado de sospecha requerido para iniciar diligencias preliminares. </a:t>
          </a:r>
          <a:endParaRPr lang="es-PE" sz="1800" b="0" i="0" dirty="0">
            <a:solidFill>
              <a:schemeClr val="bg1"/>
            </a:solidFill>
            <a:latin typeface="Calibri" panose="020F0502020204030204" pitchFamily="34" charset="0"/>
            <a:cs typeface="Calibri" panose="020F0502020204030204" pitchFamily="34" charset="0"/>
          </a:endParaRPr>
        </a:p>
      </dgm:t>
    </dgm:pt>
    <dgm:pt modelId="{F7D47B8D-25B5-4B54-9864-A8C3D7D61563}" type="parTrans" cxnId="{0898D6E3-22C3-41B6-8EB8-CD4E39F64D90}">
      <dgm:prSet/>
      <dgm:spPr/>
      <dgm:t>
        <a:bodyPr/>
        <a:lstStyle/>
        <a:p>
          <a:endParaRPr lang="es-PE"/>
        </a:p>
      </dgm:t>
    </dgm:pt>
    <dgm:pt modelId="{0A07C7DE-9CA5-4CA2-B8F9-A0048875BA4A}" type="sibTrans" cxnId="{0898D6E3-22C3-41B6-8EB8-CD4E39F64D90}">
      <dgm:prSet/>
      <dgm:spPr/>
      <dgm:t>
        <a:bodyPr/>
        <a:lstStyle/>
        <a:p>
          <a:endParaRPr lang="es-PE"/>
        </a:p>
      </dgm:t>
    </dgm:pt>
    <dgm:pt modelId="{C71B6957-B6E5-413D-8104-203288AF3975}" type="pres">
      <dgm:prSet presAssocID="{56195C75-27FF-4BEE-872E-B4E674085388}" presName="diagram" presStyleCnt="0">
        <dgm:presLayoutVars>
          <dgm:dir/>
          <dgm:resizeHandles val="exact"/>
        </dgm:presLayoutVars>
      </dgm:prSet>
      <dgm:spPr/>
    </dgm:pt>
    <dgm:pt modelId="{80CE9F7F-53FF-456B-AA26-F7C21C7CE6E3}" type="pres">
      <dgm:prSet presAssocID="{754FD95F-2E64-412F-93DF-D68AAAB012D2}" presName="node" presStyleLbl="node1" presStyleIdx="0" presStyleCnt="2" custScaleY="125456" custLinFactNeighborX="698" custLinFactNeighborY="-552">
        <dgm:presLayoutVars>
          <dgm:bulletEnabled val="1"/>
        </dgm:presLayoutVars>
      </dgm:prSet>
      <dgm:spPr/>
    </dgm:pt>
    <dgm:pt modelId="{119CB4AF-77BE-47A6-A820-2C51C2535B39}" type="pres">
      <dgm:prSet presAssocID="{94AB121D-7D8B-4D30-BE7A-0183EDFBFB88}" presName="sibTrans" presStyleCnt="0"/>
      <dgm:spPr/>
    </dgm:pt>
    <dgm:pt modelId="{6728E4C0-C561-4CEC-A391-00099560D0DC}" type="pres">
      <dgm:prSet presAssocID="{DD48325D-B505-45F7-BF34-76387612A0BA}" presName="node" presStyleLbl="node1" presStyleIdx="1" presStyleCnt="2" custScaleX="133739" custScaleY="125456">
        <dgm:presLayoutVars>
          <dgm:bulletEnabled val="1"/>
        </dgm:presLayoutVars>
      </dgm:prSet>
      <dgm:spPr/>
    </dgm:pt>
  </dgm:ptLst>
  <dgm:cxnLst>
    <dgm:cxn modelId="{71AC0D3E-E531-43C6-9D89-6879DB62A6EE}" srcId="{56195C75-27FF-4BEE-872E-B4E674085388}" destId="{754FD95F-2E64-412F-93DF-D68AAAB012D2}" srcOrd="0" destOrd="0" parTransId="{9F5C85CD-B936-4789-B173-D4AEC627A1D9}" sibTransId="{94AB121D-7D8B-4D30-BE7A-0183EDFBFB88}"/>
    <dgm:cxn modelId="{1ED998B4-B5F3-4F21-9E8C-B9D5C6778FB2}" type="presOf" srcId="{56195C75-27FF-4BEE-872E-B4E674085388}" destId="{C71B6957-B6E5-413D-8104-203288AF3975}" srcOrd="0" destOrd="0" presId="urn:microsoft.com/office/officeart/2005/8/layout/default"/>
    <dgm:cxn modelId="{F6B740C9-C3B7-44A7-BBDE-4F5240782D36}" type="presOf" srcId="{754FD95F-2E64-412F-93DF-D68AAAB012D2}" destId="{80CE9F7F-53FF-456B-AA26-F7C21C7CE6E3}" srcOrd="0" destOrd="0" presId="urn:microsoft.com/office/officeart/2005/8/layout/default"/>
    <dgm:cxn modelId="{B19499D2-09BA-4E80-82B9-3195CED01814}" type="presOf" srcId="{DD48325D-B505-45F7-BF34-76387612A0BA}" destId="{6728E4C0-C561-4CEC-A391-00099560D0DC}" srcOrd="0" destOrd="0" presId="urn:microsoft.com/office/officeart/2005/8/layout/default"/>
    <dgm:cxn modelId="{0898D6E3-22C3-41B6-8EB8-CD4E39F64D90}" srcId="{56195C75-27FF-4BEE-872E-B4E674085388}" destId="{DD48325D-B505-45F7-BF34-76387612A0BA}" srcOrd="1" destOrd="0" parTransId="{F7D47B8D-25B5-4B54-9864-A8C3D7D61563}" sibTransId="{0A07C7DE-9CA5-4CA2-B8F9-A0048875BA4A}"/>
    <dgm:cxn modelId="{678CE892-4B49-4480-B0C3-887A8EDF37F5}" type="presParOf" srcId="{C71B6957-B6E5-413D-8104-203288AF3975}" destId="{80CE9F7F-53FF-456B-AA26-F7C21C7CE6E3}" srcOrd="0" destOrd="0" presId="urn:microsoft.com/office/officeart/2005/8/layout/default"/>
    <dgm:cxn modelId="{69F0F5AD-03CA-44C9-823B-6D0B3B9343E6}" type="presParOf" srcId="{C71B6957-B6E5-413D-8104-203288AF3975}" destId="{119CB4AF-77BE-47A6-A820-2C51C2535B39}" srcOrd="1" destOrd="0" presId="urn:microsoft.com/office/officeart/2005/8/layout/default"/>
    <dgm:cxn modelId="{E1365897-A753-48F0-9F4E-3BA3DC0379CD}" type="presParOf" srcId="{C71B6957-B6E5-413D-8104-203288AF3975}" destId="{6728E4C0-C561-4CEC-A391-00099560D0D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B44F18-9890-4326-B42E-A3AEF028DC89}"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s-PE"/>
        </a:p>
      </dgm:t>
    </dgm:pt>
    <dgm:pt modelId="{F07204A4-AE89-4483-AD03-C440DE3C73FF}">
      <dgm:prSet phldrT="[Texto]" custT="1"/>
      <dgm:spPr>
        <a:solidFill>
          <a:srgbClr val="29305C"/>
        </a:solidFill>
      </dgm:spPr>
      <dgm:t>
        <a:bodyPr/>
        <a:lstStyle/>
        <a:p>
          <a:r>
            <a:rPr lang="es-PE" sz="1500" dirty="0"/>
            <a:t>Plazo Legal</a:t>
          </a:r>
        </a:p>
      </dgm:t>
    </dgm:pt>
    <dgm:pt modelId="{DBFE37B2-ED38-4398-9A7A-A0305F6AC9A8}" type="parTrans" cxnId="{9A4CEFC9-6BE6-418E-8027-9D697446676E}">
      <dgm:prSet/>
      <dgm:spPr/>
      <dgm:t>
        <a:bodyPr/>
        <a:lstStyle/>
        <a:p>
          <a:endParaRPr lang="es-PE" sz="1500"/>
        </a:p>
      </dgm:t>
    </dgm:pt>
    <dgm:pt modelId="{E7613D99-9972-433F-8AF7-B58F1451BC25}" type="sibTrans" cxnId="{9A4CEFC9-6BE6-418E-8027-9D697446676E}">
      <dgm:prSet/>
      <dgm:spPr/>
      <dgm:t>
        <a:bodyPr/>
        <a:lstStyle/>
        <a:p>
          <a:endParaRPr lang="es-PE" sz="1500"/>
        </a:p>
      </dgm:t>
    </dgm:pt>
    <dgm:pt modelId="{03FF17D1-4124-4F8C-873A-729946DE46C2}">
      <dgm:prSet custT="1"/>
      <dgm:spPr>
        <a:solidFill>
          <a:srgbClr val="CCCCFF">
            <a:alpha val="90000"/>
          </a:srgbClr>
        </a:solidFill>
      </dgm:spPr>
      <dgm:t>
        <a:bodyPr/>
        <a:lstStyle/>
        <a:p>
          <a:r>
            <a:rPr lang="es-PE" sz="1500" b="1" dirty="0"/>
            <a:t>Plazo establecido por Ley, es aquel que se desprende de la norma jurídica </a:t>
          </a:r>
        </a:p>
      </dgm:t>
    </dgm:pt>
    <dgm:pt modelId="{68124E9D-754B-4682-82EB-B3ED69845B1E}" type="sibTrans" cxnId="{A6562C3A-D472-47C7-8332-2AE0242404C3}">
      <dgm:prSet/>
      <dgm:spPr/>
      <dgm:t>
        <a:bodyPr/>
        <a:lstStyle/>
        <a:p>
          <a:endParaRPr lang="es-PE"/>
        </a:p>
      </dgm:t>
    </dgm:pt>
    <dgm:pt modelId="{A4358E36-22B7-422D-AC95-04B186EEFC3A}" type="parTrans" cxnId="{A6562C3A-D472-47C7-8332-2AE0242404C3}">
      <dgm:prSet/>
      <dgm:spPr/>
      <dgm:t>
        <a:bodyPr/>
        <a:lstStyle/>
        <a:p>
          <a:endParaRPr lang="es-PE"/>
        </a:p>
      </dgm:t>
    </dgm:pt>
    <dgm:pt modelId="{0A75EADE-FD6E-4059-987A-D90918A71885}" type="pres">
      <dgm:prSet presAssocID="{F3B44F18-9890-4326-B42E-A3AEF028DC89}" presName="theList" presStyleCnt="0">
        <dgm:presLayoutVars>
          <dgm:dir/>
          <dgm:animLvl val="lvl"/>
          <dgm:resizeHandles val="exact"/>
        </dgm:presLayoutVars>
      </dgm:prSet>
      <dgm:spPr/>
    </dgm:pt>
    <dgm:pt modelId="{96B92963-49B0-4038-AC8F-B517AA8FE8A2}" type="pres">
      <dgm:prSet presAssocID="{F07204A4-AE89-4483-AD03-C440DE3C73FF}" presName="compNode" presStyleCnt="0"/>
      <dgm:spPr/>
    </dgm:pt>
    <dgm:pt modelId="{2DCFF7E7-AA87-49E5-ABC7-E495A04A81CA}" type="pres">
      <dgm:prSet presAssocID="{F07204A4-AE89-4483-AD03-C440DE3C73FF}" presName="noGeometry" presStyleCnt="0"/>
      <dgm:spPr/>
    </dgm:pt>
    <dgm:pt modelId="{1E3B1644-71C4-406D-9019-FB78FE6F0585}" type="pres">
      <dgm:prSet presAssocID="{F07204A4-AE89-4483-AD03-C440DE3C73FF}" presName="childTextVisible" presStyleLbl="bgAccFollowNode1" presStyleIdx="0" presStyleCnt="1" custScaleX="110041" custScaleY="59504" custLinFactNeighborX="-12695">
        <dgm:presLayoutVars>
          <dgm:bulletEnabled val="1"/>
        </dgm:presLayoutVars>
      </dgm:prSet>
      <dgm:spPr/>
    </dgm:pt>
    <dgm:pt modelId="{28CE8253-1A9D-490A-AF28-D9E9D837DEB3}" type="pres">
      <dgm:prSet presAssocID="{F07204A4-AE89-4483-AD03-C440DE3C73FF}" presName="childTextHidden" presStyleLbl="bgAccFollowNode1" presStyleIdx="0" presStyleCnt="1"/>
      <dgm:spPr/>
    </dgm:pt>
    <dgm:pt modelId="{E3E2A54F-50B9-46CB-8455-70D61661D593}" type="pres">
      <dgm:prSet presAssocID="{F07204A4-AE89-4483-AD03-C440DE3C73FF}" presName="parentText" presStyleLbl="node1" presStyleIdx="0" presStyleCnt="1" custScaleX="97222" custScaleY="89167" custLinFactNeighborX="-30570">
        <dgm:presLayoutVars>
          <dgm:chMax val="1"/>
          <dgm:bulletEnabled val="1"/>
        </dgm:presLayoutVars>
      </dgm:prSet>
      <dgm:spPr/>
    </dgm:pt>
  </dgm:ptLst>
  <dgm:cxnLst>
    <dgm:cxn modelId="{B43B2420-4DD4-43E3-A4A5-631A07A72964}" type="presOf" srcId="{F07204A4-AE89-4483-AD03-C440DE3C73FF}" destId="{E3E2A54F-50B9-46CB-8455-70D61661D593}" srcOrd="0" destOrd="0" presId="urn:microsoft.com/office/officeart/2005/8/layout/hProcess6"/>
    <dgm:cxn modelId="{A6562C3A-D472-47C7-8332-2AE0242404C3}" srcId="{F07204A4-AE89-4483-AD03-C440DE3C73FF}" destId="{03FF17D1-4124-4F8C-873A-729946DE46C2}" srcOrd="0" destOrd="0" parTransId="{A4358E36-22B7-422D-AC95-04B186EEFC3A}" sibTransId="{68124E9D-754B-4682-82EB-B3ED69845B1E}"/>
    <dgm:cxn modelId="{50190D42-B103-47C8-982E-C8EF9D5A7A06}" type="presOf" srcId="{03FF17D1-4124-4F8C-873A-729946DE46C2}" destId="{28CE8253-1A9D-490A-AF28-D9E9D837DEB3}" srcOrd="1" destOrd="0" presId="urn:microsoft.com/office/officeart/2005/8/layout/hProcess6"/>
    <dgm:cxn modelId="{25DD946B-D312-43EB-A561-20AAD8657375}" type="presOf" srcId="{03FF17D1-4124-4F8C-873A-729946DE46C2}" destId="{1E3B1644-71C4-406D-9019-FB78FE6F0585}" srcOrd="0" destOrd="0" presId="urn:microsoft.com/office/officeart/2005/8/layout/hProcess6"/>
    <dgm:cxn modelId="{9A4CEFC9-6BE6-418E-8027-9D697446676E}" srcId="{F3B44F18-9890-4326-B42E-A3AEF028DC89}" destId="{F07204A4-AE89-4483-AD03-C440DE3C73FF}" srcOrd="0" destOrd="0" parTransId="{DBFE37B2-ED38-4398-9A7A-A0305F6AC9A8}" sibTransId="{E7613D99-9972-433F-8AF7-B58F1451BC25}"/>
    <dgm:cxn modelId="{8CAE77F2-D83C-48BB-BB61-1CA2D0DAC80A}" type="presOf" srcId="{F3B44F18-9890-4326-B42E-A3AEF028DC89}" destId="{0A75EADE-FD6E-4059-987A-D90918A71885}" srcOrd="0" destOrd="0" presId="urn:microsoft.com/office/officeart/2005/8/layout/hProcess6"/>
    <dgm:cxn modelId="{F40B3ACA-246F-4853-ADA6-4CB5342C5F7B}" type="presParOf" srcId="{0A75EADE-FD6E-4059-987A-D90918A71885}" destId="{96B92963-49B0-4038-AC8F-B517AA8FE8A2}" srcOrd="0" destOrd="0" presId="urn:microsoft.com/office/officeart/2005/8/layout/hProcess6"/>
    <dgm:cxn modelId="{76A27616-D813-4EB8-BF99-B94EB6411B01}" type="presParOf" srcId="{96B92963-49B0-4038-AC8F-B517AA8FE8A2}" destId="{2DCFF7E7-AA87-49E5-ABC7-E495A04A81CA}" srcOrd="0" destOrd="0" presId="urn:microsoft.com/office/officeart/2005/8/layout/hProcess6"/>
    <dgm:cxn modelId="{0B600D1B-EDCE-4314-8603-59E0CE351533}" type="presParOf" srcId="{96B92963-49B0-4038-AC8F-B517AA8FE8A2}" destId="{1E3B1644-71C4-406D-9019-FB78FE6F0585}" srcOrd="1" destOrd="0" presId="urn:microsoft.com/office/officeart/2005/8/layout/hProcess6"/>
    <dgm:cxn modelId="{06C4ECCD-05EF-41BA-800A-5792DD80CD96}" type="presParOf" srcId="{96B92963-49B0-4038-AC8F-B517AA8FE8A2}" destId="{28CE8253-1A9D-490A-AF28-D9E9D837DEB3}" srcOrd="2" destOrd="0" presId="urn:microsoft.com/office/officeart/2005/8/layout/hProcess6"/>
    <dgm:cxn modelId="{EAEE60A8-15C6-476D-8F71-8D90AFCB507F}" type="presParOf" srcId="{96B92963-49B0-4038-AC8F-B517AA8FE8A2}" destId="{E3E2A54F-50B9-46CB-8455-70D61661D593}"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B44F18-9890-4326-B42E-A3AEF028DC89}"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s-PE"/>
        </a:p>
      </dgm:t>
    </dgm:pt>
    <dgm:pt modelId="{F07204A4-AE89-4483-AD03-C440DE3C73FF}">
      <dgm:prSet phldrT="[Texto]" custT="1"/>
      <dgm:spPr>
        <a:solidFill>
          <a:srgbClr val="002060"/>
        </a:solidFill>
      </dgm:spPr>
      <dgm:t>
        <a:bodyPr/>
        <a:lstStyle/>
        <a:p>
          <a:r>
            <a:rPr lang="es-PE" sz="1500" b="1" i="0" u="none" dirty="0"/>
            <a:t>Plazo Razonable</a:t>
          </a:r>
          <a:endParaRPr lang="es-PE" sz="1500" dirty="0"/>
        </a:p>
      </dgm:t>
    </dgm:pt>
    <dgm:pt modelId="{DBFE37B2-ED38-4398-9A7A-A0305F6AC9A8}" type="parTrans" cxnId="{9A4CEFC9-6BE6-418E-8027-9D697446676E}">
      <dgm:prSet/>
      <dgm:spPr/>
      <dgm:t>
        <a:bodyPr/>
        <a:lstStyle/>
        <a:p>
          <a:endParaRPr lang="es-PE" sz="1500"/>
        </a:p>
      </dgm:t>
    </dgm:pt>
    <dgm:pt modelId="{E7613D99-9972-433F-8AF7-B58F1451BC25}" type="sibTrans" cxnId="{9A4CEFC9-6BE6-418E-8027-9D697446676E}">
      <dgm:prSet/>
      <dgm:spPr/>
      <dgm:t>
        <a:bodyPr/>
        <a:lstStyle/>
        <a:p>
          <a:endParaRPr lang="es-PE" sz="1500"/>
        </a:p>
      </dgm:t>
    </dgm:pt>
    <dgm:pt modelId="{03FF17D1-4124-4F8C-873A-729946DE46C2}">
      <dgm:prSet custT="1"/>
      <dgm:spPr>
        <a:solidFill>
          <a:srgbClr val="CCCCFF">
            <a:alpha val="90000"/>
          </a:srgbClr>
        </a:solidFill>
      </dgm:spPr>
      <dgm:t>
        <a:bodyPr/>
        <a:lstStyle/>
        <a:p>
          <a:r>
            <a:rPr lang="es-PE" sz="1500" b="1" dirty="0"/>
            <a:t>Aquel que se desprende de la propia naturaleza del caso. Es un concepto abstracto e indeterminado (de creación jurisprudencial) que no se traduce en un número de días, semanas, meses o años predeterminados normativamente. </a:t>
          </a:r>
        </a:p>
      </dgm:t>
    </dgm:pt>
    <dgm:pt modelId="{68124E9D-754B-4682-82EB-B3ED69845B1E}" type="sibTrans" cxnId="{A6562C3A-D472-47C7-8332-2AE0242404C3}">
      <dgm:prSet/>
      <dgm:spPr/>
      <dgm:t>
        <a:bodyPr/>
        <a:lstStyle/>
        <a:p>
          <a:endParaRPr lang="es-PE"/>
        </a:p>
      </dgm:t>
    </dgm:pt>
    <dgm:pt modelId="{A4358E36-22B7-422D-AC95-04B186EEFC3A}" type="parTrans" cxnId="{A6562C3A-D472-47C7-8332-2AE0242404C3}">
      <dgm:prSet/>
      <dgm:spPr/>
      <dgm:t>
        <a:bodyPr/>
        <a:lstStyle/>
        <a:p>
          <a:endParaRPr lang="es-PE"/>
        </a:p>
      </dgm:t>
    </dgm:pt>
    <dgm:pt modelId="{0A75EADE-FD6E-4059-987A-D90918A71885}" type="pres">
      <dgm:prSet presAssocID="{F3B44F18-9890-4326-B42E-A3AEF028DC89}" presName="theList" presStyleCnt="0">
        <dgm:presLayoutVars>
          <dgm:dir/>
          <dgm:animLvl val="lvl"/>
          <dgm:resizeHandles val="exact"/>
        </dgm:presLayoutVars>
      </dgm:prSet>
      <dgm:spPr/>
    </dgm:pt>
    <dgm:pt modelId="{96B92963-49B0-4038-AC8F-B517AA8FE8A2}" type="pres">
      <dgm:prSet presAssocID="{F07204A4-AE89-4483-AD03-C440DE3C73FF}" presName="compNode" presStyleCnt="0"/>
      <dgm:spPr/>
    </dgm:pt>
    <dgm:pt modelId="{2DCFF7E7-AA87-49E5-ABC7-E495A04A81CA}" type="pres">
      <dgm:prSet presAssocID="{F07204A4-AE89-4483-AD03-C440DE3C73FF}" presName="noGeometry" presStyleCnt="0"/>
      <dgm:spPr/>
    </dgm:pt>
    <dgm:pt modelId="{1E3B1644-71C4-406D-9019-FB78FE6F0585}" type="pres">
      <dgm:prSet presAssocID="{F07204A4-AE89-4483-AD03-C440DE3C73FF}" presName="childTextVisible" presStyleLbl="bgAccFollowNode1" presStyleIdx="0" presStyleCnt="1" custScaleX="130077" custScaleY="59504" custLinFactNeighborX="-12006" custLinFactNeighborY="0">
        <dgm:presLayoutVars>
          <dgm:bulletEnabled val="1"/>
        </dgm:presLayoutVars>
      </dgm:prSet>
      <dgm:spPr/>
    </dgm:pt>
    <dgm:pt modelId="{28CE8253-1A9D-490A-AF28-D9E9D837DEB3}" type="pres">
      <dgm:prSet presAssocID="{F07204A4-AE89-4483-AD03-C440DE3C73FF}" presName="childTextHidden" presStyleLbl="bgAccFollowNode1" presStyleIdx="0" presStyleCnt="1"/>
      <dgm:spPr/>
    </dgm:pt>
    <dgm:pt modelId="{E3E2A54F-50B9-46CB-8455-70D61661D593}" type="pres">
      <dgm:prSet presAssocID="{F07204A4-AE89-4483-AD03-C440DE3C73FF}" presName="parentText" presStyleLbl="node1" presStyleIdx="0" presStyleCnt="1" custScaleX="97222" custScaleY="89167" custLinFactNeighborX="-33839" custLinFactNeighborY="2264">
        <dgm:presLayoutVars>
          <dgm:chMax val="1"/>
          <dgm:bulletEnabled val="1"/>
        </dgm:presLayoutVars>
      </dgm:prSet>
      <dgm:spPr/>
    </dgm:pt>
  </dgm:ptLst>
  <dgm:cxnLst>
    <dgm:cxn modelId="{B43B2420-4DD4-43E3-A4A5-631A07A72964}" type="presOf" srcId="{F07204A4-AE89-4483-AD03-C440DE3C73FF}" destId="{E3E2A54F-50B9-46CB-8455-70D61661D593}" srcOrd="0" destOrd="0" presId="urn:microsoft.com/office/officeart/2005/8/layout/hProcess6"/>
    <dgm:cxn modelId="{A6562C3A-D472-47C7-8332-2AE0242404C3}" srcId="{F07204A4-AE89-4483-AD03-C440DE3C73FF}" destId="{03FF17D1-4124-4F8C-873A-729946DE46C2}" srcOrd="0" destOrd="0" parTransId="{A4358E36-22B7-422D-AC95-04B186EEFC3A}" sibTransId="{68124E9D-754B-4682-82EB-B3ED69845B1E}"/>
    <dgm:cxn modelId="{50190D42-B103-47C8-982E-C8EF9D5A7A06}" type="presOf" srcId="{03FF17D1-4124-4F8C-873A-729946DE46C2}" destId="{28CE8253-1A9D-490A-AF28-D9E9D837DEB3}" srcOrd="1" destOrd="0" presId="urn:microsoft.com/office/officeart/2005/8/layout/hProcess6"/>
    <dgm:cxn modelId="{25DD946B-D312-43EB-A561-20AAD8657375}" type="presOf" srcId="{03FF17D1-4124-4F8C-873A-729946DE46C2}" destId="{1E3B1644-71C4-406D-9019-FB78FE6F0585}" srcOrd="0" destOrd="0" presId="urn:microsoft.com/office/officeart/2005/8/layout/hProcess6"/>
    <dgm:cxn modelId="{9A4CEFC9-6BE6-418E-8027-9D697446676E}" srcId="{F3B44F18-9890-4326-B42E-A3AEF028DC89}" destId="{F07204A4-AE89-4483-AD03-C440DE3C73FF}" srcOrd="0" destOrd="0" parTransId="{DBFE37B2-ED38-4398-9A7A-A0305F6AC9A8}" sibTransId="{E7613D99-9972-433F-8AF7-B58F1451BC25}"/>
    <dgm:cxn modelId="{8CAE77F2-D83C-48BB-BB61-1CA2D0DAC80A}" type="presOf" srcId="{F3B44F18-9890-4326-B42E-A3AEF028DC89}" destId="{0A75EADE-FD6E-4059-987A-D90918A71885}" srcOrd="0" destOrd="0" presId="urn:microsoft.com/office/officeart/2005/8/layout/hProcess6"/>
    <dgm:cxn modelId="{F40B3ACA-246F-4853-ADA6-4CB5342C5F7B}" type="presParOf" srcId="{0A75EADE-FD6E-4059-987A-D90918A71885}" destId="{96B92963-49B0-4038-AC8F-B517AA8FE8A2}" srcOrd="0" destOrd="0" presId="urn:microsoft.com/office/officeart/2005/8/layout/hProcess6"/>
    <dgm:cxn modelId="{76A27616-D813-4EB8-BF99-B94EB6411B01}" type="presParOf" srcId="{96B92963-49B0-4038-AC8F-B517AA8FE8A2}" destId="{2DCFF7E7-AA87-49E5-ABC7-E495A04A81CA}" srcOrd="0" destOrd="0" presId="urn:microsoft.com/office/officeart/2005/8/layout/hProcess6"/>
    <dgm:cxn modelId="{0B600D1B-EDCE-4314-8603-59E0CE351533}" type="presParOf" srcId="{96B92963-49B0-4038-AC8F-B517AA8FE8A2}" destId="{1E3B1644-71C4-406D-9019-FB78FE6F0585}" srcOrd="1" destOrd="0" presId="urn:microsoft.com/office/officeart/2005/8/layout/hProcess6"/>
    <dgm:cxn modelId="{06C4ECCD-05EF-41BA-800A-5792DD80CD96}" type="presParOf" srcId="{96B92963-49B0-4038-AC8F-B517AA8FE8A2}" destId="{28CE8253-1A9D-490A-AF28-D9E9D837DEB3}" srcOrd="2" destOrd="0" presId="urn:microsoft.com/office/officeart/2005/8/layout/hProcess6"/>
    <dgm:cxn modelId="{EAEE60A8-15C6-476D-8F71-8D90AFCB507F}" type="presParOf" srcId="{96B92963-49B0-4038-AC8F-B517AA8FE8A2}" destId="{E3E2A54F-50B9-46CB-8455-70D61661D593}" srcOrd="3" destOrd="0" presId="urn:microsoft.com/office/officeart/2005/8/layout/hProcess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7D37583-E23C-478B-9218-A1ABED0C2CC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PE"/>
        </a:p>
      </dgm:t>
    </dgm:pt>
    <dgm:pt modelId="{BB81E90B-4D6D-4B36-86C1-5105974D0C3A}">
      <dgm:prSet phldrT="[Texto]" custT="1"/>
      <dgm:spPr>
        <a:solidFill>
          <a:srgbClr val="002060"/>
        </a:solidFill>
      </dgm:spPr>
      <dgm:t>
        <a:bodyPr/>
        <a:lstStyle/>
        <a:p>
          <a:r>
            <a:rPr lang="es-PE" sz="1800" dirty="0">
              <a:latin typeface="Calibri" panose="020F0502020204030204" pitchFamily="34" charset="0"/>
              <a:ea typeface="Calibri" panose="020F0502020204030204" pitchFamily="34" charset="0"/>
              <a:cs typeface="Calibri" panose="020F0502020204030204" pitchFamily="34" charset="0"/>
            </a:rPr>
            <a:t>No acepta la solicitud del afectado</a:t>
          </a:r>
          <a:endParaRPr lang="es-PE" sz="1800" b="1" dirty="0">
            <a:latin typeface="Calibri" panose="020F0502020204030204" pitchFamily="34" charset="0"/>
            <a:ea typeface="Calibri" panose="020F0502020204030204" pitchFamily="34" charset="0"/>
            <a:cs typeface="Calibri" panose="020F0502020204030204" pitchFamily="34" charset="0"/>
          </a:endParaRPr>
        </a:p>
      </dgm:t>
    </dgm:pt>
    <dgm:pt modelId="{C2E5D32C-FDCA-4EBA-8539-23366CB6D696}" type="parTrans" cxnId="{3D901D02-A66E-4304-A5D4-C93817CAB59D}">
      <dgm:prSet/>
      <dgm:spPr/>
      <dgm:t>
        <a:bodyPr/>
        <a:lstStyle/>
        <a:p>
          <a:endParaRPr lang="es-PE" sz="1700"/>
        </a:p>
      </dgm:t>
    </dgm:pt>
    <dgm:pt modelId="{420D0B96-453E-4DA6-80E1-14053818243A}" type="sibTrans" cxnId="{3D901D02-A66E-4304-A5D4-C93817CAB59D}">
      <dgm:prSet/>
      <dgm:spPr>
        <a:ln>
          <a:solidFill>
            <a:srgbClr val="002060"/>
          </a:solidFill>
        </a:ln>
      </dgm:spPr>
      <dgm:t>
        <a:bodyPr/>
        <a:lstStyle/>
        <a:p>
          <a:endParaRPr lang="es-PE" sz="1700"/>
        </a:p>
      </dgm:t>
    </dgm:pt>
    <dgm:pt modelId="{805B0A3B-20F3-4382-9C0D-B631F954DBA3}">
      <dgm:prSet phldrT="[Texto]" custT="1"/>
      <dgm:spPr>
        <a:solidFill>
          <a:srgbClr val="002060"/>
        </a:solidFill>
      </dgm:spPr>
      <dgm:t>
        <a:bodyPr/>
        <a:lstStyle/>
        <a:p>
          <a:r>
            <a:rPr lang="es-PE" sz="1800" dirty="0">
              <a:latin typeface="Calibri" panose="020F0502020204030204" pitchFamily="34" charset="0"/>
              <a:ea typeface="Calibri" panose="020F0502020204030204" pitchFamily="34" charset="0"/>
              <a:cs typeface="Calibri" panose="020F0502020204030204" pitchFamily="34" charset="0"/>
            </a:rPr>
            <a:t>Fija un plazo irrazonable</a:t>
          </a:r>
        </a:p>
      </dgm:t>
    </dgm:pt>
    <dgm:pt modelId="{BCD18C0A-3FF0-4B45-98DA-A58516C13971}" type="parTrans" cxnId="{22239ED8-18F2-4ADD-BBC5-84EA7540E2BE}">
      <dgm:prSet/>
      <dgm:spPr/>
      <dgm:t>
        <a:bodyPr/>
        <a:lstStyle/>
        <a:p>
          <a:endParaRPr lang="es-PE" sz="1700"/>
        </a:p>
      </dgm:t>
    </dgm:pt>
    <dgm:pt modelId="{84FC7A5F-1C36-4308-A973-12AD24AEC586}" type="sibTrans" cxnId="{22239ED8-18F2-4ADD-BBC5-84EA7540E2BE}">
      <dgm:prSet/>
      <dgm:spPr/>
      <dgm:t>
        <a:bodyPr/>
        <a:lstStyle/>
        <a:p>
          <a:endParaRPr lang="es-PE" sz="1700"/>
        </a:p>
      </dgm:t>
    </dgm:pt>
    <dgm:pt modelId="{886F63B2-E5F6-46CB-A8FB-E405DE14156F}" type="pres">
      <dgm:prSet presAssocID="{27D37583-E23C-478B-9218-A1ABED0C2CC5}" presName="Name0" presStyleCnt="0">
        <dgm:presLayoutVars>
          <dgm:chMax val="7"/>
          <dgm:chPref val="7"/>
          <dgm:dir/>
        </dgm:presLayoutVars>
      </dgm:prSet>
      <dgm:spPr/>
    </dgm:pt>
    <dgm:pt modelId="{FCB2CB02-779E-4E5B-9DAD-D8CFE9C5BBD9}" type="pres">
      <dgm:prSet presAssocID="{27D37583-E23C-478B-9218-A1ABED0C2CC5}" presName="Name1" presStyleCnt="0"/>
      <dgm:spPr/>
    </dgm:pt>
    <dgm:pt modelId="{6D75CF41-F46E-481E-83CD-20E6828AF501}" type="pres">
      <dgm:prSet presAssocID="{27D37583-E23C-478B-9218-A1ABED0C2CC5}" presName="cycle" presStyleCnt="0"/>
      <dgm:spPr/>
    </dgm:pt>
    <dgm:pt modelId="{F9BB8743-4DDE-42A0-AFFF-B5104FA2F11F}" type="pres">
      <dgm:prSet presAssocID="{27D37583-E23C-478B-9218-A1ABED0C2CC5}" presName="srcNode" presStyleLbl="node1" presStyleIdx="0" presStyleCnt="2"/>
      <dgm:spPr/>
    </dgm:pt>
    <dgm:pt modelId="{AB64B3F1-B052-463F-B773-6DB277A88C49}" type="pres">
      <dgm:prSet presAssocID="{27D37583-E23C-478B-9218-A1ABED0C2CC5}" presName="conn" presStyleLbl="parChTrans1D2" presStyleIdx="0" presStyleCnt="1"/>
      <dgm:spPr/>
    </dgm:pt>
    <dgm:pt modelId="{B1E57E53-AA0D-4F57-9F5B-302398992D01}" type="pres">
      <dgm:prSet presAssocID="{27D37583-E23C-478B-9218-A1ABED0C2CC5}" presName="extraNode" presStyleLbl="node1" presStyleIdx="0" presStyleCnt="2"/>
      <dgm:spPr/>
    </dgm:pt>
    <dgm:pt modelId="{E09AD43E-4E4C-4558-9A56-05FDC4A299F1}" type="pres">
      <dgm:prSet presAssocID="{27D37583-E23C-478B-9218-A1ABED0C2CC5}" presName="dstNode" presStyleLbl="node1" presStyleIdx="0" presStyleCnt="2"/>
      <dgm:spPr/>
    </dgm:pt>
    <dgm:pt modelId="{672135C1-5B0F-40FE-B021-92F4C489863D}" type="pres">
      <dgm:prSet presAssocID="{BB81E90B-4D6D-4B36-86C1-5105974D0C3A}" presName="text_1" presStyleLbl="node1" presStyleIdx="0" presStyleCnt="2" custScaleX="102012" custScaleY="115793">
        <dgm:presLayoutVars>
          <dgm:bulletEnabled val="1"/>
        </dgm:presLayoutVars>
      </dgm:prSet>
      <dgm:spPr/>
    </dgm:pt>
    <dgm:pt modelId="{5F071124-D3BF-4EF9-83CC-C67AC057EC12}" type="pres">
      <dgm:prSet presAssocID="{BB81E90B-4D6D-4B36-86C1-5105974D0C3A}" presName="accent_1" presStyleCnt="0"/>
      <dgm:spPr/>
    </dgm:pt>
    <dgm:pt modelId="{2F6FD2FD-CCE3-4334-9DEB-90A64885FAEE}" type="pres">
      <dgm:prSet presAssocID="{BB81E90B-4D6D-4B36-86C1-5105974D0C3A}" presName="accentRepeatNode" presStyleLbl="solidFgAcc1" presStyleIdx="0" presStyleCnt="2"/>
      <dgm:spPr>
        <a:ln>
          <a:solidFill>
            <a:srgbClr val="002060"/>
          </a:solidFill>
        </a:ln>
      </dgm:spPr>
    </dgm:pt>
    <dgm:pt modelId="{4F498864-4ABC-45A9-8554-8A4081C6C819}" type="pres">
      <dgm:prSet presAssocID="{805B0A3B-20F3-4382-9C0D-B631F954DBA3}" presName="text_2" presStyleLbl="node1" presStyleIdx="1" presStyleCnt="2" custScaleX="102012" custScaleY="115793">
        <dgm:presLayoutVars>
          <dgm:bulletEnabled val="1"/>
        </dgm:presLayoutVars>
      </dgm:prSet>
      <dgm:spPr/>
    </dgm:pt>
    <dgm:pt modelId="{EBC1B8B0-A114-46E3-B9C3-2568A2597112}" type="pres">
      <dgm:prSet presAssocID="{805B0A3B-20F3-4382-9C0D-B631F954DBA3}" presName="accent_2" presStyleCnt="0"/>
      <dgm:spPr/>
    </dgm:pt>
    <dgm:pt modelId="{E57DA90C-F0BE-4A38-854F-42ACA8609C34}" type="pres">
      <dgm:prSet presAssocID="{805B0A3B-20F3-4382-9C0D-B631F954DBA3}" presName="accentRepeatNode" presStyleLbl="solidFgAcc1" presStyleIdx="1" presStyleCnt="2"/>
      <dgm:spPr>
        <a:ln>
          <a:solidFill>
            <a:srgbClr val="002060"/>
          </a:solidFill>
        </a:ln>
      </dgm:spPr>
    </dgm:pt>
  </dgm:ptLst>
  <dgm:cxnLst>
    <dgm:cxn modelId="{3D901D02-A66E-4304-A5D4-C93817CAB59D}" srcId="{27D37583-E23C-478B-9218-A1ABED0C2CC5}" destId="{BB81E90B-4D6D-4B36-86C1-5105974D0C3A}" srcOrd="0" destOrd="0" parTransId="{C2E5D32C-FDCA-4EBA-8539-23366CB6D696}" sibTransId="{420D0B96-453E-4DA6-80E1-14053818243A}"/>
    <dgm:cxn modelId="{FD0FA80D-A5DB-489A-8A72-ADE34769EB06}" type="presOf" srcId="{420D0B96-453E-4DA6-80E1-14053818243A}" destId="{AB64B3F1-B052-463F-B773-6DB277A88C49}" srcOrd="0" destOrd="0" presId="urn:microsoft.com/office/officeart/2008/layout/VerticalCurvedList"/>
    <dgm:cxn modelId="{C4FE621D-0539-4367-9691-9C86B8F5443A}" type="presOf" srcId="{BB81E90B-4D6D-4B36-86C1-5105974D0C3A}" destId="{672135C1-5B0F-40FE-B021-92F4C489863D}" srcOrd="0" destOrd="0" presId="urn:microsoft.com/office/officeart/2008/layout/VerticalCurvedList"/>
    <dgm:cxn modelId="{C772CD3D-AB9A-4643-878D-E28652F0ACB0}" type="presOf" srcId="{27D37583-E23C-478B-9218-A1ABED0C2CC5}" destId="{886F63B2-E5F6-46CB-A8FB-E405DE14156F}" srcOrd="0" destOrd="0" presId="urn:microsoft.com/office/officeart/2008/layout/VerticalCurvedList"/>
    <dgm:cxn modelId="{79BCBD5D-E748-4C82-95F2-2FD9B55690BE}" type="presOf" srcId="{805B0A3B-20F3-4382-9C0D-B631F954DBA3}" destId="{4F498864-4ABC-45A9-8554-8A4081C6C819}" srcOrd="0" destOrd="0" presId="urn:microsoft.com/office/officeart/2008/layout/VerticalCurvedList"/>
    <dgm:cxn modelId="{22239ED8-18F2-4ADD-BBC5-84EA7540E2BE}" srcId="{27D37583-E23C-478B-9218-A1ABED0C2CC5}" destId="{805B0A3B-20F3-4382-9C0D-B631F954DBA3}" srcOrd="1" destOrd="0" parTransId="{BCD18C0A-3FF0-4B45-98DA-A58516C13971}" sibTransId="{84FC7A5F-1C36-4308-A973-12AD24AEC586}"/>
    <dgm:cxn modelId="{78EC38BD-DC40-4FB5-8E62-8C214C73B3B9}" type="presParOf" srcId="{886F63B2-E5F6-46CB-A8FB-E405DE14156F}" destId="{FCB2CB02-779E-4E5B-9DAD-D8CFE9C5BBD9}" srcOrd="0" destOrd="0" presId="urn:microsoft.com/office/officeart/2008/layout/VerticalCurvedList"/>
    <dgm:cxn modelId="{9746BE3F-4EEA-49ED-BB5E-F6B8DE2DECCE}" type="presParOf" srcId="{FCB2CB02-779E-4E5B-9DAD-D8CFE9C5BBD9}" destId="{6D75CF41-F46E-481E-83CD-20E6828AF501}" srcOrd="0" destOrd="0" presId="urn:microsoft.com/office/officeart/2008/layout/VerticalCurvedList"/>
    <dgm:cxn modelId="{90CDD766-A990-433F-BBAB-7677AE0B54EE}" type="presParOf" srcId="{6D75CF41-F46E-481E-83CD-20E6828AF501}" destId="{F9BB8743-4DDE-42A0-AFFF-B5104FA2F11F}" srcOrd="0" destOrd="0" presId="urn:microsoft.com/office/officeart/2008/layout/VerticalCurvedList"/>
    <dgm:cxn modelId="{6DAE3213-B512-408B-82E1-4FC7BB306471}" type="presParOf" srcId="{6D75CF41-F46E-481E-83CD-20E6828AF501}" destId="{AB64B3F1-B052-463F-B773-6DB277A88C49}" srcOrd="1" destOrd="0" presId="urn:microsoft.com/office/officeart/2008/layout/VerticalCurvedList"/>
    <dgm:cxn modelId="{09350C98-9047-47AA-A159-19565BFF31D5}" type="presParOf" srcId="{6D75CF41-F46E-481E-83CD-20E6828AF501}" destId="{B1E57E53-AA0D-4F57-9F5B-302398992D01}" srcOrd="2" destOrd="0" presId="urn:microsoft.com/office/officeart/2008/layout/VerticalCurvedList"/>
    <dgm:cxn modelId="{C91B61D1-ACA1-443B-928B-783AC8463CFB}" type="presParOf" srcId="{6D75CF41-F46E-481E-83CD-20E6828AF501}" destId="{E09AD43E-4E4C-4558-9A56-05FDC4A299F1}" srcOrd="3" destOrd="0" presId="urn:microsoft.com/office/officeart/2008/layout/VerticalCurvedList"/>
    <dgm:cxn modelId="{B4B91358-4211-4E73-B284-2CC62CDF3DC2}" type="presParOf" srcId="{FCB2CB02-779E-4E5B-9DAD-D8CFE9C5BBD9}" destId="{672135C1-5B0F-40FE-B021-92F4C489863D}" srcOrd="1" destOrd="0" presId="urn:microsoft.com/office/officeart/2008/layout/VerticalCurvedList"/>
    <dgm:cxn modelId="{86306B3A-7AB9-4BD9-9EB5-677B5524CFB5}" type="presParOf" srcId="{FCB2CB02-779E-4E5B-9DAD-D8CFE9C5BBD9}" destId="{5F071124-D3BF-4EF9-83CC-C67AC057EC12}" srcOrd="2" destOrd="0" presId="urn:microsoft.com/office/officeart/2008/layout/VerticalCurvedList"/>
    <dgm:cxn modelId="{02F9F58B-D643-4602-AD34-CF8B7DE1DD1D}" type="presParOf" srcId="{5F071124-D3BF-4EF9-83CC-C67AC057EC12}" destId="{2F6FD2FD-CCE3-4334-9DEB-90A64885FAEE}" srcOrd="0" destOrd="0" presId="urn:microsoft.com/office/officeart/2008/layout/VerticalCurvedList"/>
    <dgm:cxn modelId="{599DF447-521E-4F3B-9CE5-38FBEC50E6DE}" type="presParOf" srcId="{FCB2CB02-779E-4E5B-9DAD-D8CFE9C5BBD9}" destId="{4F498864-4ABC-45A9-8554-8A4081C6C819}" srcOrd="3" destOrd="0" presId="urn:microsoft.com/office/officeart/2008/layout/VerticalCurvedList"/>
    <dgm:cxn modelId="{F98DE494-1B72-4DF2-81CE-118DE948D533}" type="presParOf" srcId="{FCB2CB02-779E-4E5B-9DAD-D8CFE9C5BBD9}" destId="{EBC1B8B0-A114-46E3-B9C3-2568A2597112}" srcOrd="4" destOrd="0" presId="urn:microsoft.com/office/officeart/2008/layout/VerticalCurvedList"/>
    <dgm:cxn modelId="{5A486C49-3B94-4ADF-807F-FDCF6486CFD7}" type="presParOf" srcId="{EBC1B8B0-A114-46E3-B9C3-2568A2597112}" destId="{E57DA90C-F0BE-4A38-854F-42ACA8609C3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C24D98-EB6E-4475-A177-08700D5B146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PE"/>
        </a:p>
      </dgm:t>
    </dgm:pt>
    <dgm:pt modelId="{6B2217EA-4106-49C6-9C03-1C15EDFB426B}">
      <dgm:prSet custT="1"/>
      <dgm:spPr>
        <a:solidFill>
          <a:srgbClr val="29305C"/>
        </a:solidFill>
      </dgm:spPr>
      <dgm:t>
        <a:bodyPr/>
        <a:lstStyle/>
        <a:p>
          <a:r>
            <a:rPr lang="es-MX" sz="3200" b="1" dirty="0">
              <a:latin typeface="Calibri" panose="020F0502020204030204" pitchFamily="34" charset="0"/>
              <a:ea typeface="Calibri" panose="020F0502020204030204" pitchFamily="34" charset="0"/>
              <a:cs typeface="Calibri" panose="020F0502020204030204" pitchFamily="34" charset="0"/>
            </a:rPr>
            <a:t>4.2. Principio de motivación de las disposiciones fiscales </a:t>
          </a:r>
          <a:endParaRPr lang="es-PE" sz="3200" dirty="0">
            <a:latin typeface="Calibri" panose="020F0502020204030204" pitchFamily="34" charset="0"/>
            <a:ea typeface="Calibri" panose="020F0502020204030204" pitchFamily="34" charset="0"/>
            <a:cs typeface="Calibri" panose="020F0502020204030204" pitchFamily="34" charset="0"/>
          </a:endParaRPr>
        </a:p>
      </dgm:t>
    </dgm:pt>
    <dgm:pt modelId="{11E6A8EB-C880-4B02-A3E3-D73DE71EDF07}" type="parTrans" cxnId="{343E3687-57C5-45BB-A15E-BCEA25AF7A10}">
      <dgm:prSet/>
      <dgm:spPr/>
      <dgm:t>
        <a:bodyPr/>
        <a:lstStyle/>
        <a:p>
          <a:endParaRPr lang="es-PE"/>
        </a:p>
      </dgm:t>
    </dgm:pt>
    <dgm:pt modelId="{45CF8A09-5D57-4B3A-BB59-15269FF876C7}" type="sibTrans" cxnId="{343E3687-57C5-45BB-A15E-BCEA25AF7A10}">
      <dgm:prSet/>
      <dgm:spPr/>
      <dgm:t>
        <a:bodyPr/>
        <a:lstStyle/>
        <a:p>
          <a:endParaRPr lang="es-PE"/>
        </a:p>
      </dgm:t>
    </dgm:pt>
    <dgm:pt modelId="{EA17B1BF-6B60-4098-A835-99D9EA685C51}">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La exigencia de una imputación necesaria en etapa de diligencias preliminares se desprende de la obligación que tiene el Ministerio Público de motivar debidamente sus disposiciones.</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358ED6EA-C261-4CE8-AA19-442609536F80}" type="parTrans" cxnId="{691E30E6-6C99-4F0E-80F2-6B006D3067B5}">
      <dgm:prSet/>
      <dgm:spPr/>
      <dgm:t>
        <a:bodyPr/>
        <a:lstStyle/>
        <a:p>
          <a:endParaRPr lang="es-PE"/>
        </a:p>
      </dgm:t>
    </dgm:pt>
    <dgm:pt modelId="{22759FC9-7C8C-442F-81C5-10B3C87070EE}" type="sibTrans" cxnId="{691E30E6-6C99-4F0E-80F2-6B006D3067B5}">
      <dgm:prSet/>
      <dgm:spPr/>
      <dgm:t>
        <a:bodyPr/>
        <a:lstStyle/>
        <a:p>
          <a:endParaRPr lang="es-PE"/>
        </a:p>
      </dgm:t>
    </dgm:pt>
    <dgm:pt modelId="{57904260-6ECE-40BA-B072-00AD6C5D5CBA}">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El Tribunal Constitucional en el Exp. N°02430-2016-PA/TC nos menciona que ‘’la debida motivación de las resoluciones fiscales, constituye una garantía frente a arbitrariedad fiscal, esto con el fin de asegurarle a quien denuncia un ilícito penal y a quien se le investiga, que el Ministerio Publico desarrolla su investigación basándose en datos objetivos y no en un mero capricho’’. </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EAD3597D-6D57-4712-9564-9A17EC74EAD7}" type="parTrans" cxnId="{5434B07B-A09C-4453-AEF2-6A97A5AFFD15}">
      <dgm:prSet/>
      <dgm:spPr/>
      <dgm:t>
        <a:bodyPr/>
        <a:lstStyle/>
        <a:p>
          <a:endParaRPr lang="es-PE"/>
        </a:p>
      </dgm:t>
    </dgm:pt>
    <dgm:pt modelId="{58097211-2A63-43A4-89CD-2A2499660C5B}" type="sibTrans" cxnId="{5434B07B-A09C-4453-AEF2-6A97A5AFFD15}">
      <dgm:prSet/>
      <dgm:spPr/>
      <dgm:t>
        <a:bodyPr/>
        <a:lstStyle/>
        <a:p>
          <a:endParaRPr lang="es-PE"/>
        </a:p>
      </dgm:t>
    </dgm:pt>
    <dgm:pt modelId="{96CB2F1E-A065-4906-9F16-FAB614DF6C82}">
      <dgm:prSet/>
      <dgm:spPr/>
      <dgm:t>
        <a:bodyPr/>
        <a:lstStyle/>
        <a:p>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La Casación </a:t>
          </a:r>
          <a:r>
            <a:rPr lang="es-MX" dirty="0" err="1">
              <a:solidFill>
                <a:schemeClr val="bg1"/>
              </a:solidFill>
              <a:latin typeface="Calibri" panose="020F0502020204030204" pitchFamily="34" charset="0"/>
              <a:ea typeface="Calibri" panose="020F0502020204030204" pitchFamily="34" charset="0"/>
              <a:cs typeface="Calibri" panose="020F0502020204030204" pitchFamily="34" charset="0"/>
            </a:rPr>
            <a:t>N.°</a:t>
          </a:r>
          <a:r>
            <a:rPr lang="es-MX" dirty="0">
              <a:solidFill>
                <a:schemeClr val="bg1"/>
              </a:solidFill>
              <a:latin typeface="Calibri" panose="020F0502020204030204" pitchFamily="34" charset="0"/>
              <a:ea typeface="Calibri" panose="020F0502020204030204" pitchFamily="34" charset="0"/>
              <a:cs typeface="Calibri" panose="020F0502020204030204" pitchFamily="34" charset="0"/>
            </a:rPr>
            <a:t> 326-2016 en su fundamento 3.5.12 establece que “es necesario que toda disposición Fiscal detalle debidamente los cargos imputados en contra del investigado; debido a que toda resolución emitida por un órgano público debe estar debidamente motivada, más aún cuando se trate de un proceso penal ya que los derechos y/o garantías constitucionales que asiste al imputado son más susceptibles de menoscabarse.” </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B574F204-0DD0-4BF8-98D0-9C9FB26D0F7C}" type="parTrans" cxnId="{6BB4E80E-759D-4EBD-8ED0-F27F99647F88}">
      <dgm:prSet/>
      <dgm:spPr/>
      <dgm:t>
        <a:bodyPr/>
        <a:lstStyle/>
        <a:p>
          <a:endParaRPr lang="es-PE"/>
        </a:p>
      </dgm:t>
    </dgm:pt>
    <dgm:pt modelId="{E2AF95BC-F565-4648-B0D4-616F9F5E75B3}" type="sibTrans" cxnId="{6BB4E80E-759D-4EBD-8ED0-F27F99647F88}">
      <dgm:prSet/>
      <dgm:spPr/>
      <dgm:t>
        <a:bodyPr/>
        <a:lstStyle/>
        <a:p>
          <a:endParaRPr lang="es-PE"/>
        </a:p>
      </dgm:t>
    </dgm:pt>
    <dgm:pt modelId="{383F898D-73BE-4B5E-8B90-B612B7A7CB3E}" type="pres">
      <dgm:prSet presAssocID="{BFC24D98-EB6E-4475-A177-08700D5B146B}" presName="linear" presStyleCnt="0">
        <dgm:presLayoutVars>
          <dgm:animLvl val="lvl"/>
          <dgm:resizeHandles val="exact"/>
        </dgm:presLayoutVars>
      </dgm:prSet>
      <dgm:spPr/>
    </dgm:pt>
    <dgm:pt modelId="{7B4CD9DB-368C-4950-9833-36A1C09A1564}" type="pres">
      <dgm:prSet presAssocID="{6B2217EA-4106-49C6-9C03-1C15EDFB426B}" presName="parentText" presStyleLbl="node1" presStyleIdx="0" presStyleCnt="1">
        <dgm:presLayoutVars>
          <dgm:chMax val="0"/>
          <dgm:bulletEnabled val="1"/>
        </dgm:presLayoutVars>
      </dgm:prSet>
      <dgm:spPr/>
    </dgm:pt>
    <dgm:pt modelId="{CCAC01EE-9783-4F49-9BFA-5B601C3B7D09}" type="pres">
      <dgm:prSet presAssocID="{6B2217EA-4106-49C6-9C03-1C15EDFB426B}" presName="childText" presStyleLbl="revTx" presStyleIdx="0" presStyleCnt="1">
        <dgm:presLayoutVars>
          <dgm:bulletEnabled val="1"/>
        </dgm:presLayoutVars>
      </dgm:prSet>
      <dgm:spPr/>
    </dgm:pt>
  </dgm:ptLst>
  <dgm:cxnLst>
    <dgm:cxn modelId="{6BB4E80E-759D-4EBD-8ED0-F27F99647F88}" srcId="{6B2217EA-4106-49C6-9C03-1C15EDFB426B}" destId="{96CB2F1E-A065-4906-9F16-FAB614DF6C82}" srcOrd="2" destOrd="0" parTransId="{B574F204-0DD0-4BF8-98D0-9C9FB26D0F7C}" sibTransId="{E2AF95BC-F565-4648-B0D4-616F9F5E75B3}"/>
    <dgm:cxn modelId="{C0E7B774-F7C5-4AE8-A4F4-22FE3697D078}" type="presOf" srcId="{57904260-6ECE-40BA-B072-00AD6C5D5CBA}" destId="{CCAC01EE-9783-4F49-9BFA-5B601C3B7D09}" srcOrd="0" destOrd="1" presId="urn:microsoft.com/office/officeart/2005/8/layout/vList2"/>
    <dgm:cxn modelId="{5434B07B-A09C-4453-AEF2-6A97A5AFFD15}" srcId="{6B2217EA-4106-49C6-9C03-1C15EDFB426B}" destId="{57904260-6ECE-40BA-B072-00AD6C5D5CBA}" srcOrd="1" destOrd="0" parTransId="{EAD3597D-6D57-4712-9564-9A17EC74EAD7}" sibTransId="{58097211-2A63-43A4-89CD-2A2499660C5B}"/>
    <dgm:cxn modelId="{343E3687-57C5-45BB-A15E-BCEA25AF7A10}" srcId="{BFC24D98-EB6E-4475-A177-08700D5B146B}" destId="{6B2217EA-4106-49C6-9C03-1C15EDFB426B}" srcOrd="0" destOrd="0" parTransId="{11E6A8EB-C880-4B02-A3E3-D73DE71EDF07}" sibTransId="{45CF8A09-5D57-4B3A-BB59-15269FF876C7}"/>
    <dgm:cxn modelId="{E4D6CAC6-2304-48AB-9FDF-9253C57DD4E3}" type="presOf" srcId="{BFC24D98-EB6E-4475-A177-08700D5B146B}" destId="{383F898D-73BE-4B5E-8B90-B612B7A7CB3E}" srcOrd="0" destOrd="0" presId="urn:microsoft.com/office/officeart/2005/8/layout/vList2"/>
    <dgm:cxn modelId="{49F712E1-1EA9-402A-B5BF-62722DEA15D3}" type="presOf" srcId="{EA17B1BF-6B60-4098-A835-99D9EA685C51}" destId="{CCAC01EE-9783-4F49-9BFA-5B601C3B7D09}" srcOrd="0" destOrd="0" presId="urn:microsoft.com/office/officeart/2005/8/layout/vList2"/>
    <dgm:cxn modelId="{691E30E6-6C99-4F0E-80F2-6B006D3067B5}" srcId="{6B2217EA-4106-49C6-9C03-1C15EDFB426B}" destId="{EA17B1BF-6B60-4098-A835-99D9EA685C51}" srcOrd="0" destOrd="0" parTransId="{358ED6EA-C261-4CE8-AA19-442609536F80}" sibTransId="{22759FC9-7C8C-442F-81C5-10B3C87070EE}"/>
    <dgm:cxn modelId="{6753A2E7-931B-41BB-AB94-E6E7AB4190B3}" type="presOf" srcId="{6B2217EA-4106-49C6-9C03-1C15EDFB426B}" destId="{7B4CD9DB-368C-4950-9833-36A1C09A1564}" srcOrd="0" destOrd="0" presId="urn:microsoft.com/office/officeart/2005/8/layout/vList2"/>
    <dgm:cxn modelId="{B5D26CFB-1EA1-4219-97FC-15FC5A0E4624}" type="presOf" srcId="{96CB2F1E-A065-4906-9F16-FAB614DF6C82}" destId="{CCAC01EE-9783-4F49-9BFA-5B601C3B7D09}" srcOrd="0" destOrd="2" presId="urn:microsoft.com/office/officeart/2005/8/layout/vList2"/>
    <dgm:cxn modelId="{7B2E2428-94DB-4103-A5DB-0451F3199E50}" type="presParOf" srcId="{383F898D-73BE-4B5E-8B90-B612B7A7CB3E}" destId="{7B4CD9DB-368C-4950-9833-36A1C09A1564}" srcOrd="0" destOrd="0" presId="urn:microsoft.com/office/officeart/2005/8/layout/vList2"/>
    <dgm:cxn modelId="{0334710C-6EAC-44A9-8443-AE23C3F03A9E}" type="presParOf" srcId="{383F898D-73BE-4B5E-8B90-B612B7A7CB3E}" destId="{CCAC01EE-9783-4F49-9BFA-5B601C3B7D0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000C4-4727-4C8A-9B85-AB7C3065EB49}">
      <dsp:nvSpPr>
        <dsp:cNvPr id="0" name=""/>
        <dsp:cNvSpPr/>
      </dsp:nvSpPr>
      <dsp:spPr>
        <a:xfrm>
          <a:off x="1557563" y="1929545"/>
          <a:ext cx="7271645" cy="1952755"/>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es-ES" sz="2500" kern="1200" dirty="0">
              <a:solidFill>
                <a:srgbClr val="29305C"/>
              </a:solidFill>
              <a:latin typeface="Calibri" panose="020F0502020204030204" pitchFamily="34" charset="0"/>
              <a:cs typeface="Calibri" panose="020F0502020204030204" pitchFamily="34" charset="0"/>
            </a:rPr>
            <a:t>Dota a la PNP de una mayor autonomía operativa para realizar primigenios actos de investigación, esta reforma no establece que el Ministerio Publico ya no ostente la dirección de la investigación desde su inicio</a:t>
          </a:r>
          <a:endParaRPr lang="es-PE" sz="2500" kern="1200" dirty="0">
            <a:solidFill>
              <a:srgbClr val="29305C"/>
            </a:solidFill>
            <a:latin typeface="Calibri" panose="020F0502020204030204" pitchFamily="34" charset="0"/>
            <a:cs typeface="Calibri" panose="020F0502020204030204" pitchFamily="34" charset="0"/>
          </a:endParaRPr>
        </a:p>
      </dsp:txBody>
      <dsp:txXfrm>
        <a:off x="1652889" y="2024871"/>
        <a:ext cx="7080993" cy="1762103"/>
      </dsp:txXfrm>
    </dsp:sp>
    <dsp:sp modelId="{20C5E996-7DA3-4003-BF51-FCC054AF1DF5}">
      <dsp:nvSpPr>
        <dsp:cNvPr id="0" name=""/>
        <dsp:cNvSpPr/>
      </dsp:nvSpPr>
      <dsp:spPr>
        <a:xfrm rot="16200000">
          <a:off x="4975297" y="1711457"/>
          <a:ext cx="436177" cy="0"/>
        </a:xfrm>
        <a:custGeom>
          <a:avLst/>
          <a:gdLst/>
          <a:ahLst/>
          <a:cxnLst/>
          <a:rect l="0" t="0" r="0" b="0"/>
          <a:pathLst>
            <a:path>
              <a:moveTo>
                <a:pt x="0" y="0"/>
              </a:moveTo>
              <a:lnTo>
                <a:pt x="436177" y="0"/>
              </a:lnTo>
            </a:path>
          </a:pathLst>
        </a:custGeom>
        <a:noFill/>
        <a:ln w="10795" cap="flat" cmpd="sng" algn="ctr">
          <a:solidFill>
            <a:srgbClr val="29305C"/>
          </a:solidFill>
          <a:prstDash val="solid"/>
        </a:ln>
        <a:effectLst/>
      </dsp:spPr>
      <dsp:style>
        <a:lnRef idx="2">
          <a:scrgbClr r="0" g="0" b="0"/>
        </a:lnRef>
        <a:fillRef idx="0">
          <a:scrgbClr r="0" g="0" b="0"/>
        </a:fillRef>
        <a:effectRef idx="0">
          <a:scrgbClr r="0" g="0" b="0"/>
        </a:effectRef>
        <a:fontRef idx="minor"/>
      </dsp:style>
    </dsp:sp>
    <dsp:sp modelId="{9FDD1FEA-B5C3-4D0D-BB17-3F9BC06EE144}">
      <dsp:nvSpPr>
        <dsp:cNvPr id="0" name=""/>
        <dsp:cNvSpPr/>
      </dsp:nvSpPr>
      <dsp:spPr>
        <a:xfrm>
          <a:off x="2493362" y="315304"/>
          <a:ext cx="5400046" cy="1178064"/>
        </a:xfrm>
        <a:prstGeom prst="roundRect">
          <a:avLst/>
        </a:prstGeom>
        <a:solidFill>
          <a:schemeClr val="tx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s-PE" sz="28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Conducción de la investigación preliminar (Ley 32130)</a:t>
          </a:r>
        </a:p>
      </dsp:txBody>
      <dsp:txXfrm>
        <a:off x="2550870" y="372812"/>
        <a:ext cx="5285030" cy="1063048"/>
      </dsp:txXfrm>
    </dsp:sp>
    <dsp:sp modelId="{1805242A-487E-4C1A-910A-F362917EC703}">
      <dsp:nvSpPr>
        <dsp:cNvPr id="0" name=""/>
        <dsp:cNvSpPr/>
      </dsp:nvSpPr>
      <dsp:spPr>
        <a:xfrm rot="2474138">
          <a:off x="6215993" y="4124974"/>
          <a:ext cx="736312" cy="0"/>
        </a:xfrm>
        <a:custGeom>
          <a:avLst/>
          <a:gdLst/>
          <a:ahLst/>
          <a:cxnLst/>
          <a:rect l="0" t="0" r="0" b="0"/>
          <a:pathLst>
            <a:path>
              <a:moveTo>
                <a:pt x="0" y="0"/>
              </a:moveTo>
              <a:lnTo>
                <a:pt x="736312" y="0"/>
              </a:lnTo>
            </a:path>
          </a:pathLst>
        </a:cu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86C53C80-A622-423B-A2F8-F09AAB8744DB}">
      <dsp:nvSpPr>
        <dsp:cNvPr id="0" name=""/>
        <dsp:cNvSpPr/>
      </dsp:nvSpPr>
      <dsp:spPr>
        <a:xfrm>
          <a:off x="5830292" y="4367647"/>
          <a:ext cx="3405430" cy="1178064"/>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es-PE" sz="2200" kern="1200" dirty="0">
              <a:solidFill>
                <a:srgbClr val="29305C"/>
              </a:solidFill>
              <a:latin typeface="Calibri" panose="020F0502020204030204" pitchFamily="34" charset="0"/>
              <a:cs typeface="Calibri" panose="020F0502020204030204" pitchFamily="34" charset="0"/>
            </a:rPr>
            <a:t>Estrategia operativa (A cargo de PNP)</a:t>
          </a:r>
        </a:p>
      </dsp:txBody>
      <dsp:txXfrm>
        <a:off x="5887800" y="4425155"/>
        <a:ext cx="3290414" cy="1063048"/>
      </dsp:txXfrm>
    </dsp:sp>
    <dsp:sp modelId="{71990534-06A2-4592-A95F-98905A552506}">
      <dsp:nvSpPr>
        <dsp:cNvPr id="0" name=""/>
        <dsp:cNvSpPr/>
      </dsp:nvSpPr>
      <dsp:spPr>
        <a:xfrm rot="8325862">
          <a:off x="3434465" y="4124974"/>
          <a:ext cx="736312" cy="0"/>
        </a:xfrm>
        <a:custGeom>
          <a:avLst/>
          <a:gdLst/>
          <a:ahLst/>
          <a:cxnLst/>
          <a:rect l="0" t="0" r="0" b="0"/>
          <a:pathLst>
            <a:path>
              <a:moveTo>
                <a:pt x="0" y="0"/>
              </a:moveTo>
              <a:lnTo>
                <a:pt x="736312" y="0"/>
              </a:lnTo>
            </a:path>
          </a:pathLst>
        </a:cu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E76B3247-EE7A-4C2D-A2FE-EE79C614EAFD}">
      <dsp:nvSpPr>
        <dsp:cNvPr id="0" name=""/>
        <dsp:cNvSpPr/>
      </dsp:nvSpPr>
      <dsp:spPr>
        <a:xfrm>
          <a:off x="1107490" y="4367647"/>
          <a:ext cx="3492548" cy="1178064"/>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es-PE" sz="2200" kern="1200" dirty="0">
              <a:solidFill>
                <a:srgbClr val="29305C"/>
              </a:solidFill>
              <a:latin typeface="Calibri" panose="020F0502020204030204" pitchFamily="34" charset="0"/>
              <a:cs typeface="Calibri" panose="020F0502020204030204" pitchFamily="34" charset="0"/>
            </a:rPr>
            <a:t>Estrategia jurídica de la investigación (A cargo de MP)</a:t>
          </a:r>
        </a:p>
      </dsp:txBody>
      <dsp:txXfrm>
        <a:off x="1164998" y="4425155"/>
        <a:ext cx="3377532" cy="10630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E4F4D-7366-41BB-A476-604EB9F8556B}">
      <dsp:nvSpPr>
        <dsp:cNvPr id="0" name=""/>
        <dsp:cNvSpPr/>
      </dsp:nvSpPr>
      <dsp:spPr>
        <a:xfrm>
          <a:off x="8617" y="1297906"/>
          <a:ext cx="6332123" cy="3430232"/>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Calibri" panose="020F0502020204030204" pitchFamily="34" charset="0"/>
              <a:ea typeface="Calibri" panose="020F0502020204030204" pitchFamily="34" charset="0"/>
              <a:cs typeface="Calibri" panose="020F0502020204030204" pitchFamily="34" charset="0"/>
            </a:rPr>
            <a:t>En la etapa de diligencias preliminares, y a</a:t>
          </a:r>
          <a:br>
            <a:rPr lang="es-MX" sz="2000" kern="1200" dirty="0">
              <a:latin typeface="Calibri" panose="020F0502020204030204" pitchFamily="34" charset="0"/>
              <a:ea typeface="Calibri" panose="020F0502020204030204" pitchFamily="34" charset="0"/>
              <a:cs typeface="Calibri" panose="020F0502020204030204" pitchFamily="34" charset="0"/>
            </a:rPr>
          </a:br>
          <a:r>
            <a:rPr lang="es-MX" sz="2000" kern="1200" dirty="0">
              <a:latin typeface="Calibri" panose="020F0502020204030204" pitchFamily="34" charset="0"/>
              <a:ea typeface="Calibri" panose="020F0502020204030204" pitchFamily="34" charset="0"/>
              <a:cs typeface="Calibri" panose="020F0502020204030204" pitchFamily="34" charset="0"/>
            </a:rPr>
            <a:t> lo largo de todo el proceso, el fiscal debe actuar con autonomía y objetividad, evitando sesgos que puedan afectar la investigación. La motivación adecuada de sus decisiones no solo es un acto de transparencia, sino también un mecanismo de autocontrol que permite justificar la adopción de una determinada línea investigativa. En este sentido, una disposición fiscal motivada adecuadamente brinde una confianza a la ciudadanía y a las partes que se encuentran involucradas en el proceso penal. </a:t>
          </a:r>
          <a:endParaRPr lang="es-PE" sz="2000" kern="1200" dirty="0">
            <a:latin typeface="Calibri" panose="020F0502020204030204" pitchFamily="34" charset="0"/>
            <a:ea typeface="Calibri" panose="020F0502020204030204" pitchFamily="34" charset="0"/>
            <a:cs typeface="Calibri" panose="020F0502020204030204" pitchFamily="34" charset="0"/>
          </a:endParaRPr>
        </a:p>
      </dsp:txBody>
      <dsp:txXfrm>
        <a:off x="109085" y="1398374"/>
        <a:ext cx="6131187" cy="3229296"/>
      </dsp:txXfrm>
    </dsp:sp>
    <dsp:sp modelId="{6F942B50-936E-4278-AD37-A5E5DC8087C3}">
      <dsp:nvSpPr>
        <dsp:cNvPr id="0" name=""/>
        <dsp:cNvSpPr/>
      </dsp:nvSpPr>
      <dsp:spPr>
        <a:xfrm>
          <a:off x="6663670" y="2612590"/>
          <a:ext cx="684609" cy="800864"/>
        </a:xfrm>
        <a:prstGeom prst="rightArrow">
          <a:avLst>
            <a:gd name="adj1" fmla="val 60000"/>
            <a:gd name="adj2" fmla="val 50000"/>
          </a:avLst>
        </a:prstGeom>
        <a:solidFill>
          <a:schemeClr val="tx1"/>
        </a:solidFill>
        <a:ln>
          <a:solidFill>
            <a:srgbClr val="29305C"/>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PE" sz="1300" kern="1200"/>
        </a:p>
      </dsp:txBody>
      <dsp:txXfrm>
        <a:off x="6663670" y="2772763"/>
        <a:ext cx="479226" cy="480518"/>
      </dsp:txXfrm>
    </dsp:sp>
    <dsp:sp modelId="{D5B9779E-C5E6-4098-BB50-1D496FC9C800}">
      <dsp:nvSpPr>
        <dsp:cNvPr id="0" name=""/>
        <dsp:cNvSpPr/>
      </dsp:nvSpPr>
      <dsp:spPr>
        <a:xfrm>
          <a:off x="7632457" y="1248645"/>
          <a:ext cx="3229291" cy="3528755"/>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MX" sz="1600" kern="1200" dirty="0">
              <a:latin typeface="Calibri" panose="020F0502020204030204" pitchFamily="34" charset="0"/>
              <a:ea typeface="Calibri" panose="020F0502020204030204" pitchFamily="34" charset="0"/>
              <a:cs typeface="Calibri" panose="020F0502020204030204" pitchFamily="34" charset="0"/>
            </a:rPr>
            <a:t>Por su parte, el Tribunal Constitucional en</a:t>
          </a:r>
          <a:br>
            <a:rPr lang="es-MX" sz="1600" kern="1200" dirty="0">
              <a:latin typeface="Calibri" panose="020F0502020204030204" pitchFamily="34" charset="0"/>
              <a:ea typeface="Calibri" panose="020F0502020204030204" pitchFamily="34" charset="0"/>
              <a:cs typeface="Calibri" panose="020F0502020204030204" pitchFamily="34" charset="0"/>
            </a:rPr>
          </a:br>
          <a:r>
            <a:rPr lang="es-MX" sz="1600" kern="1200" dirty="0">
              <a:latin typeface="Calibri" panose="020F0502020204030204" pitchFamily="34" charset="0"/>
              <a:ea typeface="Calibri" panose="020F0502020204030204" pitchFamily="34" charset="0"/>
              <a:cs typeface="Calibri" panose="020F0502020204030204" pitchFamily="34" charset="0"/>
            </a:rPr>
            <a:t> la sentencia del Expediente 04437-2012-PA/TC enfatiza que toda decisión fiscal debe expresar “las razones o justificaciones objetivas” que sustentan su adopción, asegurando congruencia entre lo pedido y lo resuelto. No basta con invocar el ordenamiento jurídico, sino que debe sustentarse en hechos debidamente acreditados en la investigación</a:t>
          </a:r>
          <a:endParaRPr lang="es-PE" sz="1600" kern="1200" dirty="0">
            <a:latin typeface="Calibri" panose="020F0502020204030204" pitchFamily="34" charset="0"/>
            <a:ea typeface="Calibri" panose="020F0502020204030204" pitchFamily="34" charset="0"/>
            <a:cs typeface="Calibri" panose="020F0502020204030204" pitchFamily="34" charset="0"/>
          </a:endParaRPr>
        </a:p>
      </dsp:txBody>
      <dsp:txXfrm>
        <a:off x="7727040" y="1343228"/>
        <a:ext cx="3040125" cy="333958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5ABF3-F703-4811-BDBC-4CBFE47EE837}">
      <dsp:nvSpPr>
        <dsp:cNvPr id="0" name=""/>
        <dsp:cNvSpPr/>
      </dsp:nvSpPr>
      <dsp:spPr>
        <a:xfrm>
          <a:off x="835326" y="0"/>
          <a:ext cx="9467038" cy="4916774"/>
        </a:xfrm>
        <a:prstGeom prst="rightArrow">
          <a:avLst/>
        </a:prstGeom>
        <a:solidFill>
          <a:srgbClr val="29305C"/>
        </a:solidFill>
        <a:ln>
          <a:solidFill>
            <a:srgbClr val="29305C"/>
          </a:solidFill>
        </a:ln>
        <a:effectLst/>
      </dsp:spPr>
      <dsp:style>
        <a:lnRef idx="0">
          <a:scrgbClr r="0" g="0" b="0"/>
        </a:lnRef>
        <a:fillRef idx="1">
          <a:scrgbClr r="0" g="0" b="0"/>
        </a:fillRef>
        <a:effectRef idx="0">
          <a:scrgbClr r="0" g="0" b="0"/>
        </a:effectRef>
        <a:fontRef idx="minor"/>
      </dsp:style>
    </dsp:sp>
    <dsp:sp modelId="{40A6C28E-DCE9-4E81-9126-8EBC3DB9EFE0}">
      <dsp:nvSpPr>
        <dsp:cNvPr id="0" name=""/>
        <dsp:cNvSpPr/>
      </dsp:nvSpPr>
      <dsp:spPr>
        <a:xfrm>
          <a:off x="121818" y="1475032"/>
          <a:ext cx="10894054" cy="1966709"/>
        </a:xfrm>
        <a:prstGeom prst="roundRect">
          <a:avLst/>
        </a:prstGeom>
        <a:solidFill>
          <a:schemeClr val="tx1"/>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PE" sz="2300" kern="1200" dirty="0">
              <a:solidFill>
                <a:srgbClr val="29305C"/>
              </a:solidFill>
            </a:rPr>
            <a:t>En algunos casos, las diligencias preliminares se inician </a:t>
          </a:r>
          <a:r>
            <a:rPr lang="es-PE" sz="2300" b="1" kern="1200" dirty="0">
              <a:solidFill>
                <a:srgbClr val="29305C"/>
              </a:solidFill>
            </a:rPr>
            <a:t>"contra los que resulten responsables"</a:t>
          </a:r>
          <a:r>
            <a:rPr lang="es-PE" sz="2300" kern="1200" dirty="0">
              <a:solidFill>
                <a:srgbClr val="29305C"/>
              </a:solidFill>
            </a:rPr>
            <a:t> porque el Ministerio Público tiene conocimiento de un posible delito, pero aún no ha identificado a los presuntos autores o partícipes. Es decir, la investigación no está dirigida contra una persona específica desde el inicio, sino que se orienta a determinar quiénes podrían haber cometido el delito. </a:t>
          </a:r>
        </a:p>
      </dsp:txBody>
      <dsp:txXfrm>
        <a:off x="217825" y="1571039"/>
        <a:ext cx="10702040" cy="177469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10C9B-5C91-45D6-A021-89D0A3F10BB0}">
      <dsp:nvSpPr>
        <dsp:cNvPr id="0" name=""/>
        <dsp:cNvSpPr/>
      </dsp:nvSpPr>
      <dsp:spPr>
        <a:xfrm>
          <a:off x="7708" y="374759"/>
          <a:ext cx="3812977" cy="4302167"/>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latin typeface="Calibri" panose="020F0502020204030204" pitchFamily="34" charset="0"/>
              <a:ea typeface="Calibri" panose="020F0502020204030204" pitchFamily="34" charset="0"/>
              <a:cs typeface="Calibri" panose="020F0502020204030204" pitchFamily="34" charset="0"/>
            </a:rPr>
            <a:t>Las investigaciones contra los que resulten responsables se deben utilizar en circunstancias específicas, como por ejemplo, cuando no se puede conocer la identidad de los investigados, sin embargo, se ha convertido en mala praxis del MP el utilizar esta figura para investigar a sujetos de los cuáles si se tiene pleno conocimiento e identificación</a:t>
          </a:r>
          <a:endParaRPr lang="es-PE" sz="2000" kern="1200" dirty="0">
            <a:latin typeface="Calibri" panose="020F0502020204030204" pitchFamily="34" charset="0"/>
            <a:ea typeface="Calibri" panose="020F0502020204030204" pitchFamily="34" charset="0"/>
            <a:cs typeface="Calibri" panose="020F0502020204030204" pitchFamily="34" charset="0"/>
          </a:endParaRPr>
        </a:p>
      </dsp:txBody>
      <dsp:txXfrm>
        <a:off x="119386" y="486437"/>
        <a:ext cx="3589621" cy="4078811"/>
      </dsp:txXfrm>
    </dsp:sp>
    <dsp:sp modelId="{7D43BE94-8358-4DA4-9706-CFD4574C13D5}">
      <dsp:nvSpPr>
        <dsp:cNvPr id="0" name=""/>
        <dsp:cNvSpPr/>
      </dsp:nvSpPr>
      <dsp:spPr>
        <a:xfrm>
          <a:off x="4304965" y="1925336"/>
          <a:ext cx="1026673" cy="1201013"/>
        </a:xfrm>
        <a:prstGeom prst="rightArrow">
          <a:avLst>
            <a:gd name="adj1" fmla="val 60000"/>
            <a:gd name="adj2" fmla="val 50000"/>
          </a:avLst>
        </a:prstGeom>
        <a:solidFill>
          <a:schemeClr val="tx1">
            <a:lumMod val="8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66950">
            <a:lnSpc>
              <a:spcPct val="90000"/>
            </a:lnSpc>
            <a:spcBef>
              <a:spcPct val="0"/>
            </a:spcBef>
            <a:spcAft>
              <a:spcPct val="35000"/>
            </a:spcAft>
            <a:buNone/>
          </a:pPr>
          <a:endParaRPr lang="es-PE" sz="5100" kern="1200"/>
        </a:p>
      </dsp:txBody>
      <dsp:txXfrm>
        <a:off x="4304965" y="2165539"/>
        <a:ext cx="718671" cy="720607"/>
      </dsp:txXfrm>
    </dsp:sp>
    <dsp:sp modelId="{F678FEA3-9474-43CB-A2D0-671BCACB2913}">
      <dsp:nvSpPr>
        <dsp:cNvPr id="0" name=""/>
        <dsp:cNvSpPr/>
      </dsp:nvSpPr>
      <dsp:spPr>
        <a:xfrm>
          <a:off x="5757804" y="0"/>
          <a:ext cx="5671982" cy="5051686"/>
        </a:xfrm>
        <a:prstGeom prst="roundRect">
          <a:avLst>
            <a:gd name="adj" fmla="val 10000"/>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MX" sz="2400" kern="1200" dirty="0">
              <a:latin typeface="Calibri" panose="020F0502020204030204" pitchFamily="34" charset="0"/>
              <a:ea typeface="Calibri" panose="020F0502020204030204" pitchFamily="34" charset="0"/>
              <a:cs typeface="Calibri" panose="020F0502020204030204" pitchFamily="34" charset="0"/>
            </a:rPr>
            <a:t>La Casación N.º 1701-2022, Arequipa en su fundamento jurídico tercero, establece que cuando desde el inicio se conoce la identidad de los investigados, la defensa debe ser citada; de lo contrario, se vulnera su derecho fundamental a la defensa. “se realizaron investigaciones contra los presuntos responsables, y en este caso específico, se debería haber citado a la defensa de los investigados, pues desde el inicio se conocía a quiénes se estaba investigando (…) al no proceder de esta manera, se habría vulnerado su derecho fundamental a la defensa” </a:t>
          </a:r>
          <a:endParaRPr lang="es-PE" sz="2400" kern="1200" dirty="0">
            <a:latin typeface="Calibri" panose="020F0502020204030204" pitchFamily="34" charset="0"/>
            <a:ea typeface="Calibri" panose="020F0502020204030204" pitchFamily="34" charset="0"/>
            <a:cs typeface="Calibri" panose="020F0502020204030204" pitchFamily="34" charset="0"/>
          </a:endParaRPr>
        </a:p>
      </dsp:txBody>
      <dsp:txXfrm>
        <a:off x="5905763" y="147959"/>
        <a:ext cx="5376064" cy="475576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556C9-C308-4544-9AD3-CB0041D7E884}">
      <dsp:nvSpPr>
        <dsp:cNvPr id="0" name=""/>
        <dsp:cNvSpPr/>
      </dsp:nvSpPr>
      <dsp:spPr>
        <a:xfrm rot="5400000">
          <a:off x="5199786" y="-652371"/>
          <a:ext cx="4604978" cy="7060965"/>
        </a:xfrm>
        <a:prstGeom prst="round2SameRect">
          <a:avLst/>
        </a:prstGeom>
        <a:solidFill>
          <a:schemeClr val="tx2">
            <a:alpha val="9000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s-MX" sz="2000" kern="1200" dirty="0">
              <a:latin typeface="Calibri" panose="020F0502020204030204" pitchFamily="34" charset="0"/>
              <a:cs typeface="Calibri" panose="020F0502020204030204" pitchFamily="34" charset="0"/>
            </a:rPr>
            <a:t>El debido proceso (Artículo 139 de la Constitución, que garantiza el acceso a la tutela jurisdiccional efectiva),</a:t>
          </a:r>
          <a:endParaRPr lang="es-PE"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es-MX" sz="2000" kern="1200" dirty="0">
              <a:latin typeface="Calibri" panose="020F0502020204030204" pitchFamily="34" charset="0"/>
              <a:cs typeface="Calibri" panose="020F0502020204030204" pitchFamily="34" charset="0"/>
            </a:rPr>
            <a:t>El derecho a la defensa (artículos 139, inciso 14, de la Constitución y 71 del Código Procesal Penal, que aseguran el derecho del imputado a defenderse en todas las etapas del proceso),</a:t>
          </a:r>
          <a:endParaRPr lang="es-PE"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es-MX" sz="2000" kern="1200" dirty="0">
              <a:latin typeface="Calibri" panose="020F0502020204030204" pitchFamily="34" charset="0"/>
              <a:cs typeface="Calibri" panose="020F0502020204030204" pitchFamily="34" charset="0"/>
            </a:rPr>
            <a:t>La legalidad procesal e igualdad de armas (artículo IX del Título Preliminar del CPP, que resalta los principios de legalidad y equidad en el proceso)</a:t>
          </a:r>
          <a:endParaRPr lang="es-PE"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es-MX" sz="2000" kern="1200" dirty="0">
              <a:latin typeface="Calibri" panose="020F0502020204030204" pitchFamily="34" charset="0"/>
              <a:cs typeface="Calibri" panose="020F0502020204030204" pitchFamily="34" charset="0"/>
            </a:rPr>
            <a:t>Ausencia de objetividad fiscal (artículo 8 del CPP, que establece la obligación del Ministerio Público de actuar con imparcialidad), pues se omite dar al imputado la oportunidad de un adecuado ejercicio de su defensa al restringir el acceso a la información y el conocimiento de los actos procesales.</a:t>
          </a:r>
          <a:endParaRPr lang="es-PE" sz="2000" kern="1200" dirty="0">
            <a:latin typeface="Calibri" panose="020F0502020204030204" pitchFamily="34" charset="0"/>
            <a:cs typeface="Calibri" panose="020F0502020204030204" pitchFamily="34" charset="0"/>
          </a:endParaRPr>
        </a:p>
      </dsp:txBody>
      <dsp:txXfrm rot="-5400000">
        <a:off x="3971793" y="800418"/>
        <a:ext cx="6836169" cy="4155386"/>
      </dsp:txXfrm>
    </dsp:sp>
    <dsp:sp modelId="{8C4C61AA-403B-40C9-AED9-485976CCD8B7}">
      <dsp:nvSpPr>
        <dsp:cNvPr id="0" name=""/>
        <dsp:cNvSpPr/>
      </dsp:nvSpPr>
      <dsp:spPr>
        <a:xfrm>
          <a:off x="0" y="0"/>
          <a:ext cx="3971793" cy="5756223"/>
        </a:xfrm>
        <a:prstGeom prst="roundRect">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s-MX" sz="2800" kern="1200" dirty="0">
              <a:latin typeface="Calibri" panose="020F0502020204030204" pitchFamily="34" charset="0"/>
              <a:ea typeface="Calibri" panose="020F0502020204030204" pitchFamily="34" charset="0"/>
              <a:cs typeface="Calibri" panose="020F0502020204030204" pitchFamily="34" charset="0"/>
            </a:rPr>
            <a:t>Las investigaciones ‘’contra los que resulten responsables’’ realizadas contra quienes ya tienen plena identificación como imputados, sin que se justifique la necesidad de ocultar dicha información, vulneran derechos fundamentales como: </a:t>
          </a:r>
          <a:endParaRPr lang="es-PE" sz="2800" kern="1200" dirty="0">
            <a:latin typeface="Calibri" panose="020F0502020204030204" pitchFamily="34" charset="0"/>
            <a:ea typeface="Calibri" panose="020F0502020204030204" pitchFamily="34" charset="0"/>
            <a:cs typeface="Calibri" panose="020F0502020204030204" pitchFamily="34" charset="0"/>
          </a:endParaRPr>
        </a:p>
      </dsp:txBody>
      <dsp:txXfrm>
        <a:off x="193887" y="193887"/>
        <a:ext cx="3584019" cy="536844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CE32A2-444B-44C8-A3BE-B9F33322CD53}">
      <dsp:nvSpPr>
        <dsp:cNvPr id="0" name=""/>
        <dsp:cNvSpPr/>
      </dsp:nvSpPr>
      <dsp:spPr>
        <a:xfrm>
          <a:off x="0" y="1984696"/>
          <a:ext cx="11002780" cy="1906748"/>
        </a:xfrm>
        <a:prstGeom prst="notchedRightArrow">
          <a:avLst/>
        </a:prstGeom>
        <a:solidFill>
          <a:schemeClr val="tx1">
            <a:lumMod val="85000"/>
          </a:schemeClr>
        </a:solidFill>
        <a:ln>
          <a:noFill/>
        </a:ln>
        <a:effectLst/>
      </dsp:spPr>
      <dsp:style>
        <a:lnRef idx="0">
          <a:scrgbClr r="0" g="0" b="0"/>
        </a:lnRef>
        <a:fillRef idx="1">
          <a:scrgbClr r="0" g="0" b="0"/>
        </a:fillRef>
        <a:effectRef idx="0">
          <a:scrgbClr r="0" g="0" b="0"/>
        </a:effectRef>
        <a:fontRef idx="minor"/>
      </dsp:style>
    </dsp:sp>
    <dsp:sp modelId="{9552E7D2-9C92-4409-8673-0BD0CE412DF7}">
      <dsp:nvSpPr>
        <dsp:cNvPr id="0" name=""/>
        <dsp:cNvSpPr/>
      </dsp:nvSpPr>
      <dsp:spPr>
        <a:xfrm>
          <a:off x="3252" y="374752"/>
          <a:ext cx="9895996" cy="190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a:lnSpc>
              <a:spcPct val="90000"/>
            </a:lnSpc>
            <a:spcBef>
              <a:spcPct val="0"/>
            </a:spcBef>
            <a:spcAft>
              <a:spcPct val="35000"/>
            </a:spcAft>
            <a:buNone/>
          </a:pPr>
          <a:r>
            <a:rPr lang="es-PE" sz="20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Excepcionalmente se permite que determinadas actuaciones o documentos se mantengan en secreto por un tiempo limitado. Según el Artículo 324, inciso 2, "El Fiscal puede ordenar que alguna actuación o documento se mantenga en secreto por un tiempo no mayor de veinte días, prorrogables por el Juez de la Investigación Preparatoria por un plazo no mayor de veinte días, cuando su conocimiento pueda dificultar el éxito de la investigación". </a:t>
          </a:r>
          <a:r>
            <a:rPr lang="es-PE" sz="2000" b="1" kern="1200" dirty="0">
              <a:solidFill>
                <a:srgbClr val="29305C"/>
              </a:solidFill>
              <a:latin typeface="Calibri" panose="020F0502020204030204" pitchFamily="34" charset="0"/>
              <a:ea typeface="Calibri" panose="020F0502020204030204" pitchFamily="34" charset="0"/>
              <a:cs typeface="Calibri" panose="020F0502020204030204" pitchFamily="34" charset="0"/>
            </a:rPr>
            <a:t>Esto significa que el secreto no se aplica a toda la investigación, sino únicamente a actos específicos cuya divulgación pueda comprometer su efectividad.</a:t>
          </a:r>
        </a:p>
      </dsp:txBody>
      <dsp:txXfrm>
        <a:off x="3252" y="374752"/>
        <a:ext cx="9895996" cy="1906748"/>
      </dsp:txXfrm>
    </dsp:sp>
    <dsp:sp modelId="{CDA0F476-AC10-4313-BBBB-7026F8EB208A}">
      <dsp:nvSpPr>
        <dsp:cNvPr id="0" name=""/>
        <dsp:cNvSpPr/>
      </dsp:nvSpPr>
      <dsp:spPr>
        <a:xfrm>
          <a:off x="4607974" y="2729710"/>
          <a:ext cx="476687" cy="476687"/>
        </a:xfrm>
        <a:prstGeom prst="ellipse">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54F080-9430-4561-B631-EECCF5D8999D}">
      <dsp:nvSpPr>
        <dsp:cNvPr id="0" name=""/>
        <dsp:cNvSpPr/>
      </dsp:nvSpPr>
      <dsp:spPr>
        <a:xfrm>
          <a:off x="0" y="1335623"/>
          <a:ext cx="10643016" cy="1780831"/>
        </a:xfrm>
        <a:prstGeom prst="notchedRightArrow">
          <a:avLst/>
        </a:prstGeom>
        <a:solidFill>
          <a:schemeClr val="tx1">
            <a:lumMod val="95000"/>
          </a:schemeClr>
        </a:solidFill>
        <a:ln>
          <a:noFill/>
        </a:ln>
        <a:effectLst/>
      </dsp:spPr>
      <dsp:style>
        <a:lnRef idx="0">
          <a:scrgbClr r="0" g="0" b="0"/>
        </a:lnRef>
        <a:fillRef idx="1">
          <a:scrgbClr r="0" g="0" b="0"/>
        </a:fillRef>
        <a:effectRef idx="0">
          <a:scrgbClr r="0" g="0" b="0"/>
        </a:effectRef>
        <a:fontRef idx="minor"/>
      </dsp:style>
    </dsp:sp>
    <dsp:sp modelId="{67D8979A-D792-4B24-A636-576AC0861C6A}">
      <dsp:nvSpPr>
        <dsp:cNvPr id="0" name=""/>
        <dsp:cNvSpPr/>
      </dsp:nvSpPr>
      <dsp:spPr>
        <a:xfrm>
          <a:off x="0" y="0"/>
          <a:ext cx="9578714" cy="1780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marL="0" lvl="0" indent="0" algn="ctr" defTabSz="933450">
            <a:lnSpc>
              <a:spcPct val="90000"/>
            </a:lnSpc>
            <a:spcBef>
              <a:spcPct val="0"/>
            </a:spcBef>
            <a:spcAft>
              <a:spcPct val="35000"/>
            </a:spcAft>
            <a:buNone/>
          </a:pPr>
          <a:r>
            <a:rPr lang="es-PE" sz="2100" kern="1200" dirty="0">
              <a:solidFill>
                <a:srgbClr val="29305C"/>
              </a:solidFill>
              <a:latin typeface="Calibri" panose="020F0502020204030204" pitchFamily="34" charset="0"/>
              <a:cs typeface="Calibri" panose="020F0502020204030204" pitchFamily="34" charset="0"/>
            </a:rPr>
            <a:t>No es posible disponer la totalidad de la investigación como secreta pues el Art. 324 expresamente señala que se limita a actos específicos, en ese sentido, los elementos de convicción recabados se deben excluir del proceso por constituir prueba ilícita al haberse vulnerado el debido proceso y el contenido esencial del derecho de defensa.</a:t>
          </a:r>
        </a:p>
      </dsp:txBody>
      <dsp:txXfrm>
        <a:off x="0" y="0"/>
        <a:ext cx="9578714" cy="1780831"/>
      </dsp:txXfrm>
    </dsp:sp>
    <dsp:sp modelId="{CDA4ECEF-5D3D-4B7D-810A-7EA42143A51E}">
      <dsp:nvSpPr>
        <dsp:cNvPr id="0" name=""/>
        <dsp:cNvSpPr/>
      </dsp:nvSpPr>
      <dsp:spPr>
        <a:xfrm>
          <a:off x="4566753" y="2003435"/>
          <a:ext cx="445207" cy="445207"/>
        </a:xfrm>
        <a:prstGeom prst="ellipse">
          <a:avLst/>
        </a:prstGeom>
        <a:solidFill>
          <a:srgbClr val="002060"/>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F40626-1BA2-4C33-9174-86B0DE13B078}">
      <dsp:nvSpPr>
        <dsp:cNvPr id="0" name=""/>
        <dsp:cNvSpPr/>
      </dsp:nvSpPr>
      <dsp:spPr>
        <a:xfrm>
          <a:off x="0" y="24635"/>
          <a:ext cx="10687987" cy="4556456"/>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s-MX" sz="29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El derecho de defensa, reconocido en el artículo 139, inciso 14, de la Constitución, garantiza que los justiciables, en la protección de sus derechos y obligaciones, cualquiera que sea su naturaleza (civil, penal, laboral, etc.), no queden en estado de indefensión. El contenido esencial del derecho de defensa queda afectado cuando, en el seno de un proceso judicial, cualquiera de las partes resulta impedida, por concretos actos de los órganos judiciales, de ejercer los medios necesarios, suficientes y eficaces para defender sus derechos e intereses legítimos</a:t>
          </a:r>
          <a:endParaRPr lang="es-PE" sz="2900" kern="1200" dirty="0">
            <a:solidFill>
              <a:srgbClr val="29305C"/>
            </a:solidFill>
            <a:latin typeface="Calibri" panose="020F0502020204030204" pitchFamily="34" charset="0"/>
            <a:ea typeface="Calibri" panose="020F0502020204030204" pitchFamily="34" charset="0"/>
            <a:cs typeface="Calibri" panose="020F0502020204030204" pitchFamily="34" charset="0"/>
          </a:endParaRPr>
        </a:p>
      </dsp:txBody>
      <dsp:txXfrm>
        <a:off x="222428" y="247063"/>
        <a:ext cx="10243131" cy="41116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C8513-2817-43B8-976F-08C93EE8B220}">
      <dsp:nvSpPr>
        <dsp:cNvPr id="0" name=""/>
        <dsp:cNvSpPr/>
      </dsp:nvSpPr>
      <dsp:spPr>
        <a:xfrm>
          <a:off x="0" y="48292"/>
          <a:ext cx="10942819" cy="5075021"/>
        </a:xfrm>
        <a:prstGeom prst="roundRect">
          <a:avLst/>
        </a:prstGeom>
        <a:solidFill>
          <a:schemeClr val="tx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Según la Constitución, el Ministerio Público tiene la atribución de “conducir desde su inicio” la investigación del delito, lo que no necesariamente implica que deba ejecutar directamente los actos de investigación, sino más bien dirigir y ordenar las diligencias necesarias. En este sentido, explica que “el poder de conducir es dirigir, mandar, gobernar, manejar los actos de investigación del delito, es decir, llevar o instruir las diligencias necesarias para descubrir el delito –actividad de búsqueda de la verdad para el esclarecimiento del delito–”.  </a:t>
          </a:r>
          <a:r>
            <a:rPr lang="es-MX"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a:t>
          </a:r>
        </a:p>
        <a:p>
          <a:pPr marL="0" lvl="0" indent="0" algn="l" defTabSz="977900">
            <a:lnSpc>
              <a:spcPct val="90000"/>
            </a:lnSpc>
            <a:spcBef>
              <a:spcPct val="0"/>
            </a:spcBef>
            <a:spcAft>
              <a:spcPct val="35000"/>
            </a:spcAft>
            <a:buNone/>
          </a:pPr>
          <a:r>
            <a:rPr lang="es-MX" sz="2200" kern="1200" dirty="0">
              <a:solidFill>
                <a:srgbClr val="29305C"/>
              </a:solidFill>
              <a:latin typeface="Calibri" panose="020F0502020204030204" pitchFamily="34" charset="0"/>
              <a:ea typeface="Calibri" panose="020F0502020204030204" pitchFamily="34" charset="0"/>
              <a:cs typeface="Calibri" panose="020F0502020204030204" pitchFamily="34" charset="0"/>
            </a:rPr>
            <a:t>Finalmente, concluye que esta reforma legislativa “carece de apoyatura en la Constitución”, pues no se condice con las atribuciones reconocidas al Ministerio Público en la normativa vigente, lo que genera incertidumbre sobre el marco jurídico que rige la investigación penal</a:t>
          </a:r>
          <a:endPar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pPr marL="0" lvl="0" indent="0" algn="l" defTabSz="977900">
            <a:lnSpc>
              <a:spcPct val="90000"/>
            </a:lnSpc>
            <a:spcBef>
              <a:spcPct val="0"/>
            </a:spcBef>
            <a:spcAft>
              <a:spcPct val="35000"/>
            </a:spcAft>
            <a:buNone/>
          </a:pPr>
          <a:r>
            <a:rPr lang="es-MX" sz="2200" b="1" kern="1200" dirty="0">
              <a:solidFill>
                <a:srgbClr val="29305C"/>
              </a:solidFill>
              <a:latin typeface="Calibri" panose="020F0502020204030204" pitchFamily="34" charset="0"/>
              <a:ea typeface="Calibri" panose="020F0502020204030204" pitchFamily="34" charset="0"/>
              <a:cs typeface="Calibri" panose="020F0502020204030204" pitchFamily="34" charset="0"/>
            </a:rPr>
            <a:t>San Martín Castro, C. (2024). Análisis sobre la Ley 32130 y la investigación policial del delito. LP Derecho</a:t>
          </a:r>
          <a:endParaRPr lang="es-PE" sz="2200" kern="1200" dirty="0">
            <a:solidFill>
              <a:srgbClr val="29305C"/>
            </a:solidFill>
            <a:latin typeface="Calibri" panose="020F0502020204030204" pitchFamily="34" charset="0"/>
            <a:ea typeface="Calibri" panose="020F0502020204030204" pitchFamily="34" charset="0"/>
            <a:cs typeface="Calibri" panose="020F0502020204030204" pitchFamily="34" charset="0"/>
          </a:endParaRPr>
        </a:p>
      </dsp:txBody>
      <dsp:txXfrm>
        <a:off x="247742" y="296034"/>
        <a:ext cx="10447335" cy="45795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D4A882-BA62-4B9E-990B-4B9831B697CE}">
      <dsp:nvSpPr>
        <dsp:cNvPr id="0" name=""/>
        <dsp:cNvSpPr/>
      </dsp:nvSpPr>
      <dsp:spPr>
        <a:xfrm>
          <a:off x="2081701" y="320622"/>
          <a:ext cx="4329677" cy="4199466"/>
        </a:xfrm>
        <a:prstGeom prst="triangle">
          <a:avLst/>
        </a:prstGeom>
        <a:solidFill>
          <a:srgbClr val="002060"/>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sp>
    <dsp:sp modelId="{A0FEE33A-3F8A-4879-B079-91A3875B03B0}">
      <dsp:nvSpPr>
        <dsp:cNvPr id="0" name=""/>
        <dsp:cNvSpPr/>
      </dsp:nvSpPr>
      <dsp:spPr>
        <a:xfrm>
          <a:off x="1289636" y="2599551"/>
          <a:ext cx="6838363" cy="1501837"/>
        </a:xfrm>
        <a:prstGeom prst="roundRect">
          <a:avLst/>
        </a:prstGeom>
        <a:solidFill>
          <a:schemeClr val="lt1">
            <a:alpha val="90000"/>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s-ES" sz="1700" b="0" kern="1200" dirty="0">
              <a:solidFill>
                <a:prstClr val="black">
                  <a:hueOff val="0"/>
                  <a:satOff val="0"/>
                  <a:lumOff val="0"/>
                  <a:alphaOff val="0"/>
                </a:prstClr>
              </a:solidFill>
              <a:latin typeface="Calibri" panose="020F0502020204030204" pitchFamily="34" charset="0"/>
              <a:ea typeface="+mn-ea"/>
              <a:cs typeface="+mn-cs"/>
            </a:rPr>
            <a:t>El art, 159 inciso 4 de la CP legitima y otorga al MP la dirección absoluta de la investigación del delito. Además, le faculta delegar mandatos a la PNP para que esté lo pueda realizar. Por lo que no habría mayor fundamento para interpretar que esta reforma en verdad suponga el traslado de la facultad de dirección primigenia en la investigación del delito del MP a la PNP. </a:t>
          </a:r>
          <a:endParaRPr lang="es-PE" sz="1700" b="0" kern="1200" dirty="0">
            <a:solidFill>
              <a:prstClr val="black">
                <a:hueOff val="0"/>
                <a:satOff val="0"/>
                <a:lumOff val="0"/>
                <a:alphaOff val="0"/>
              </a:prstClr>
            </a:solidFill>
            <a:latin typeface="Calibri" panose="020F0502020204030204" pitchFamily="34" charset="0"/>
            <a:ea typeface="+mn-ea"/>
            <a:cs typeface="+mn-cs"/>
          </a:endParaRPr>
        </a:p>
      </dsp:txBody>
      <dsp:txXfrm>
        <a:off x="1362950" y="2672865"/>
        <a:ext cx="6691735" cy="1355209"/>
      </dsp:txXfrm>
    </dsp:sp>
    <dsp:sp modelId="{B6ED0B61-0A9F-4F7C-9AD5-66F1C00704F1}">
      <dsp:nvSpPr>
        <dsp:cNvPr id="0" name=""/>
        <dsp:cNvSpPr/>
      </dsp:nvSpPr>
      <dsp:spPr>
        <a:xfrm>
          <a:off x="1438493" y="978286"/>
          <a:ext cx="6345651" cy="1031194"/>
        </a:xfrm>
        <a:prstGeom prst="roundRect">
          <a:avLst/>
        </a:prstGeom>
        <a:solidFill>
          <a:schemeClr val="lt1">
            <a:alpha val="90000"/>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es-MX" sz="1700" b="0" kern="1200" dirty="0">
              <a:solidFill>
                <a:prstClr val="black">
                  <a:hueOff val="0"/>
                  <a:satOff val="0"/>
                  <a:lumOff val="0"/>
                  <a:alphaOff val="0"/>
                </a:prstClr>
              </a:solidFill>
              <a:latin typeface="Calibri" panose="020F0502020204030204" pitchFamily="34" charset="0"/>
              <a:ea typeface="+mn-ea"/>
              <a:cs typeface="+mn-cs"/>
            </a:rPr>
            <a:t>Se dota a la PNP de una mayor autonomía operativa para realizar primigenios actos de investigación. No establece que el Ministerio Publico ya no ostente la dirección de la investigación desde su inicio. </a:t>
          </a:r>
          <a:endParaRPr lang="es-PE" sz="1700" b="0" kern="1200" dirty="0">
            <a:solidFill>
              <a:prstClr val="black">
                <a:hueOff val="0"/>
                <a:satOff val="0"/>
                <a:lumOff val="0"/>
                <a:alphaOff val="0"/>
              </a:prstClr>
            </a:solidFill>
            <a:latin typeface="Calibri" panose="020F0502020204030204" pitchFamily="34" charset="0"/>
            <a:ea typeface="+mn-ea"/>
            <a:cs typeface="+mn-cs"/>
          </a:endParaRPr>
        </a:p>
      </dsp:txBody>
      <dsp:txXfrm>
        <a:off x="1488832" y="1028625"/>
        <a:ext cx="6244973" cy="9305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4B3F1-B052-463F-B773-6DB277A88C49}">
      <dsp:nvSpPr>
        <dsp:cNvPr id="0" name=""/>
        <dsp:cNvSpPr/>
      </dsp:nvSpPr>
      <dsp:spPr>
        <a:xfrm>
          <a:off x="-3425000" y="-524251"/>
          <a:ext cx="4065079" cy="4065079"/>
        </a:xfrm>
        <a:prstGeom prst="blockArc">
          <a:avLst>
            <a:gd name="adj1" fmla="val 18900000"/>
            <a:gd name="adj2" fmla="val 2700000"/>
            <a:gd name="adj3" fmla="val 531"/>
          </a:avLst>
        </a:pr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672135C1-5B0F-40FE-B021-92F4C489863D}">
      <dsp:nvSpPr>
        <dsp:cNvPr id="0" name=""/>
        <dsp:cNvSpPr/>
      </dsp:nvSpPr>
      <dsp:spPr>
        <a:xfrm>
          <a:off x="439227" y="215383"/>
          <a:ext cx="7794170" cy="1292904"/>
        </a:xfrm>
        <a:prstGeom prst="rect">
          <a:avLst/>
        </a:prstGeom>
        <a:solidFill>
          <a:srgbClr val="00206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034" tIns="38100" rIns="38100" bIns="38100" numCol="1" spcCol="1270" anchor="ctr" anchorCtr="0">
          <a:noAutofit/>
        </a:bodyPr>
        <a:lstStyle/>
        <a:p>
          <a:pPr marL="0" lvl="0" indent="0" algn="l" defTabSz="666750">
            <a:lnSpc>
              <a:spcPct val="90000"/>
            </a:lnSpc>
            <a:spcBef>
              <a:spcPct val="0"/>
            </a:spcBef>
            <a:spcAft>
              <a:spcPct val="35000"/>
            </a:spcAft>
            <a:buNone/>
          </a:pPr>
          <a:r>
            <a:rPr lang="es-MX" sz="1500" b="1" kern="1200" dirty="0"/>
            <a:t>El Acuerdo Plenario N°2-2012/CJ-116: L</a:t>
          </a:r>
          <a:r>
            <a:rPr lang="es-MX" sz="1500" kern="1200" dirty="0"/>
            <a:t>a Sospecha Inicial Simple es necesaria para abrir una instancia de persecución, impulsa el procedimiento de investigación, por lo que, no puede basarse en meras presunciones y debe fundarse en puntos objetivos que denoten la existencia de un hecho de apariencia delictiva perseguible.</a:t>
          </a:r>
          <a:endParaRPr lang="es-PE" sz="1500" b="1" kern="1200" dirty="0"/>
        </a:p>
      </dsp:txBody>
      <dsp:txXfrm>
        <a:off x="439227" y="215383"/>
        <a:ext cx="7794170" cy="1292904"/>
      </dsp:txXfrm>
    </dsp:sp>
    <dsp:sp modelId="{2F6FD2FD-CCE3-4334-9DEB-90A64885FAEE}">
      <dsp:nvSpPr>
        <dsp:cNvPr id="0" name=""/>
        <dsp:cNvSpPr/>
      </dsp:nvSpPr>
      <dsp:spPr>
        <a:xfrm>
          <a:off x="-22518" y="323226"/>
          <a:ext cx="1077219" cy="1077219"/>
        </a:xfrm>
        <a:prstGeom prst="ellipse">
          <a:avLst/>
        </a:prstGeom>
        <a:solidFill>
          <a:schemeClr val="lt1">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4F498864-4ABC-45A9-8554-8A4081C6C819}">
      <dsp:nvSpPr>
        <dsp:cNvPr id="0" name=""/>
        <dsp:cNvSpPr/>
      </dsp:nvSpPr>
      <dsp:spPr>
        <a:xfrm>
          <a:off x="411187" y="1526390"/>
          <a:ext cx="7794170" cy="1405116"/>
        </a:xfrm>
        <a:prstGeom prst="rect">
          <a:avLst/>
        </a:prstGeom>
        <a:solidFill>
          <a:srgbClr val="00206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4034" tIns="38100" rIns="38100" bIns="38100" numCol="1" spcCol="1270" anchor="ctr" anchorCtr="0">
          <a:noAutofit/>
        </a:bodyPr>
        <a:lstStyle/>
        <a:p>
          <a:pPr marL="0" lvl="0" indent="0" algn="l" defTabSz="666750">
            <a:lnSpc>
              <a:spcPct val="90000"/>
            </a:lnSpc>
            <a:spcBef>
              <a:spcPct val="0"/>
            </a:spcBef>
            <a:spcAft>
              <a:spcPct val="35000"/>
            </a:spcAft>
            <a:buNone/>
          </a:pPr>
          <a:r>
            <a:rPr lang="es-MX" sz="1500" b="1" kern="1200" dirty="0"/>
            <a:t>Exp. 00003-2017-13-5002-JR-PE-02</a:t>
          </a:r>
          <a:r>
            <a:rPr lang="es-MX" sz="1500" kern="1200" dirty="0"/>
            <a:t>: La Sospecha inicial o simple es el grado menos intensivo que se exige, las diligencias preliminares requieren que el fiscal mínimamente tenga por hecho que existe la sola posibilidad de comisión de un hecho delictivo. </a:t>
          </a:r>
          <a:r>
            <a:rPr lang="es-PE" sz="1500" kern="1200" dirty="0"/>
            <a:t> </a:t>
          </a:r>
        </a:p>
      </dsp:txBody>
      <dsp:txXfrm>
        <a:off x="411187" y="1526390"/>
        <a:ext cx="7794170" cy="1405116"/>
      </dsp:txXfrm>
    </dsp:sp>
    <dsp:sp modelId="{E57DA90C-F0BE-4A38-854F-42ACA8609C34}">
      <dsp:nvSpPr>
        <dsp:cNvPr id="0" name=""/>
        <dsp:cNvSpPr/>
      </dsp:nvSpPr>
      <dsp:spPr>
        <a:xfrm>
          <a:off x="-22518" y="1616131"/>
          <a:ext cx="1077219" cy="1077219"/>
        </a:xfrm>
        <a:prstGeom prst="ellipse">
          <a:avLst/>
        </a:prstGeom>
        <a:solidFill>
          <a:schemeClr val="lt1">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CE9F7F-53FF-456B-AA26-F7C21C7CE6E3}">
      <dsp:nvSpPr>
        <dsp:cNvPr id="0" name=""/>
        <dsp:cNvSpPr/>
      </dsp:nvSpPr>
      <dsp:spPr>
        <a:xfrm>
          <a:off x="30619" y="478716"/>
          <a:ext cx="4175779" cy="3143259"/>
        </a:xfrm>
        <a:prstGeom prst="rect">
          <a:avLst/>
        </a:prstGeom>
        <a:solidFill>
          <a:schemeClr val="tx1">
            <a:lumMod val="95000"/>
          </a:schemeClr>
        </a:solidFill>
        <a:ln w="1079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066800">
            <a:lnSpc>
              <a:spcPct val="90000"/>
            </a:lnSpc>
            <a:spcBef>
              <a:spcPct val="0"/>
            </a:spcBef>
            <a:spcAft>
              <a:spcPct val="35000"/>
            </a:spcAft>
            <a:buNone/>
          </a:pPr>
          <a:r>
            <a:rPr lang="es-MX" sz="2800" b="1" kern="1200" dirty="0">
              <a:solidFill>
                <a:schemeClr val="bg1"/>
              </a:solidFill>
              <a:latin typeface="Calibri" panose="020F0502020204030204" pitchFamily="34" charset="0"/>
              <a:cs typeface="Calibri" panose="020F0502020204030204" pitchFamily="34" charset="0"/>
            </a:rPr>
            <a:t>Código Procesal penal</a:t>
          </a:r>
        </a:p>
        <a:p>
          <a:pPr marL="0" lvl="0" indent="0" algn="just" defTabSz="1066800">
            <a:lnSpc>
              <a:spcPct val="90000"/>
            </a:lnSpc>
            <a:spcBef>
              <a:spcPct val="0"/>
            </a:spcBef>
            <a:spcAft>
              <a:spcPct val="35000"/>
            </a:spcAft>
            <a:buNone/>
          </a:pPr>
          <a:r>
            <a:rPr lang="es-MX" sz="2000" b="0" kern="1200" dirty="0">
              <a:solidFill>
                <a:schemeClr val="bg1"/>
              </a:solidFill>
              <a:latin typeface="Calibri" panose="020F0502020204030204" pitchFamily="34" charset="0"/>
              <a:cs typeface="Calibri" panose="020F0502020204030204" pitchFamily="34" charset="0"/>
            </a:rPr>
            <a:t>No regula la existencia de los actos previos y, además, el artículo 138, primer párrafo, de la Constitución y el artículo I, numeral 2, del Código Procesal Penal, exige que toda etapa procesal debe ser regulada por ley o norma con rango de ley. </a:t>
          </a:r>
          <a:endParaRPr lang="es-PE" sz="2000" b="0" kern="1200" dirty="0">
            <a:solidFill>
              <a:schemeClr val="bg1"/>
            </a:solidFill>
            <a:latin typeface="Calibri" panose="020F0502020204030204" pitchFamily="34" charset="0"/>
            <a:cs typeface="Calibri" panose="020F0502020204030204" pitchFamily="34" charset="0"/>
          </a:endParaRPr>
        </a:p>
      </dsp:txBody>
      <dsp:txXfrm>
        <a:off x="30619" y="478716"/>
        <a:ext cx="4175779" cy="3143259"/>
      </dsp:txXfrm>
    </dsp:sp>
    <dsp:sp modelId="{6728E4C0-C561-4CEC-A391-00099560D0DC}">
      <dsp:nvSpPr>
        <dsp:cNvPr id="0" name=""/>
        <dsp:cNvSpPr/>
      </dsp:nvSpPr>
      <dsp:spPr>
        <a:xfrm>
          <a:off x="4594829" y="492546"/>
          <a:ext cx="5584645" cy="3143259"/>
        </a:xfrm>
        <a:prstGeom prst="rect">
          <a:avLst/>
        </a:prstGeom>
        <a:solidFill>
          <a:schemeClr val="tx1">
            <a:lumMod val="9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1" kern="1200" dirty="0">
              <a:solidFill>
                <a:schemeClr val="bg1"/>
              </a:solidFill>
              <a:latin typeface="Calibri" panose="020F0502020204030204" pitchFamily="34" charset="0"/>
              <a:cs typeface="Calibri" panose="020F0502020204030204" pitchFamily="34" charset="0"/>
            </a:rPr>
            <a:t>Juzgado Supremo de Investigación Preparatoria en el expediente N°00022-2022-1-5001-JS-PE-01</a:t>
          </a:r>
        </a:p>
        <a:p>
          <a:pPr marL="0" lvl="0" indent="0" algn="just" defTabSz="800100">
            <a:lnSpc>
              <a:spcPct val="90000"/>
            </a:lnSpc>
            <a:spcBef>
              <a:spcPct val="0"/>
            </a:spcBef>
            <a:spcAft>
              <a:spcPct val="35000"/>
            </a:spcAft>
            <a:buNone/>
          </a:pPr>
          <a:r>
            <a:rPr lang="es-MX" sz="1800" b="0" i="0" kern="1200" dirty="0">
              <a:solidFill>
                <a:schemeClr val="bg1"/>
              </a:solidFill>
              <a:latin typeface="Calibri" panose="020F0502020204030204" pitchFamily="34" charset="0"/>
              <a:cs typeface="Calibri" panose="020F0502020204030204" pitchFamily="34" charset="0"/>
            </a:rPr>
            <a:t>Reconoce la legalidad de las actuaciones previas. Menciona que el fiscal acorde a sus atribuciones constitucionales, una vez toma conocimiento de la posible comisión de un ilícito penal que no cuenta con los elementos mínimos necesarios para alcanzar el grado sospecha inicial simple, debe tener la facultad de poder de realizar averiguaciones mínimas que le permita alcanzar el grado de sospecha requerido para iniciar diligencias preliminares. </a:t>
          </a:r>
          <a:endParaRPr lang="es-PE" sz="1800" b="0" i="0" kern="1200" dirty="0">
            <a:solidFill>
              <a:schemeClr val="bg1"/>
            </a:solidFill>
            <a:latin typeface="Calibri" panose="020F0502020204030204" pitchFamily="34" charset="0"/>
            <a:cs typeface="Calibri" panose="020F0502020204030204" pitchFamily="34" charset="0"/>
          </a:endParaRPr>
        </a:p>
      </dsp:txBody>
      <dsp:txXfrm>
        <a:off x="4594829" y="492546"/>
        <a:ext cx="5584645" cy="31432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B1644-71C4-406D-9019-FB78FE6F0585}">
      <dsp:nvSpPr>
        <dsp:cNvPr id="0" name=""/>
        <dsp:cNvSpPr/>
      </dsp:nvSpPr>
      <dsp:spPr>
        <a:xfrm>
          <a:off x="1263629" y="726019"/>
          <a:ext cx="4513843" cy="2133595"/>
        </a:xfrm>
        <a:prstGeom prst="rightArrow">
          <a:avLst>
            <a:gd name="adj1" fmla="val 70000"/>
            <a:gd name="adj2" fmla="val 50000"/>
          </a:avLst>
        </a:prstGeom>
        <a:solidFill>
          <a:srgbClr val="CCCCFF">
            <a:alpha val="90000"/>
          </a:srgb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0" lvl="0" indent="0" algn="ctr" defTabSz="666750">
            <a:lnSpc>
              <a:spcPct val="90000"/>
            </a:lnSpc>
            <a:spcBef>
              <a:spcPct val="0"/>
            </a:spcBef>
            <a:spcAft>
              <a:spcPct val="35000"/>
            </a:spcAft>
            <a:buNone/>
          </a:pPr>
          <a:r>
            <a:rPr lang="es-PE" sz="1500" b="1" kern="1200" dirty="0"/>
            <a:t>Plazo establecido por Ley, es aquel que se desprende de la norma jurídica </a:t>
          </a:r>
        </a:p>
      </dsp:txBody>
      <dsp:txXfrm>
        <a:off x="2392090" y="1046058"/>
        <a:ext cx="2638624" cy="1493517"/>
      </dsp:txXfrm>
    </dsp:sp>
    <dsp:sp modelId="{E3E2A54F-50B9-46CB-8455-70D61661D593}">
      <dsp:nvSpPr>
        <dsp:cNvPr id="0" name=""/>
        <dsp:cNvSpPr/>
      </dsp:nvSpPr>
      <dsp:spPr>
        <a:xfrm>
          <a:off x="366324" y="878417"/>
          <a:ext cx="1994006" cy="1828799"/>
        </a:xfrm>
        <a:prstGeom prst="ellipse">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kern="1200" dirty="0"/>
            <a:t>Plazo Legal</a:t>
          </a:r>
        </a:p>
      </dsp:txBody>
      <dsp:txXfrm>
        <a:off x="658339" y="1146238"/>
        <a:ext cx="1409976" cy="12931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B1644-71C4-406D-9019-FB78FE6F0585}">
      <dsp:nvSpPr>
        <dsp:cNvPr id="0" name=""/>
        <dsp:cNvSpPr/>
      </dsp:nvSpPr>
      <dsp:spPr>
        <a:xfrm>
          <a:off x="824580" y="789961"/>
          <a:ext cx="5805646" cy="2321508"/>
        </a:xfrm>
        <a:prstGeom prst="rightArrow">
          <a:avLst>
            <a:gd name="adj1" fmla="val 70000"/>
            <a:gd name="adj2" fmla="val 50000"/>
          </a:avLst>
        </a:prstGeom>
        <a:solidFill>
          <a:srgbClr val="CCCCFF">
            <a:alpha val="90000"/>
          </a:srgb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0" lvl="0" indent="0" algn="ctr" defTabSz="666750">
            <a:lnSpc>
              <a:spcPct val="90000"/>
            </a:lnSpc>
            <a:spcBef>
              <a:spcPct val="0"/>
            </a:spcBef>
            <a:spcAft>
              <a:spcPct val="35000"/>
            </a:spcAft>
            <a:buNone/>
          </a:pPr>
          <a:r>
            <a:rPr lang="es-PE" sz="1500" b="1" kern="1200" dirty="0"/>
            <a:t>Aquel que se desprende de la propia naturaleza del caso. Es un concepto abstracto e indeterminado (de creación jurisprudencial) que no se traduce en un número de días, semanas, meses o años predeterminados normativamente. </a:t>
          </a:r>
        </a:p>
      </dsp:txBody>
      <dsp:txXfrm>
        <a:off x="2275991" y="1138187"/>
        <a:ext cx="3541706" cy="1625056"/>
      </dsp:txXfrm>
    </dsp:sp>
    <dsp:sp modelId="{E3E2A54F-50B9-46CB-8455-70D61661D593}">
      <dsp:nvSpPr>
        <dsp:cNvPr id="0" name=""/>
        <dsp:cNvSpPr/>
      </dsp:nvSpPr>
      <dsp:spPr>
        <a:xfrm>
          <a:off x="191670" y="1006305"/>
          <a:ext cx="2169624" cy="1989867"/>
        </a:xfrm>
        <a:prstGeom prst="ellipse">
          <a:avLst/>
        </a:prstGeom>
        <a:solidFill>
          <a:srgbClr val="00206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b="1" i="0" u="none" kern="1200" dirty="0"/>
            <a:t>Plazo Razonable</a:t>
          </a:r>
          <a:endParaRPr lang="es-PE" sz="1500" kern="1200" dirty="0"/>
        </a:p>
      </dsp:txBody>
      <dsp:txXfrm>
        <a:off x="509404" y="1297714"/>
        <a:ext cx="1534156" cy="14070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4B3F1-B052-463F-B773-6DB277A88C49}">
      <dsp:nvSpPr>
        <dsp:cNvPr id="0" name=""/>
        <dsp:cNvSpPr/>
      </dsp:nvSpPr>
      <dsp:spPr>
        <a:xfrm>
          <a:off x="-2615518" y="-399986"/>
          <a:ext cx="3094078" cy="3094078"/>
        </a:xfrm>
        <a:prstGeom prst="blockArc">
          <a:avLst>
            <a:gd name="adj1" fmla="val 18900000"/>
            <a:gd name="adj2" fmla="val 2700000"/>
            <a:gd name="adj3" fmla="val 698"/>
          </a:avLst>
        </a:prstGeom>
        <a:noFill/>
        <a:ln w="10795" cap="flat" cmpd="sng" algn="ctr">
          <a:solidFill>
            <a:srgbClr val="002060"/>
          </a:solidFill>
          <a:prstDash val="solid"/>
        </a:ln>
        <a:effectLst/>
      </dsp:spPr>
      <dsp:style>
        <a:lnRef idx="2">
          <a:scrgbClr r="0" g="0" b="0"/>
        </a:lnRef>
        <a:fillRef idx="0">
          <a:scrgbClr r="0" g="0" b="0"/>
        </a:fillRef>
        <a:effectRef idx="0">
          <a:scrgbClr r="0" g="0" b="0"/>
        </a:effectRef>
        <a:fontRef idx="minor"/>
      </dsp:style>
    </dsp:sp>
    <dsp:sp modelId="{672135C1-5B0F-40FE-B021-92F4C489863D}">
      <dsp:nvSpPr>
        <dsp:cNvPr id="0" name=""/>
        <dsp:cNvSpPr/>
      </dsp:nvSpPr>
      <dsp:spPr>
        <a:xfrm>
          <a:off x="305494" y="275983"/>
          <a:ext cx="7856740" cy="758884"/>
        </a:xfrm>
        <a:prstGeom prst="rect">
          <a:avLst/>
        </a:prstGeom>
        <a:solidFill>
          <a:srgbClr val="00206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208" tIns="45720" rIns="45720" bIns="45720" numCol="1" spcCol="1270" anchor="ctr" anchorCtr="0">
          <a:noAutofit/>
        </a:bodyPr>
        <a:lstStyle/>
        <a:p>
          <a:pPr marL="0" lvl="0" indent="0" algn="l" defTabSz="800100">
            <a:lnSpc>
              <a:spcPct val="90000"/>
            </a:lnSpc>
            <a:spcBef>
              <a:spcPct val="0"/>
            </a:spcBef>
            <a:spcAft>
              <a:spcPct val="35000"/>
            </a:spcAft>
            <a:buNone/>
          </a:pPr>
          <a:r>
            <a:rPr lang="es-PE" sz="1800" kern="1200" dirty="0">
              <a:latin typeface="Calibri" panose="020F0502020204030204" pitchFamily="34" charset="0"/>
              <a:ea typeface="Calibri" panose="020F0502020204030204" pitchFamily="34" charset="0"/>
              <a:cs typeface="Calibri" panose="020F0502020204030204" pitchFamily="34" charset="0"/>
            </a:rPr>
            <a:t>No acepta la solicitud del afectado</a:t>
          </a:r>
          <a:endParaRPr lang="es-PE" sz="1800" b="1" kern="1200" dirty="0">
            <a:latin typeface="Calibri" panose="020F0502020204030204" pitchFamily="34" charset="0"/>
            <a:ea typeface="Calibri" panose="020F0502020204030204" pitchFamily="34" charset="0"/>
            <a:cs typeface="Calibri" panose="020F0502020204030204" pitchFamily="34" charset="0"/>
          </a:endParaRPr>
        </a:p>
      </dsp:txBody>
      <dsp:txXfrm>
        <a:off x="305494" y="275983"/>
        <a:ext cx="7856740" cy="758884"/>
      </dsp:txXfrm>
    </dsp:sp>
    <dsp:sp modelId="{2F6FD2FD-CCE3-4334-9DEB-90A64885FAEE}">
      <dsp:nvSpPr>
        <dsp:cNvPr id="0" name=""/>
        <dsp:cNvSpPr/>
      </dsp:nvSpPr>
      <dsp:spPr>
        <a:xfrm>
          <a:off x="-26638" y="245813"/>
          <a:ext cx="819225" cy="819225"/>
        </a:xfrm>
        <a:prstGeom prst="ellipse">
          <a:avLst/>
        </a:prstGeom>
        <a:solidFill>
          <a:schemeClr val="lt1">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4F498864-4ABC-45A9-8554-8A4081C6C819}">
      <dsp:nvSpPr>
        <dsp:cNvPr id="0" name=""/>
        <dsp:cNvSpPr/>
      </dsp:nvSpPr>
      <dsp:spPr>
        <a:xfrm>
          <a:off x="305494" y="1259237"/>
          <a:ext cx="7856740" cy="758884"/>
        </a:xfrm>
        <a:prstGeom prst="rect">
          <a:avLst/>
        </a:prstGeom>
        <a:solidFill>
          <a:srgbClr val="002060"/>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208" tIns="45720" rIns="45720" bIns="45720" numCol="1" spcCol="1270" anchor="ctr" anchorCtr="0">
          <a:noAutofit/>
        </a:bodyPr>
        <a:lstStyle/>
        <a:p>
          <a:pPr marL="0" lvl="0" indent="0" algn="l" defTabSz="800100">
            <a:lnSpc>
              <a:spcPct val="90000"/>
            </a:lnSpc>
            <a:spcBef>
              <a:spcPct val="0"/>
            </a:spcBef>
            <a:spcAft>
              <a:spcPct val="35000"/>
            </a:spcAft>
            <a:buNone/>
          </a:pPr>
          <a:r>
            <a:rPr lang="es-PE" sz="1800" kern="1200" dirty="0">
              <a:latin typeface="Calibri" panose="020F0502020204030204" pitchFamily="34" charset="0"/>
              <a:ea typeface="Calibri" panose="020F0502020204030204" pitchFamily="34" charset="0"/>
              <a:cs typeface="Calibri" panose="020F0502020204030204" pitchFamily="34" charset="0"/>
            </a:rPr>
            <a:t>Fija un plazo irrazonable</a:t>
          </a:r>
        </a:p>
      </dsp:txBody>
      <dsp:txXfrm>
        <a:off x="305494" y="1259237"/>
        <a:ext cx="7856740" cy="758884"/>
      </dsp:txXfrm>
    </dsp:sp>
    <dsp:sp modelId="{E57DA90C-F0BE-4A38-854F-42ACA8609C34}">
      <dsp:nvSpPr>
        <dsp:cNvPr id="0" name=""/>
        <dsp:cNvSpPr/>
      </dsp:nvSpPr>
      <dsp:spPr>
        <a:xfrm>
          <a:off x="-26638" y="1229067"/>
          <a:ext cx="819225" cy="819225"/>
        </a:xfrm>
        <a:prstGeom prst="ellipse">
          <a:avLst/>
        </a:prstGeom>
        <a:solidFill>
          <a:schemeClr val="lt1">
            <a:hueOff val="0"/>
            <a:satOff val="0"/>
            <a:lumOff val="0"/>
            <a:alphaOff val="0"/>
          </a:schemeClr>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4CD9DB-368C-4950-9833-36A1C09A1564}">
      <dsp:nvSpPr>
        <dsp:cNvPr id="0" name=""/>
        <dsp:cNvSpPr/>
      </dsp:nvSpPr>
      <dsp:spPr>
        <a:xfrm>
          <a:off x="0" y="101221"/>
          <a:ext cx="11298835" cy="772200"/>
        </a:xfrm>
        <a:prstGeom prst="roundRect">
          <a:avLst/>
        </a:prstGeom>
        <a:solidFill>
          <a:srgbClr val="29305C"/>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s-MX" sz="3200" b="1" kern="1200" dirty="0">
              <a:latin typeface="Calibri" panose="020F0502020204030204" pitchFamily="34" charset="0"/>
              <a:ea typeface="Calibri" panose="020F0502020204030204" pitchFamily="34" charset="0"/>
              <a:cs typeface="Calibri" panose="020F0502020204030204" pitchFamily="34" charset="0"/>
            </a:rPr>
            <a:t>4.2. Principio de motivación de las disposiciones fiscales </a:t>
          </a:r>
          <a:endParaRPr lang="es-PE" sz="3200" kern="1200" dirty="0">
            <a:latin typeface="Calibri" panose="020F0502020204030204" pitchFamily="34" charset="0"/>
            <a:ea typeface="Calibri" panose="020F0502020204030204" pitchFamily="34" charset="0"/>
            <a:cs typeface="Calibri" panose="020F0502020204030204" pitchFamily="34" charset="0"/>
          </a:endParaRPr>
        </a:p>
      </dsp:txBody>
      <dsp:txXfrm>
        <a:off x="37696" y="138917"/>
        <a:ext cx="11223443" cy="696808"/>
      </dsp:txXfrm>
    </dsp:sp>
    <dsp:sp modelId="{CCAC01EE-9783-4F49-9BFA-5B601C3B7D09}">
      <dsp:nvSpPr>
        <dsp:cNvPr id="0" name=""/>
        <dsp:cNvSpPr/>
      </dsp:nvSpPr>
      <dsp:spPr>
        <a:xfrm>
          <a:off x="0" y="873421"/>
          <a:ext cx="11298835" cy="471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738"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La exigencia de una imputación necesaria en etapa de diligencias preliminares se desprende de la obligación que tiene el Ministerio Público de motivar debidamente sus disposiciones.</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El Tribunal Constitucional en el Exp. N°02430-2016-PA/TC nos menciona que ‘’la debida motivación de las resoluciones fiscales, constituye una garantía frente a arbitrariedad fiscal, esto con el fin de asegurarle a quien denuncia un ilícito penal y a quien se le investiga, que el Ministerio Publico desarrolla su investigación basándose en datos objetivos y no en un mero capricho’’. </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28600" lvl="1" indent="-228600" algn="l" defTabSz="1022350">
            <a:lnSpc>
              <a:spcPct val="90000"/>
            </a:lnSpc>
            <a:spcBef>
              <a:spcPct val="0"/>
            </a:spcBef>
            <a:spcAft>
              <a:spcPct val="20000"/>
            </a:spcAft>
            <a:buChar char="•"/>
          </a:pP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La Casación </a:t>
          </a:r>
          <a:r>
            <a:rPr lang="es-MX" sz="2300" kern="1200" dirty="0" err="1">
              <a:solidFill>
                <a:schemeClr val="bg1"/>
              </a:solidFill>
              <a:latin typeface="Calibri" panose="020F0502020204030204" pitchFamily="34" charset="0"/>
              <a:ea typeface="Calibri" panose="020F0502020204030204" pitchFamily="34" charset="0"/>
              <a:cs typeface="Calibri" panose="020F0502020204030204" pitchFamily="34" charset="0"/>
            </a:rPr>
            <a:t>N.°</a:t>
          </a:r>
          <a:r>
            <a:rPr lang="es-MX" sz="2300" kern="1200" dirty="0">
              <a:solidFill>
                <a:schemeClr val="bg1"/>
              </a:solidFill>
              <a:latin typeface="Calibri" panose="020F0502020204030204" pitchFamily="34" charset="0"/>
              <a:ea typeface="Calibri" panose="020F0502020204030204" pitchFamily="34" charset="0"/>
              <a:cs typeface="Calibri" panose="020F0502020204030204" pitchFamily="34" charset="0"/>
            </a:rPr>
            <a:t> 326-2016 en su fundamento 3.5.12 establece que “es necesario que toda disposición Fiscal detalle debidamente los cargos imputados en contra del investigado; debido a que toda resolución emitida por un órgano público debe estar debidamente motivada, más aún cuando se trate de un proceso penal ya que los derechos y/o garantías constitucionales que asiste al imputado son más susceptibles de menoscabarse.” </a:t>
          </a:r>
          <a:endParaRPr lang="es-PE" sz="2300"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0" y="873421"/>
        <a:ext cx="11298835" cy="4719600"/>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22A2D-42FA-4553-8772-8DAE87B76959}"/>
              </a:ext>
            </a:extLst>
          </p:cNvPr>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en-US">
              <a:latin typeface="Calibri" panose="020F0502020204030204" pitchFamily="34" charset="0"/>
            </a:endParaRPr>
          </a:p>
        </p:txBody>
      </p:sp>
      <p:sp>
        <p:nvSpPr>
          <p:cNvPr id="3" name="Date Placeholder 2">
            <a:extLst>
              <a:ext uri="{FF2B5EF4-FFF2-40B4-BE49-F238E27FC236}">
                <a16:creationId xmlns:a16="http://schemas.microsoft.com/office/drawing/2014/main" id="{2FDD895D-FAE0-4BCC-A867-FF4B70D9BF7B}"/>
              </a:ext>
            </a:extLst>
          </p:cNvPr>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9568A188-91E3-4091-B70E-E1E6D807C522}" type="datetimeFigureOut">
              <a:rPr lang="en-US" smtClean="0">
                <a:latin typeface="Calibri" panose="020F0502020204030204" pitchFamily="34" charset="0"/>
              </a:rPr>
              <a:t>2/18/2025</a:t>
            </a:fld>
            <a:endParaRPr lang="en-US">
              <a:latin typeface="Calibri" panose="020F0502020204030204" pitchFamily="34" charset="0"/>
            </a:endParaRPr>
          </a:p>
        </p:txBody>
      </p:sp>
      <p:sp>
        <p:nvSpPr>
          <p:cNvPr id="4" name="Footer Placeholder 3">
            <a:extLst>
              <a:ext uri="{FF2B5EF4-FFF2-40B4-BE49-F238E27FC236}">
                <a16:creationId xmlns:a16="http://schemas.microsoft.com/office/drawing/2014/main" id="{4C4706EC-595E-4FD0-9EC4-968864CC931F}"/>
              </a:ext>
            </a:extLst>
          </p:cNvPr>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en-US">
              <a:latin typeface="Calibri" panose="020F0502020204030204" pitchFamily="34" charset="0"/>
            </a:endParaRPr>
          </a:p>
        </p:txBody>
      </p:sp>
      <p:sp>
        <p:nvSpPr>
          <p:cNvPr id="5" name="Slide Number Placeholder 4">
            <a:extLst>
              <a:ext uri="{FF2B5EF4-FFF2-40B4-BE49-F238E27FC236}">
                <a16:creationId xmlns:a16="http://schemas.microsoft.com/office/drawing/2014/main" id="{CF699D8E-A980-43D3-BFB9-0812FFA36AB9}"/>
              </a:ext>
            </a:extLst>
          </p:cNvPr>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5C4EE72E-E5A5-44ED-A736-DB8D8EE9B4C6}" type="slidenum">
              <a:rPr lang="en-US" smtClean="0">
                <a:latin typeface="Calibri" panose="020F0502020204030204" pitchFamily="34" charset="0"/>
              </a:rPr>
              <a:t>‹Nº›</a:t>
            </a:fld>
            <a:endParaRPr lang="en-US">
              <a:latin typeface="Calibri" panose="020F0502020204030204" pitchFamily="34" charset="0"/>
            </a:endParaRPr>
          </a:p>
        </p:txBody>
      </p:sp>
    </p:spTree>
    <p:extLst>
      <p:ext uri="{BB962C8B-B14F-4D97-AF65-F5344CB8AC3E}">
        <p14:creationId xmlns:p14="http://schemas.microsoft.com/office/powerpoint/2010/main" val="3946174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US"/>
          </a:p>
        </p:txBody>
      </p:sp>
      <p:sp>
        <p:nvSpPr>
          <p:cNvPr id="3" name="Date Placeholder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atin typeface="Calibri" panose="020F0502020204030204" pitchFamily="34" charset="0"/>
              </a:defRPr>
            </a:lvl1pPr>
          </a:lstStyle>
          <a:p>
            <a:fld id="{34C02412-B176-4E06-823F-C66FEB3E21FB}" type="datetimeFigureOut">
              <a:rPr lang="en-US" smtClean="0"/>
              <a:pPr/>
              <a:t>2/18/2025</a:t>
            </a:fld>
            <a:endParaRPr lang="en-US"/>
          </a:p>
        </p:txBody>
      </p:sp>
      <p:sp>
        <p:nvSpPr>
          <p:cNvPr id="4" name="Slide Image Placeholder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US"/>
          </a:p>
        </p:txBody>
      </p:sp>
      <p:sp>
        <p:nvSpPr>
          <p:cNvPr id="7" name="Slide Number Placeholder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8D942FC2-A162-47B3-989B-571A62414964}" type="slidenum">
              <a:rPr lang="en-US" smtClean="0"/>
              <a:pPr/>
              <a:t>‹Nº›</a:t>
            </a:fld>
            <a:endParaRPr lang="en-US"/>
          </a:p>
        </p:txBody>
      </p:sp>
    </p:spTree>
    <p:extLst>
      <p:ext uri="{BB962C8B-B14F-4D97-AF65-F5344CB8AC3E}">
        <p14:creationId xmlns:p14="http://schemas.microsoft.com/office/powerpoint/2010/main" val="389132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D942FC2-A162-47B3-989B-571A62414964}" type="slidenum">
              <a:rPr lang="en-US" smtClean="0"/>
              <a:t>1</a:t>
            </a:fld>
            <a:endParaRPr lang="en-US"/>
          </a:p>
        </p:txBody>
      </p:sp>
    </p:spTree>
    <p:extLst>
      <p:ext uri="{BB962C8B-B14F-4D97-AF65-F5344CB8AC3E}">
        <p14:creationId xmlns:p14="http://schemas.microsoft.com/office/powerpoint/2010/main" val="3630900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0D7DC-2E3D-ED2C-D261-294C13C3D8C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8338F5C-A898-6070-9EEF-0B494C815DA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AF2D100-25EE-3557-D584-8A6A838BB096}"/>
              </a:ext>
            </a:extLst>
          </p:cNvPr>
          <p:cNvSpPr>
            <a:spLocks noGrp="1"/>
          </p:cNvSpPr>
          <p:nvPr>
            <p:ph type="body" idx="1"/>
          </p:nvPr>
        </p:nvSpPr>
        <p:spPr/>
        <p:txBody>
          <a:bodyPr/>
          <a:lstStyle/>
          <a:p>
            <a:endParaRPr lang="es-PE" dirty="0"/>
          </a:p>
        </p:txBody>
      </p:sp>
      <p:sp>
        <p:nvSpPr>
          <p:cNvPr id="4" name="Marcador de número de diapositiva 3">
            <a:extLst>
              <a:ext uri="{FF2B5EF4-FFF2-40B4-BE49-F238E27FC236}">
                <a16:creationId xmlns:a16="http://schemas.microsoft.com/office/drawing/2014/main" id="{031AAB39-83AD-3292-C8CB-4C528184970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942FC2-A162-47B3-989B-571A62414964}"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11271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a:extLst>
            <a:ext uri="{FF2B5EF4-FFF2-40B4-BE49-F238E27FC236}">
              <a16:creationId xmlns:a16="http://schemas.microsoft.com/office/drawing/2014/main" id="{BDDCAA0B-6C29-BC1B-27D3-C0FF6655C06E}"/>
            </a:ext>
          </a:extLst>
        </p:cNvPr>
        <p:cNvGrpSpPr/>
        <p:nvPr/>
      </p:nvGrpSpPr>
      <p:grpSpPr>
        <a:xfrm>
          <a:off x="0" y="0"/>
          <a:ext cx="0" cy="0"/>
          <a:chOff x="0" y="0"/>
          <a:chExt cx="0" cy="0"/>
        </a:xfrm>
      </p:grpSpPr>
      <p:sp>
        <p:nvSpPr>
          <p:cNvPr id="101" name="Google Shape;101;p2:notes">
            <a:extLst>
              <a:ext uri="{FF2B5EF4-FFF2-40B4-BE49-F238E27FC236}">
                <a16:creationId xmlns:a16="http://schemas.microsoft.com/office/drawing/2014/main" id="{0D839642-288F-EBEE-8185-C10C4FE1C322}"/>
              </a:ext>
            </a:extLst>
          </p:cNvPr>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2" name="Google Shape;102;p2:notes">
            <a:extLst>
              <a:ext uri="{FF2B5EF4-FFF2-40B4-BE49-F238E27FC236}">
                <a16:creationId xmlns:a16="http://schemas.microsoft.com/office/drawing/2014/main" id="{14283E3A-5B72-6F05-0F71-67A9A878E137}"/>
              </a:ext>
            </a:extLst>
          </p:cNvPr>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46166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D942FC2-A162-47B3-989B-571A62414964}" type="slidenum">
              <a:rPr lang="en-US" smtClean="0"/>
              <a:pPr/>
              <a:t>18</a:t>
            </a:fld>
            <a:endParaRPr lang="en-US"/>
          </a:p>
        </p:txBody>
      </p:sp>
    </p:spTree>
    <p:extLst>
      <p:ext uri="{BB962C8B-B14F-4D97-AF65-F5344CB8AC3E}">
        <p14:creationId xmlns:p14="http://schemas.microsoft.com/office/powerpoint/2010/main" val="1415224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74941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51E28-B26F-8522-9932-629C321461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08E0A-0761-E885-9978-4B4FD45E21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5C861-016E-7AB7-7BD6-D43C2967287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074DC70-2B78-6255-91A6-7C0BF1E1BB0B}"/>
              </a:ext>
            </a:extLst>
          </p:cNvPr>
          <p:cNvSpPr>
            <a:spLocks noGrp="1"/>
          </p:cNvSpPr>
          <p:nvPr>
            <p:ph type="sldNum" sz="quarter" idx="5"/>
          </p:nvPr>
        </p:nvSpPr>
        <p:spPr/>
        <p:txBody>
          <a:bodyPr/>
          <a:lstStyle/>
          <a:p>
            <a:fld id="{8D942FC2-A162-47B3-989B-571A62414964}" type="slidenum">
              <a:rPr lang="en-US" smtClean="0"/>
              <a:t>2</a:t>
            </a:fld>
            <a:endParaRPr lang="en-US"/>
          </a:p>
        </p:txBody>
      </p:sp>
    </p:spTree>
    <p:extLst>
      <p:ext uri="{BB962C8B-B14F-4D97-AF65-F5344CB8AC3E}">
        <p14:creationId xmlns:p14="http://schemas.microsoft.com/office/powerpoint/2010/main" val="724557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a:extLst>
            <a:ext uri="{FF2B5EF4-FFF2-40B4-BE49-F238E27FC236}">
              <a16:creationId xmlns:a16="http://schemas.microsoft.com/office/drawing/2014/main" id="{BDDCAA0B-6C29-BC1B-27D3-C0FF6655C06E}"/>
            </a:ext>
          </a:extLst>
        </p:cNvPr>
        <p:cNvGrpSpPr/>
        <p:nvPr/>
      </p:nvGrpSpPr>
      <p:grpSpPr>
        <a:xfrm>
          <a:off x="0" y="0"/>
          <a:ext cx="0" cy="0"/>
          <a:chOff x="0" y="0"/>
          <a:chExt cx="0" cy="0"/>
        </a:xfrm>
      </p:grpSpPr>
      <p:sp>
        <p:nvSpPr>
          <p:cNvPr id="101" name="Google Shape;101;p2:notes">
            <a:extLst>
              <a:ext uri="{FF2B5EF4-FFF2-40B4-BE49-F238E27FC236}">
                <a16:creationId xmlns:a16="http://schemas.microsoft.com/office/drawing/2014/main" id="{0D839642-288F-EBEE-8185-C10C4FE1C322}"/>
              </a:ext>
            </a:extLst>
          </p:cNvPr>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a:extLst>
              <a:ext uri="{FF2B5EF4-FFF2-40B4-BE49-F238E27FC236}">
                <a16:creationId xmlns:a16="http://schemas.microsoft.com/office/drawing/2014/main" id="{14283E3A-5B72-6F05-0F71-67A9A878E137}"/>
              </a:ext>
            </a:extLst>
          </p:cNvPr>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46166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81533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a:extLst>
            <a:ext uri="{FF2B5EF4-FFF2-40B4-BE49-F238E27FC236}">
              <a16:creationId xmlns:a16="http://schemas.microsoft.com/office/drawing/2014/main" id="{DACCED0C-00FC-4A63-B221-2CAFDD75B11A}"/>
            </a:ext>
          </a:extLst>
        </p:cNvPr>
        <p:cNvGrpSpPr/>
        <p:nvPr/>
      </p:nvGrpSpPr>
      <p:grpSpPr>
        <a:xfrm>
          <a:off x="0" y="0"/>
          <a:ext cx="0" cy="0"/>
          <a:chOff x="0" y="0"/>
          <a:chExt cx="0" cy="0"/>
        </a:xfrm>
      </p:grpSpPr>
      <p:sp>
        <p:nvSpPr>
          <p:cNvPr id="101" name="Google Shape;101;p2:notes">
            <a:extLst>
              <a:ext uri="{FF2B5EF4-FFF2-40B4-BE49-F238E27FC236}">
                <a16:creationId xmlns:a16="http://schemas.microsoft.com/office/drawing/2014/main" id="{7EA0813B-F120-3895-5524-35D12FF3B998}"/>
              </a:ext>
            </a:extLst>
          </p:cNvPr>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a:extLst>
              <a:ext uri="{FF2B5EF4-FFF2-40B4-BE49-F238E27FC236}">
                <a16:creationId xmlns:a16="http://schemas.microsoft.com/office/drawing/2014/main" id="{E7D0D671-88D0-D7FE-0E84-70630DF1AE3E}"/>
              </a:ext>
            </a:extLst>
          </p:cNvPr>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75705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a:extLst>
            <a:ext uri="{FF2B5EF4-FFF2-40B4-BE49-F238E27FC236}">
              <a16:creationId xmlns:a16="http://schemas.microsoft.com/office/drawing/2014/main" id="{928FFD46-6570-C920-41C7-AFA68192B7D9}"/>
            </a:ext>
          </a:extLst>
        </p:cNvPr>
        <p:cNvGrpSpPr/>
        <p:nvPr/>
      </p:nvGrpSpPr>
      <p:grpSpPr>
        <a:xfrm>
          <a:off x="0" y="0"/>
          <a:ext cx="0" cy="0"/>
          <a:chOff x="0" y="0"/>
          <a:chExt cx="0" cy="0"/>
        </a:xfrm>
      </p:grpSpPr>
      <p:sp>
        <p:nvSpPr>
          <p:cNvPr id="101" name="Google Shape;101;p2:notes">
            <a:extLst>
              <a:ext uri="{FF2B5EF4-FFF2-40B4-BE49-F238E27FC236}">
                <a16:creationId xmlns:a16="http://schemas.microsoft.com/office/drawing/2014/main" id="{887431AA-A55F-2A31-FC04-F4BD2328E111}"/>
              </a:ext>
            </a:extLst>
          </p:cNvPr>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a:extLst>
              <a:ext uri="{FF2B5EF4-FFF2-40B4-BE49-F238E27FC236}">
                <a16:creationId xmlns:a16="http://schemas.microsoft.com/office/drawing/2014/main" id="{9F5D1993-9E01-352E-C750-A7173D2190B9}"/>
              </a:ext>
            </a:extLst>
          </p:cNvPr>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2895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74941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992664" y="3271381"/>
            <a:ext cx="7941310" cy="267658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2" name="Google Shape;102;p2:notes"/>
          <p:cNvSpPr>
            <a:spLocks noGrp="1" noRot="1" noChangeAspect="1"/>
          </p:cNvSpPr>
          <p:nvPr>
            <p:ph type="sldImg" idx="2"/>
          </p:nvPr>
        </p:nvSpPr>
        <p:spPr>
          <a:xfrm>
            <a:off x="2924175" y="849313"/>
            <a:ext cx="4078288"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89390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D942FC2-A162-47B3-989B-571A62414964}" type="slidenum">
              <a:rPr lang="en-US" smtClean="0"/>
              <a:pPr/>
              <a:t>14</a:t>
            </a:fld>
            <a:endParaRPr lang="en-US"/>
          </a:p>
        </p:txBody>
      </p:sp>
    </p:spTree>
    <p:extLst>
      <p:ext uri="{BB962C8B-B14F-4D97-AF65-F5344CB8AC3E}">
        <p14:creationId xmlns:p14="http://schemas.microsoft.com/office/powerpoint/2010/main" val="3804228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ndParaRPr>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3690542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3804246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2826437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hasCustomPrompt="1"/>
          </p:nvPr>
        </p:nvSpPr>
        <p:spPr>
          <a:xfrm>
            <a:off x="2197100" y="1079500"/>
            <a:ext cx="7797799" cy="2543594"/>
          </a:xfrm>
        </p:spPr>
        <p:txBody>
          <a:bodyPr anchor="b">
            <a:normAutofit/>
          </a:bodyPr>
          <a:lstStyle>
            <a:lvl1pPr algn="ctr">
              <a:defRPr sz="2800"/>
            </a:lvl1pPr>
          </a:lstStyle>
          <a:p>
            <a:r>
              <a:rPr lang="en-US"/>
              <a:t>Click to add title</a:t>
            </a:r>
          </a:p>
        </p:txBody>
      </p:sp>
    </p:spTree>
    <p:extLst>
      <p:ext uri="{BB962C8B-B14F-4D97-AF65-F5344CB8AC3E}">
        <p14:creationId xmlns:p14="http://schemas.microsoft.com/office/powerpoint/2010/main" val="3624377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720218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8552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258453495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7718031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79163642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285821733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atin typeface="Calibri" panose="020F0502020204030204" pitchFamily="34" charset="0"/>
              </a:defRPr>
            </a:lvl1pPr>
            <a:lvl2pPr marL="0">
              <a:lnSpc>
                <a:spcPct val="100000"/>
              </a:lnSpc>
              <a:defRPr sz="4800">
                <a:latin typeface="Calibri" panose="020F0502020204030204" pitchFamily="34" charset="0"/>
              </a:defRPr>
            </a:lvl2pPr>
            <a:lvl3pPr marL="0" indent="0">
              <a:buNone/>
              <a:defRPr sz="2000">
                <a:latin typeface="Calibri" panose="020F0502020204030204" pitchFamily="34" charset="0"/>
              </a:defRPr>
            </a:lvl3pPr>
            <a:lvl4pPr marL="0">
              <a:defRPr sz="2000">
                <a:latin typeface="Calibri" panose="020F0502020204030204" pitchFamily="34" charset="0"/>
              </a:defRPr>
            </a:lvl4pPr>
            <a:lvl5pPr marL="360000">
              <a:defRPr sz="2000">
                <a:latin typeface="Calibri" panose="020F050202020403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atin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307742700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atin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atin typeface="Calibri" panose="020F050202020403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lvl1pPr>
              <a:defRPr>
                <a:latin typeface="Calibri" panose="020F0502020204030204" pitchFamily="34" charset="0"/>
              </a:defRPr>
            </a:lvl1pPr>
          </a:lstStyle>
          <a:p>
            <a:r>
              <a:rPr lang="en-US"/>
              <a:t>20XX</a:t>
            </a:r>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lvl1pPr>
              <a:defRPr>
                <a:latin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lvl1pPr>
              <a:defRPr>
                <a:latin typeface="Calibri" panose="020F0502020204030204" pitchFamily="34" charset="0"/>
              </a:defRPr>
            </a:lvl1pPr>
          </a:lstStyle>
          <a:p>
            <a:fld id="{D39607A7-8386-47DB-8578-DDEDD194E5D4}" type="slidenum">
              <a:rPr lang="en-US" smtClean="0"/>
              <a:pPr/>
              <a:t>‹Nº›</a:t>
            </a:fld>
            <a:endParaRPr lang="en-US"/>
          </a:p>
        </p:txBody>
      </p:sp>
    </p:spTree>
    <p:extLst>
      <p:ext uri="{BB962C8B-B14F-4D97-AF65-F5344CB8AC3E}">
        <p14:creationId xmlns:p14="http://schemas.microsoft.com/office/powerpoint/2010/main" val="1696813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9305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latin typeface="Calibri" panose="020F0502020204030204" pitchFamily="34" charset="0"/>
              </a:defRPr>
            </a:lvl1pPr>
          </a:lstStyle>
          <a:p>
            <a:r>
              <a:rPr lang="en-US"/>
              <a:t>20XX</a:t>
            </a:r>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latin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latin typeface="Calibri" panose="020F0502020204030204" pitchFamily="34" charset="0"/>
              </a:defRPr>
            </a:lvl1pPr>
          </a:lstStyle>
          <a:p>
            <a:fld id="{D39607A7-8386-47DB-8578-DDEDD194E5D4}" type="slidenum">
              <a:rPr lang="en-US" smtClean="0"/>
              <a:pPr/>
              <a:t>‹Nº›</a:t>
            </a:fld>
            <a:endParaRPr lang="en-US"/>
          </a:p>
        </p:txBody>
      </p:sp>
      <p:pic>
        <p:nvPicPr>
          <p:cNvPr id="10" name="Imagen 9" descr="Imagen que contiene dibujo&#10;&#10;Descripción generada automáticamente">
            <a:extLst>
              <a:ext uri="{FF2B5EF4-FFF2-40B4-BE49-F238E27FC236}">
                <a16:creationId xmlns:a16="http://schemas.microsoft.com/office/drawing/2014/main" id="{C0D0F3F8-AA9B-2782-AAAB-019407FD2967}"/>
              </a:ext>
            </a:extLst>
          </p:cNvPr>
          <p:cNvPicPr>
            <a:picLocks noChangeAspect="1"/>
          </p:cNvPicPr>
          <p:nvPr userDrawn="1"/>
        </p:nvPicPr>
        <p:blipFill>
          <a:blip r:embed="rId14"/>
          <a:stretch>
            <a:fillRect/>
          </a:stretch>
        </p:blipFill>
        <p:spPr>
          <a:xfrm>
            <a:off x="112127" y="69275"/>
            <a:ext cx="1768485" cy="511786"/>
          </a:xfrm>
          <a:prstGeom prst="rect">
            <a:avLst/>
          </a:prstGeom>
        </p:spPr>
      </p:pic>
      <p:pic>
        <p:nvPicPr>
          <p:cNvPr id="12" name="Imagen 11">
            <a:extLst>
              <a:ext uri="{FF2B5EF4-FFF2-40B4-BE49-F238E27FC236}">
                <a16:creationId xmlns:a16="http://schemas.microsoft.com/office/drawing/2014/main" id="{DACEA1A7-A885-6758-DF40-53C5DB2C8CA0}"/>
              </a:ext>
            </a:extLst>
          </p:cNvPr>
          <p:cNvPicPr>
            <a:picLocks noChangeAspect="1"/>
          </p:cNvPicPr>
          <p:nvPr userDrawn="1"/>
        </p:nvPicPr>
        <p:blipFill>
          <a:blip r:embed="rId15"/>
          <a:stretch>
            <a:fillRect/>
          </a:stretch>
        </p:blipFill>
        <p:spPr>
          <a:xfrm>
            <a:off x="10071920" y="85055"/>
            <a:ext cx="2066518" cy="511786"/>
          </a:xfrm>
          <a:prstGeom prst="rect">
            <a:avLst/>
          </a:prstGeom>
        </p:spPr>
      </p:pic>
    </p:spTree>
    <p:extLst>
      <p:ext uri="{BB962C8B-B14F-4D97-AF65-F5344CB8AC3E}">
        <p14:creationId xmlns:p14="http://schemas.microsoft.com/office/powerpoint/2010/main" val="2668852336"/>
      </p:ext>
    </p:extLst>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Lst>
  <p:hf sldNum="0" hdr="0" ftr="0" dt="0"/>
  <p:txStyles>
    <p:titleStyle>
      <a:lvl1pPr algn="l" defTabSz="914400" rtl="0" eaLnBrk="1" latinLnBrk="0" hangingPunct="1">
        <a:lnSpc>
          <a:spcPct val="100000"/>
        </a:lnSpc>
        <a:spcBef>
          <a:spcPct val="0"/>
        </a:spcBef>
        <a:buNone/>
        <a:defRPr sz="2800" kern="1200" cap="all" spc="400" baseline="0">
          <a:solidFill>
            <a:schemeClr val="tx1"/>
          </a:solidFill>
          <a:latin typeface="Calibri" panose="020F0502020204030204" pitchFamily="34" charset="0"/>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Calibri" panose="020F0502020204030204" pitchFamily="34" charset="0"/>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Calibri" panose="020F0502020204030204" pitchFamily="34" charset="0"/>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3">
            <a:extLst>
              <a:ext uri="{28A0092B-C50C-407E-A947-70E740481C1C}">
                <a14:useLocalDpi xmlns:a14="http://schemas.microsoft.com/office/drawing/2010/main" val="0"/>
              </a:ext>
            </a:extLst>
          </a:blip>
          <a:srcRect t="7597" r="2388"/>
          <a:stretch/>
        </p:blipFill>
        <p:spPr>
          <a:xfrm>
            <a:off x="1301461" y="2328142"/>
            <a:ext cx="9818254" cy="2301795"/>
          </a:xfrm>
          <a:prstGeom prst="rect">
            <a:avLst/>
          </a:prstGeom>
        </p:spPr>
      </p:pic>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l="95782" t="7597" r="640"/>
          <a:stretch/>
        </p:blipFill>
        <p:spPr>
          <a:xfrm>
            <a:off x="9779001" y="4170218"/>
            <a:ext cx="1570871" cy="2301795"/>
          </a:xfrm>
          <a:prstGeom prst="rect">
            <a:avLst/>
          </a:prstGeom>
        </p:spPr>
      </p:pic>
      <p:pic>
        <p:nvPicPr>
          <p:cNvPr id="8" name="Imagen 7"/>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0"/>
            <a:ext cx="2432050" cy="1795461"/>
          </a:xfrm>
          <a:prstGeom prst="rect">
            <a:avLst/>
          </a:prstGeom>
        </p:spPr>
      </p:pic>
      <p:pic>
        <p:nvPicPr>
          <p:cNvPr id="9" name="Imagen 8"/>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5981700"/>
            <a:ext cx="3771900" cy="876300"/>
          </a:xfrm>
          <a:prstGeom prst="rect">
            <a:avLst/>
          </a:prstGeom>
        </p:spPr>
      </p:pic>
      <p:pic>
        <p:nvPicPr>
          <p:cNvPr id="2" name="Imagen 1">
            <a:extLst>
              <a:ext uri="{FF2B5EF4-FFF2-40B4-BE49-F238E27FC236}">
                <a16:creationId xmlns:a16="http://schemas.microsoft.com/office/drawing/2014/main" id="{548BBE49-55C5-0296-98DD-D0EACD8142E6}"/>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9779001" y="-1"/>
            <a:ext cx="2432050" cy="1795461"/>
          </a:xfrm>
          <a:prstGeom prst="rect">
            <a:avLst/>
          </a:prstGeom>
        </p:spPr>
      </p:pic>
    </p:spTree>
    <p:extLst>
      <p:ext uri="{BB962C8B-B14F-4D97-AF65-F5344CB8AC3E}">
        <p14:creationId xmlns:p14="http://schemas.microsoft.com/office/powerpoint/2010/main" val="2420619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a:extLst>
            <a:ext uri="{FF2B5EF4-FFF2-40B4-BE49-F238E27FC236}">
              <a16:creationId xmlns:a16="http://schemas.microsoft.com/office/drawing/2014/main" id="{D8F4CF74-A3A9-3F7E-CCB8-672605AE0C01}"/>
            </a:ext>
          </a:extLst>
        </p:cNvPr>
        <p:cNvGrpSpPr/>
        <p:nvPr/>
      </p:nvGrpSpPr>
      <p:grpSpPr>
        <a:xfrm>
          <a:off x="0" y="0"/>
          <a:ext cx="0" cy="0"/>
          <a:chOff x="0" y="0"/>
          <a:chExt cx="0" cy="0"/>
        </a:xfrm>
      </p:grpSpPr>
      <p:sp>
        <p:nvSpPr>
          <p:cNvPr id="38" name="Google Shape;463;p105">
            <a:extLst>
              <a:ext uri="{FF2B5EF4-FFF2-40B4-BE49-F238E27FC236}">
                <a16:creationId xmlns:a16="http://schemas.microsoft.com/office/drawing/2014/main" id="{845AA033-5377-6A24-1044-21F20260C977}"/>
              </a:ext>
            </a:extLst>
          </p:cNvPr>
          <p:cNvSpPr txBox="1"/>
          <p:nvPr/>
        </p:nvSpPr>
        <p:spPr>
          <a:xfrm>
            <a:off x="3547192" y="4828216"/>
            <a:ext cx="1410481" cy="784790"/>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s-419" sz="1500" b="1" dirty="0">
                <a:solidFill>
                  <a:prstClr val="black"/>
                </a:solidFill>
                <a:latin typeface="Calibri" panose="020F0502020204030204" pitchFamily="34" charset="0"/>
                <a:ea typeface="Calibri"/>
                <a:cs typeface="Calibri"/>
                <a:sym typeface="Calibri"/>
              </a:rPr>
              <a:t>A</a:t>
            </a:r>
            <a:r>
              <a:rPr kumimoji="0" lang="es-419" sz="1500" b="1" i="0" u="none" strike="noStrike" kern="1200" cap="none" spc="0" normalizeH="0" baseline="0" noProof="0" dirty="0" err="1">
                <a:ln>
                  <a:noFill/>
                </a:ln>
                <a:solidFill>
                  <a:prstClr val="black"/>
                </a:solidFill>
                <a:effectLst/>
                <a:uLnTx/>
                <a:uFillTx/>
                <a:latin typeface="Calibri" panose="020F0502020204030204" pitchFamily="34" charset="0"/>
                <a:ea typeface="Calibri"/>
                <a:cs typeface="Calibri"/>
                <a:sym typeface="Calibri"/>
              </a:rPr>
              <a:t>rtículo</a:t>
            </a:r>
            <a:r>
              <a:rPr kumimoji="0" lang="es-419" sz="15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 329 del Código Procesal Penal</a:t>
            </a:r>
          </a:p>
        </p:txBody>
      </p:sp>
      <p:sp>
        <p:nvSpPr>
          <p:cNvPr id="34" name="Google Shape;463;p105">
            <a:extLst>
              <a:ext uri="{FF2B5EF4-FFF2-40B4-BE49-F238E27FC236}">
                <a16:creationId xmlns:a16="http://schemas.microsoft.com/office/drawing/2014/main" id="{9D92C08C-BE12-3FC4-EC53-D75BC0BAC5B1}"/>
              </a:ext>
            </a:extLst>
          </p:cNvPr>
          <p:cNvSpPr txBox="1"/>
          <p:nvPr/>
        </p:nvSpPr>
        <p:spPr>
          <a:xfrm>
            <a:off x="3164860" y="2452482"/>
            <a:ext cx="1983947" cy="1077178"/>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s-MX" sz="1600" dirty="0">
                <a:solidFill>
                  <a:schemeClr val="bg1"/>
                </a:solidFill>
                <a:effectLst/>
                <a:latin typeface="Calibri" panose="020F0502020204030204" pitchFamily="34" charset="0"/>
                <a:ea typeface="Aptos" panose="020B0004020202020204" pitchFamily="34" charset="0"/>
              </a:rPr>
              <a:t>Corte Suprema, en el fundamento séptimo de la Casación 66-2010/Puno</a:t>
            </a:r>
            <a:endParaRPr kumimoji="0" lang="es-419" sz="1400" b="1" i="0" u="none" strike="noStrike" kern="1200" cap="none" spc="0" normalizeH="0" baseline="0" noProof="0" dirty="0">
              <a:ln>
                <a:noFill/>
              </a:ln>
              <a:solidFill>
                <a:schemeClr val="bg1"/>
              </a:solidFill>
              <a:effectLst/>
              <a:uLnTx/>
              <a:uFillTx/>
              <a:latin typeface="Calibri" panose="020F0502020204030204" pitchFamily="34" charset="0"/>
              <a:ea typeface="Calibri"/>
              <a:cs typeface="Calibri"/>
              <a:sym typeface="Calibri"/>
            </a:endParaRPr>
          </a:p>
        </p:txBody>
      </p:sp>
      <p:sp>
        <p:nvSpPr>
          <p:cNvPr id="131" name="Google Shape;131;p2">
            <a:extLst>
              <a:ext uri="{FF2B5EF4-FFF2-40B4-BE49-F238E27FC236}">
                <a16:creationId xmlns:a16="http://schemas.microsoft.com/office/drawing/2014/main" id="{25BC34BE-BEE8-FCEB-A21E-6018ACDB1D38}"/>
              </a:ext>
            </a:extLst>
          </p:cNvPr>
          <p:cNvSpPr txBox="1">
            <a:spLocks noGrp="1"/>
          </p:cNvSpPr>
          <p:nvPr>
            <p:ph type="sldNum" idx="12"/>
          </p:nvPr>
        </p:nvSpPr>
        <p:spPr>
          <a:xfrm>
            <a:off x="5452057" y="5619722"/>
            <a:ext cx="2743200" cy="365100"/>
          </a:xfrm>
          <a:prstGeom prst="rect">
            <a:avLst/>
          </a:prstGeom>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s-ES"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10</a:t>
            </a:fld>
            <a:endParaRPr kumimoji="0"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endParaRPr>
          </a:p>
        </p:txBody>
      </p:sp>
      <p:grpSp>
        <p:nvGrpSpPr>
          <p:cNvPr id="12" name="Grupo 11">
            <a:extLst>
              <a:ext uri="{FF2B5EF4-FFF2-40B4-BE49-F238E27FC236}">
                <a16:creationId xmlns:a16="http://schemas.microsoft.com/office/drawing/2014/main" id="{8C0B67C7-14C5-2A70-3C4F-1A3FAA877493}"/>
              </a:ext>
            </a:extLst>
          </p:cNvPr>
          <p:cNvGrpSpPr/>
          <p:nvPr/>
        </p:nvGrpSpPr>
        <p:grpSpPr>
          <a:xfrm>
            <a:off x="2584220" y="855308"/>
            <a:ext cx="6544755" cy="747297"/>
            <a:chOff x="7610595" y="-1122392"/>
            <a:chExt cx="2622089" cy="757062"/>
          </a:xfrm>
        </p:grpSpPr>
        <p:sp>
          <p:nvSpPr>
            <p:cNvPr id="13" name="Rectángulo redondeado 12">
              <a:extLst>
                <a:ext uri="{FF2B5EF4-FFF2-40B4-BE49-F238E27FC236}">
                  <a16:creationId xmlns:a16="http://schemas.microsoft.com/office/drawing/2014/main" id="{288DFD7D-ABFC-EC47-C7BF-540D3E223E6B}"/>
                </a:ext>
              </a:extLst>
            </p:cNvPr>
            <p:cNvSpPr/>
            <p:nvPr/>
          </p:nvSpPr>
          <p:spPr>
            <a:xfrm>
              <a:off x="7610595" y="-1122392"/>
              <a:ext cx="2622089" cy="757062"/>
            </a:xfrm>
            <a:prstGeom prst="roundRect">
              <a:avLst>
                <a:gd name="adj" fmla="val 10000"/>
              </a:avLst>
            </a:prstGeom>
            <a:solidFill>
              <a:schemeClr val="tx2"/>
            </a:solid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4" name="CuadroTexto 13">
              <a:extLst>
                <a:ext uri="{FF2B5EF4-FFF2-40B4-BE49-F238E27FC236}">
                  <a16:creationId xmlns:a16="http://schemas.microsoft.com/office/drawing/2014/main" id="{7DD26F8E-BEB8-C54F-6384-22426714B1B1}"/>
                </a:ext>
              </a:extLst>
            </p:cNvPr>
            <p:cNvSpPr txBox="1"/>
            <p:nvPr/>
          </p:nvSpPr>
          <p:spPr>
            <a:xfrm>
              <a:off x="7610595" y="-1019916"/>
              <a:ext cx="2511611" cy="5521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L="400050" marR="0" lvl="0" indent="-400050" algn="ctr" defTabSz="755650" rtl="0" eaLnBrk="1" fontAlgn="auto" latinLnBrk="0" hangingPunct="1">
                <a:lnSpc>
                  <a:spcPct val="90000"/>
                </a:lnSpc>
                <a:spcBef>
                  <a:spcPct val="0"/>
                </a:spcBef>
                <a:spcAft>
                  <a:spcPct val="35000"/>
                </a:spcAft>
                <a:buClrTx/>
                <a:buSzTx/>
                <a:buFontTx/>
                <a:buAutoNum type="romanLcParenR"/>
                <a:tabLst/>
                <a:defRPr/>
              </a:pPr>
              <a:r>
                <a:rPr kumimoji="0" lang="es-MX"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Las diligencias preliminares inician desde que el fiscal toma conocimiento de la noticia criminal, y</a:t>
              </a:r>
            </a:p>
          </p:txBody>
        </p:sp>
      </p:grpSp>
      <p:sp>
        <p:nvSpPr>
          <p:cNvPr id="33" name="Google Shape;462;p105">
            <a:extLst>
              <a:ext uri="{FF2B5EF4-FFF2-40B4-BE49-F238E27FC236}">
                <a16:creationId xmlns:a16="http://schemas.microsoft.com/office/drawing/2014/main" id="{B7F899AA-E662-F6F4-3458-9013FB2B0D83}"/>
              </a:ext>
            </a:extLst>
          </p:cNvPr>
          <p:cNvSpPr/>
          <p:nvPr/>
        </p:nvSpPr>
        <p:spPr>
          <a:xfrm flipH="1">
            <a:off x="3119838" y="2162161"/>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35" name="Flecha abajo 34">
            <a:extLst>
              <a:ext uri="{FF2B5EF4-FFF2-40B4-BE49-F238E27FC236}">
                <a16:creationId xmlns:a16="http://schemas.microsoft.com/office/drawing/2014/main" id="{4C29E800-C746-0376-FD31-0772F0F7974C}"/>
              </a:ext>
            </a:extLst>
          </p:cNvPr>
          <p:cNvSpPr/>
          <p:nvPr/>
        </p:nvSpPr>
        <p:spPr>
          <a:xfrm rot="16200000">
            <a:off x="5219936" y="2704174"/>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36" name="Google Shape;465;p105">
            <a:extLst>
              <a:ext uri="{FF2B5EF4-FFF2-40B4-BE49-F238E27FC236}">
                <a16:creationId xmlns:a16="http://schemas.microsoft.com/office/drawing/2014/main" id="{3412815E-D23A-6D3B-98A2-856FB1A57D5E}"/>
              </a:ext>
            </a:extLst>
          </p:cNvPr>
          <p:cNvSpPr txBox="1"/>
          <p:nvPr/>
        </p:nvSpPr>
        <p:spPr>
          <a:xfrm>
            <a:off x="5857670" y="2139861"/>
            <a:ext cx="2703162" cy="1246455"/>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El cómputo de plazo de las diligencias preliminares se inicia a partir de la fecha en que el Fiscal tiene conocimiento del hecho punible. </a:t>
            </a:r>
          </a:p>
        </p:txBody>
      </p:sp>
      <p:sp>
        <p:nvSpPr>
          <p:cNvPr id="37" name="Google Shape;462;p105">
            <a:extLst>
              <a:ext uri="{FF2B5EF4-FFF2-40B4-BE49-F238E27FC236}">
                <a16:creationId xmlns:a16="http://schemas.microsoft.com/office/drawing/2014/main" id="{FFA1A03A-6B5F-8392-DC25-2F1BAB54F878}"/>
              </a:ext>
            </a:extLst>
          </p:cNvPr>
          <p:cNvSpPr/>
          <p:nvPr/>
        </p:nvSpPr>
        <p:spPr>
          <a:xfrm flipH="1">
            <a:off x="3164860" y="4456401"/>
            <a:ext cx="2175146" cy="1528421"/>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39" name="Google Shape;465;p105">
            <a:extLst>
              <a:ext uri="{FF2B5EF4-FFF2-40B4-BE49-F238E27FC236}">
                <a16:creationId xmlns:a16="http://schemas.microsoft.com/office/drawing/2014/main" id="{2F8EAFE3-AED8-6D36-DA85-D6802F14CFB4}"/>
              </a:ext>
            </a:extLst>
          </p:cNvPr>
          <p:cNvSpPr txBox="1"/>
          <p:nvPr/>
        </p:nvSpPr>
        <p:spPr>
          <a:xfrm>
            <a:off x="5856598" y="4366551"/>
            <a:ext cx="2743201" cy="1246455"/>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419"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“Se busca la justicia en el caso concreto. Esta función deja de ser únicamente defensora del </a:t>
            </a:r>
            <a:r>
              <a:rPr kumimoji="0" lang="es-419" sz="1500" b="0" i="1"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ius </a:t>
            </a:r>
            <a:r>
              <a:rPr kumimoji="0" lang="es-419" sz="1500" b="0" i="1" u="none" strike="noStrike" kern="1200" cap="none" spc="0" normalizeH="0" baseline="0" noProof="0" dirty="0" err="1">
                <a:ln>
                  <a:noFill/>
                </a:ln>
                <a:solidFill>
                  <a:prstClr val="black"/>
                </a:solidFill>
                <a:effectLst/>
                <a:uLnTx/>
                <a:uFillTx/>
                <a:latin typeface="Calibri" panose="020F0502020204030204" pitchFamily="34" charset="0"/>
                <a:ea typeface="Calibri"/>
                <a:cs typeface="Calibri"/>
                <a:sym typeface="Calibri"/>
              </a:rPr>
              <a:t>constitutionis</a:t>
            </a:r>
            <a:r>
              <a:rPr kumimoji="0" lang="es-419"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 para ser también, defensora del </a:t>
            </a:r>
            <a:r>
              <a:rPr kumimoji="0" lang="es-419" sz="1500" b="0" i="1"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ius </a:t>
            </a:r>
            <a:r>
              <a:rPr kumimoji="0" lang="es-419" sz="1500" b="0" i="1" u="none" strike="noStrike" kern="1200" cap="none" spc="0" normalizeH="0" baseline="0" noProof="0" dirty="0" err="1">
                <a:ln>
                  <a:noFill/>
                </a:ln>
                <a:solidFill>
                  <a:prstClr val="black"/>
                </a:solidFill>
                <a:effectLst/>
                <a:uLnTx/>
                <a:uFillTx/>
                <a:latin typeface="Calibri" panose="020F0502020204030204" pitchFamily="34" charset="0"/>
                <a:ea typeface="Calibri"/>
                <a:cs typeface="Calibri"/>
                <a:sym typeface="Calibri"/>
              </a:rPr>
              <a:t>litigatoris</a:t>
            </a:r>
            <a:r>
              <a:rPr kumimoji="0" lang="es-419"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a:t>
            </a:r>
            <a:endParaRPr kumimoji="0"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40" name="Flecha abajo 39">
            <a:extLst>
              <a:ext uri="{FF2B5EF4-FFF2-40B4-BE49-F238E27FC236}">
                <a16:creationId xmlns:a16="http://schemas.microsoft.com/office/drawing/2014/main" id="{A407ED1B-6FFA-7E5F-2E50-54E74C8488DD}"/>
              </a:ext>
            </a:extLst>
          </p:cNvPr>
          <p:cNvSpPr/>
          <p:nvPr/>
        </p:nvSpPr>
        <p:spPr>
          <a:xfrm rot="16200000">
            <a:off x="5223600" y="5007885"/>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515967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a:extLst>
            <a:ext uri="{FF2B5EF4-FFF2-40B4-BE49-F238E27FC236}">
              <a16:creationId xmlns:a16="http://schemas.microsoft.com/office/drawing/2014/main" id="{F817C376-F0FC-E036-0AD0-4D7965CD7319}"/>
            </a:ext>
          </a:extLst>
        </p:cNvPr>
        <p:cNvGrpSpPr/>
        <p:nvPr/>
      </p:nvGrpSpPr>
      <p:grpSpPr>
        <a:xfrm>
          <a:off x="0" y="0"/>
          <a:ext cx="0" cy="0"/>
          <a:chOff x="0" y="0"/>
          <a:chExt cx="0" cy="0"/>
        </a:xfrm>
      </p:grpSpPr>
      <p:grpSp>
        <p:nvGrpSpPr>
          <p:cNvPr id="2" name="Grupo 1">
            <a:extLst>
              <a:ext uri="{FF2B5EF4-FFF2-40B4-BE49-F238E27FC236}">
                <a16:creationId xmlns:a16="http://schemas.microsoft.com/office/drawing/2014/main" id="{F74C2211-CA76-A75A-173A-1E9C6B9637FE}"/>
              </a:ext>
            </a:extLst>
          </p:cNvPr>
          <p:cNvGrpSpPr/>
          <p:nvPr/>
        </p:nvGrpSpPr>
        <p:grpSpPr>
          <a:xfrm>
            <a:off x="2290713" y="847710"/>
            <a:ext cx="6872140" cy="747297"/>
            <a:chOff x="7610595" y="-1122392"/>
            <a:chExt cx="2622089" cy="757062"/>
          </a:xfrm>
        </p:grpSpPr>
        <p:sp>
          <p:nvSpPr>
            <p:cNvPr id="3" name="Rectángulo redondeado 12">
              <a:extLst>
                <a:ext uri="{FF2B5EF4-FFF2-40B4-BE49-F238E27FC236}">
                  <a16:creationId xmlns:a16="http://schemas.microsoft.com/office/drawing/2014/main" id="{B66AF833-7495-4B3C-C817-F2CCF141A51F}"/>
                </a:ext>
              </a:extLst>
            </p:cNvPr>
            <p:cNvSpPr/>
            <p:nvPr/>
          </p:nvSpPr>
          <p:spPr>
            <a:xfrm>
              <a:off x="7610595" y="-1122392"/>
              <a:ext cx="2622089" cy="757062"/>
            </a:xfrm>
            <a:prstGeom prst="roundRect">
              <a:avLst>
                <a:gd name="adj" fmla="val 10000"/>
              </a:avLst>
            </a:prstGeom>
            <a:solidFill>
              <a:schemeClr val="tx2"/>
            </a:solid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4" name="CuadroTexto 3">
              <a:extLst>
                <a:ext uri="{FF2B5EF4-FFF2-40B4-BE49-F238E27FC236}">
                  <a16:creationId xmlns:a16="http://schemas.microsoft.com/office/drawing/2014/main" id="{CA8B52FD-27DC-31CB-50EF-220A12A6E663}"/>
                </a:ext>
              </a:extLst>
            </p:cNvPr>
            <p:cNvSpPr txBox="1"/>
            <p:nvPr/>
          </p:nvSpPr>
          <p:spPr>
            <a:xfrm>
              <a:off x="7621196" y="-1025103"/>
              <a:ext cx="2600888" cy="5521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R="0" lvl="0" algn="ctr" defTabSz="755650" rtl="0" eaLnBrk="1" fontAlgn="auto" latinLnBrk="0" hangingPunct="1">
                <a:lnSpc>
                  <a:spcPct val="90000"/>
                </a:lnSpc>
                <a:spcBef>
                  <a:spcPct val="0"/>
                </a:spcBef>
                <a:spcAft>
                  <a:spcPct val="35000"/>
                </a:spcAft>
                <a:buClrTx/>
                <a:buSzTx/>
                <a:tabLst/>
                <a:defRPr/>
              </a:pPr>
              <a:r>
                <a:rPr kumimoji="0" lang="es-MX"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ii</a:t>
              </a:r>
              <a:r>
                <a:rPr kumimoji="0" lang="es-MX"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las diligencias preliminares inician desde la Disposición que apertura las diligencias preliminares en la Carpeta fiscal</a:t>
              </a:r>
            </a:p>
          </p:txBody>
        </p:sp>
      </p:grpSp>
      <p:sp>
        <p:nvSpPr>
          <p:cNvPr id="6" name="Google Shape;463;p105">
            <a:extLst>
              <a:ext uri="{FF2B5EF4-FFF2-40B4-BE49-F238E27FC236}">
                <a16:creationId xmlns:a16="http://schemas.microsoft.com/office/drawing/2014/main" id="{344A25EB-9FF5-499A-4939-737FCA115C83}"/>
              </a:ext>
            </a:extLst>
          </p:cNvPr>
          <p:cNvSpPr txBox="1"/>
          <p:nvPr/>
        </p:nvSpPr>
        <p:spPr>
          <a:xfrm>
            <a:off x="3100771" y="2494792"/>
            <a:ext cx="1983947" cy="1077178"/>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s-MX" sz="1600" dirty="0">
                <a:solidFill>
                  <a:schemeClr val="bg1"/>
                </a:solidFill>
                <a:effectLst/>
                <a:latin typeface="Calibri" panose="020F0502020204030204" pitchFamily="34" charset="0"/>
                <a:ea typeface="Aptos" panose="020B0004020202020204" pitchFamily="34" charset="0"/>
              </a:rPr>
              <a:t>Corte Suprema, en el fundamento séptimo de la Casación 66-2010/Puno</a:t>
            </a:r>
            <a:endParaRPr kumimoji="0" lang="es-419" sz="1400" b="1" i="0" u="none" strike="noStrike" kern="1200" cap="none" spc="0" normalizeH="0" baseline="0" noProof="0" dirty="0">
              <a:ln>
                <a:noFill/>
              </a:ln>
              <a:solidFill>
                <a:schemeClr val="bg1"/>
              </a:solidFill>
              <a:effectLst/>
              <a:uLnTx/>
              <a:uFillTx/>
              <a:latin typeface="Calibri" panose="020F0502020204030204" pitchFamily="34" charset="0"/>
              <a:ea typeface="Calibri"/>
              <a:cs typeface="Calibri"/>
              <a:sym typeface="Calibri"/>
            </a:endParaRPr>
          </a:p>
        </p:txBody>
      </p:sp>
      <p:sp>
        <p:nvSpPr>
          <p:cNvPr id="7" name="Google Shape;462;p105">
            <a:extLst>
              <a:ext uri="{FF2B5EF4-FFF2-40B4-BE49-F238E27FC236}">
                <a16:creationId xmlns:a16="http://schemas.microsoft.com/office/drawing/2014/main" id="{82A334BE-7833-C958-EF96-265954022DDD}"/>
              </a:ext>
            </a:extLst>
          </p:cNvPr>
          <p:cNvSpPr/>
          <p:nvPr/>
        </p:nvSpPr>
        <p:spPr>
          <a:xfrm flipH="1">
            <a:off x="3055749" y="2204471"/>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10" name="Flecha abajo 34">
            <a:extLst>
              <a:ext uri="{FF2B5EF4-FFF2-40B4-BE49-F238E27FC236}">
                <a16:creationId xmlns:a16="http://schemas.microsoft.com/office/drawing/2014/main" id="{9396744D-F26D-8F49-04DA-F11B831F6D1C}"/>
              </a:ext>
            </a:extLst>
          </p:cNvPr>
          <p:cNvSpPr/>
          <p:nvPr/>
        </p:nvSpPr>
        <p:spPr>
          <a:xfrm rot="16200000">
            <a:off x="5155847" y="2746484"/>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5" name="Google Shape;465;p105">
            <a:extLst>
              <a:ext uri="{FF2B5EF4-FFF2-40B4-BE49-F238E27FC236}">
                <a16:creationId xmlns:a16="http://schemas.microsoft.com/office/drawing/2014/main" id="{665A06A9-4C37-FF1F-28FF-5D4A62FEAD5D}"/>
              </a:ext>
            </a:extLst>
          </p:cNvPr>
          <p:cNvSpPr txBox="1"/>
          <p:nvPr/>
        </p:nvSpPr>
        <p:spPr>
          <a:xfrm>
            <a:off x="5607365" y="2023268"/>
            <a:ext cx="2986000" cy="1938952"/>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lang="es-MX" sz="1500" dirty="0">
                <a:solidFill>
                  <a:prstClr val="black"/>
                </a:solidFill>
                <a:latin typeface="Calibri" panose="020F0502020204030204" pitchFamily="34" charset="0"/>
                <a:ea typeface="Calibri"/>
                <a:cs typeface="Calibri"/>
                <a:sym typeface="Calibri"/>
              </a:rPr>
              <a:t>El inicio de las investigaciones, en el nuevo proceso penal, requiere de un acto formal que así lo declare. Esto puede darse mediante la decisión de dar inicio a las diligencias preliminares o a la investigación preparatoria propiamente dicha. </a:t>
            </a:r>
            <a:endPar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19" name="Google Shape;463;p105">
            <a:extLst>
              <a:ext uri="{FF2B5EF4-FFF2-40B4-BE49-F238E27FC236}">
                <a16:creationId xmlns:a16="http://schemas.microsoft.com/office/drawing/2014/main" id="{8E4EDB25-7F75-0B93-614B-EA978CF11D86}"/>
              </a:ext>
            </a:extLst>
          </p:cNvPr>
          <p:cNvSpPr txBox="1"/>
          <p:nvPr/>
        </p:nvSpPr>
        <p:spPr>
          <a:xfrm>
            <a:off x="3144478" y="4837643"/>
            <a:ext cx="1983947" cy="830956"/>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s-MX" sz="1600" dirty="0">
                <a:solidFill>
                  <a:schemeClr val="bg1"/>
                </a:solidFill>
                <a:effectLst/>
                <a:latin typeface="Calibri" panose="020F0502020204030204" pitchFamily="34" charset="0"/>
                <a:ea typeface="Aptos" panose="020B0004020202020204" pitchFamily="34" charset="0"/>
              </a:rPr>
              <a:t>Sentencia Plenaria Casatoria 01-2017/CIJ-433</a:t>
            </a:r>
            <a:endParaRPr kumimoji="0" lang="es-419" sz="1400" b="1" i="0" u="none" strike="noStrike" kern="1200" cap="none" spc="0" normalizeH="0" baseline="0" noProof="0" dirty="0">
              <a:ln>
                <a:noFill/>
              </a:ln>
              <a:solidFill>
                <a:schemeClr val="bg1"/>
              </a:solidFill>
              <a:effectLst/>
              <a:uLnTx/>
              <a:uFillTx/>
              <a:latin typeface="Calibri" panose="020F0502020204030204" pitchFamily="34" charset="0"/>
              <a:ea typeface="Calibri"/>
              <a:cs typeface="Calibri"/>
              <a:sym typeface="Calibri"/>
            </a:endParaRPr>
          </a:p>
        </p:txBody>
      </p:sp>
      <p:sp>
        <p:nvSpPr>
          <p:cNvPr id="20" name="Google Shape;462;p105">
            <a:extLst>
              <a:ext uri="{FF2B5EF4-FFF2-40B4-BE49-F238E27FC236}">
                <a16:creationId xmlns:a16="http://schemas.microsoft.com/office/drawing/2014/main" id="{DE99CAB0-5519-0DDE-A70D-9E13F203A798}"/>
              </a:ext>
            </a:extLst>
          </p:cNvPr>
          <p:cNvSpPr/>
          <p:nvPr/>
        </p:nvSpPr>
        <p:spPr>
          <a:xfrm flipH="1">
            <a:off x="3063829" y="4433744"/>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21" name="Flecha abajo 34">
            <a:extLst>
              <a:ext uri="{FF2B5EF4-FFF2-40B4-BE49-F238E27FC236}">
                <a16:creationId xmlns:a16="http://schemas.microsoft.com/office/drawing/2014/main" id="{4F98CA18-695A-9728-0AC4-C92AF1F23CF7}"/>
              </a:ext>
            </a:extLst>
          </p:cNvPr>
          <p:cNvSpPr/>
          <p:nvPr/>
        </p:nvSpPr>
        <p:spPr>
          <a:xfrm rot="16200000">
            <a:off x="5163927" y="4975757"/>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22" name="Google Shape;465;p105">
            <a:extLst>
              <a:ext uri="{FF2B5EF4-FFF2-40B4-BE49-F238E27FC236}">
                <a16:creationId xmlns:a16="http://schemas.microsoft.com/office/drawing/2014/main" id="{CDD73302-23AE-E162-F46B-6FD2778B5C66}"/>
              </a:ext>
            </a:extLst>
          </p:cNvPr>
          <p:cNvSpPr txBox="1"/>
          <p:nvPr/>
        </p:nvSpPr>
        <p:spPr>
          <a:xfrm>
            <a:off x="5615446" y="4283645"/>
            <a:ext cx="2986000" cy="1938952"/>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lang="es-MX" sz="1500" dirty="0">
                <a:solidFill>
                  <a:prstClr val="black"/>
                </a:solidFill>
                <a:latin typeface="Calibri" panose="020F0502020204030204" pitchFamily="34" charset="0"/>
                <a:ea typeface="Calibri"/>
                <a:cs typeface="Calibri"/>
                <a:sym typeface="Calibri"/>
              </a:rPr>
              <a:t>El proceso se lleva a cabo en distintas fases correlativas que exigen distintos y progresivos grados de convicción, partiendo del estándar de “sospecha inicial simple” para la emisión de la disposición de diligencias preliminares.</a:t>
            </a:r>
            <a:endPar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Tree>
    <p:extLst>
      <p:ext uri="{BB962C8B-B14F-4D97-AF65-F5344CB8AC3E}">
        <p14:creationId xmlns:p14="http://schemas.microsoft.com/office/powerpoint/2010/main" val="1788681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7" name="CuadroTexto 16">
            <a:extLst>
              <a:ext uri="{FF2B5EF4-FFF2-40B4-BE49-F238E27FC236}">
                <a16:creationId xmlns:a16="http://schemas.microsoft.com/office/drawing/2014/main" id="{08A93012-B9E4-0669-E04C-F80F3D5FFA91}"/>
              </a:ext>
            </a:extLst>
          </p:cNvPr>
          <p:cNvSpPr txBox="1"/>
          <p:nvPr/>
        </p:nvSpPr>
        <p:spPr>
          <a:xfrm>
            <a:off x="770917" y="916935"/>
            <a:ext cx="10235388" cy="954107"/>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PE" sz="28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Ahora, </a:t>
            </a:r>
            <a:r>
              <a:rPr kumimoji="0" lang="es-MX" sz="28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para el inicio de las diligencias preliminares, el fiscal debe alcanzar el estándar de sospecha inicial simple</a:t>
            </a:r>
            <a:endParaRPr kumimoji="0" lang="es-PE" sz="28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endParaRPr>
          </a:p>
        </p:txBody>
      </p:sp>
      <p:sp>
        <p:nvSpPr>
          <p:cNvPr id="3" name="CuadroTexto 2">
            <a:extLst>
              <a:ext uri="{FF2B5EF4-FFF2-40B4-BE49-F238E27FC236}">
                <a16:creationId xmlns:a16="http://schemas.microsoft.com/office/drawing/2014/main" id="{8F145BB0-7AA2-1E42-BF6D-12317A958939}"/>
              </a:ext>
            </a:extLst>
          </p:cNvPr>
          <p:cNvSpPr txBox="1"/>
          <p:nvPr/>
        </p:nvSpPr>
        <p:spPr>
          <a:xfrm>
            <a:off x="625991" y="2763314"/>
            <a:ext cx="2876400" cy="1077218"/>
          </a:xfrm>
          <a:prstGeom prst="rect">
            <a:avLst/>
          </a:prstGeom>
          <a:noFill/>
        </p:spPr>
        <p:txBody>
          <a:bodyPr wrap="square" rtlCol="0">
            <a:spAutoFit/>
          </a:bodyPr>
          <a:lstStyle/>
          <a:p>
            <a:pPr algn="ctr"/>
            <a:r>
              <a:rPr lang="es-PE" sz="3200" b="1" dirty="0">
                <a:solidFill>
                  <a:srgbClr val="29305C"/>
                </a:solidFill>
                <a:latin typeface="Calibri" panose="020F0502020204030204" pitchFamily="34" charset="0"/>
              </a:rPr>
              <a:t>Sospecha Simple</a:t>
            </a:r>
          </a:p>
        </p:txBody>
      </p:sp>
      <p:graphicFrame>
        <p:nvGraphicFramePr>
          <p:cNvPr id="4" name="Diagrama 3">
            <a:extLst>
              <a:ext uri="{FF2B5EF4-FFF2-40B4-BE49-F238E27FC236}">
                <a16:creationId xmlns:a16="http://schemas.microsoft.com/office/drawing/2014/main" id="{6FA4DCB0-46CB-5895-7EFF-E886B0555BE5}"/>
              </a:ext>
            </a:extLst>
          </p:cNvPr>
          <p:cNvGraphicFramePr/>
          <p:nvPr>
            <p:extLst>
              <p:ext uri="{D42A27DB-BD31-4B8C-83A1-F6EECF244321}">
                <p14:modId xmlns:p14="http://schemas.microsoft.com/office/powerpoint/2010/main" val="3308485952"/>
              </p:ext>
            </p:extLst>
          </p:nvPr>
        </p:nvGraphicFramePr>
        <p:xfrm>
          <a:off x="3261674" y="2036190"/>
          <a:ext cx="8210879" cy="30165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oogle Shape;242;gc37bfc01593b200_0">
            <a:extLst>
              <a:ext uri="{FF2B5EF4-FFF2-40B4-BE49-F238E27FC236}">
                <a16:creationId xmlns:a16="http://schemas.microsoft.com/office/drawing/2014/main" id="{BC49A3ED-9FBD-89DB-6BD1-7124FCF0C14B}"/>
              </a:ext>
            </a:extLst>
          </p:cNvPr>
          <p:cNvSpPr/>
          <p:nvPr/>
        </p:nvSpPr>
        <p:spPr>
          <a:xfrm>
            <a:off x="3502391" y="2756020"/>
            <a:ext cx="425400" cy="357087"/>
          </a:xfrm>
          <a:prstGeom prst="ellipse">
            <a:avLst/>
          </a:prstGeom>
          <a:solidFill>
            <a:srgbClr val="4F458B"/>
          </a:solidFill>
          <a:ln w="9525"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a:lnSpc>
                <a:spcPct val="100000"/>
              </a:lnSpc>
              <a:spcBef>
                <a:spcPts val="0"/>
              </a:spcBef>
              <a:spcAft>
                <a:spcPts val="0"/>
              </a:spcAft>
              <a:buClr>
                <a:srgbClr val="000000"/>
              </a:buClr>
              <a:buSzPts val="2000"/>
              <a:buFont typeface="Arial"/>
              <a:buNone/>
            </a:pPr>
            <a:r>
              <a:rPr lang="es-419" sz="2000" b="1" dirty="0">
                <a:solidFill>
                  <a:schemeClr val="lt1"/>
                </a:solidFill>
                <a:latin typeface="Calibri"/>
                <a:ea typeface="Calibri"/>
                <a:cs typeface="Calibri"/>
                <a:sym typeface="Calibri"/>
              </a:rPr>
              <a:t>1</a:t>
            </a:r>
            <a:endParaRPr lang="es-ES" sz="2800" b="1" i="0" u="none" strike="noStrike" cap="none" dirty="0">
              <a:solidFill>
                <a:schemeClr val="lt1"/>
              </a:solidFill>
              <a:latin typeface="Calibri"/>
              <a:ea typeface="Calibri"/>
              <a:cs typeface="Calibri"/>
            </a:endParaRPr>
          </a:p>
        </p:txBody>
      </p:sp>
      <p:sp>
        <p:nvSpPr>
          <p:cNvPr id="6" name="Google Shape;242;gc37bfc01593b200_0">
            <a:extLst>
              <a:ext uri="{FF2B5EF4-FFF2-40B4-BE49-F238E27FC236}">
                <a16:creationId xmlns:a16="http://schemas.microsoft.com/office/drawing/2014/main" id="{EE9C64B1-93E7-2CAC-82BE-7F455826ACC4}"/>
              </a:ext>
            </a:extLst>
          </p:cNvPr>
          <p:cNvSpPr/>
          <p:nvPr/>
        </p:nvSpPr>
        <p:spPr>
          <a:xfrm>
            <a:off x="3478359" y="3755308"/>
            <a:ext cx="425400" cy="357087"/>
          </a:xfrm>
          <a:prstGeom prst="ellipse">
            <a:avLst/>
          </a:prstGeom>
          <a:solidFill>
            <a:srgbClr val="4F458B"/>
          </a:solidFill>
          <a:ln w="9525"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s-419" sz="2000" b="1" i="0" u="none" strike="noStrike" cap="none" dirty="0">
                <a:solidFill>
                  <a:schemeClr val="lt1"/>
                </a:solidFill>
                <a:latin typeface="Calibri"/>
                <a:ea typeface="Calibri"/>
                <a:cs typeface="Calibri"/>
                <a:sym typeface="Calibri"/>
              </a:rPr>
              <a:t>2</a:t>
            </a:r>
            <a:endParaRPr sz="2800" b="1" i="0" u="none" strike="noStrike" cap="none" dirty="0">
              <a:solidFill>
                <a:schemeClr val="lt1"/>
              </a:solidFill>
              <a:latin typeface="Calibri"/>
              <a:ea typeface="Calibri"/>
              <a:cs typeface="Calibri"/>
              <a:sym typeface="Calibri"/>
            </a:endParaRPr>
          </a:p>
        </p:txBody>
      </p:sp>
      <p:sp>
        <p:nvSpPr>
          <p:cNvPr id="7" name="Rectángulo 6">
            <a:extLst>
              <a:ext uri="{FF2B5EF4-FFF2-40B4-BE49-F238E27FC236}">
                <a16:creationId xmlns:a16="http://schemas.microsoft.com/office/drawing/2014/main" id="{DF6038D2-0DC8-220B-491A-E7704B0E53B8}"/>
              </a:ext>
            </a:extLst>
          </p:cNvPr>
          <p:cNvSpPr/>
          <p:nvPr/>
        </p:nvSpPr>
        <p:spPr>
          <a:xfrm>
            <a:off x="2070755" y="5312522"/>
            <a:ext cx="8449558" cy="107721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MX" sz="1800" dirty="0">
                <a:effectLst/>
                <a:latin typeface="Calibri" panose="020F0502020204030204" pitchFamily="34" charset="0"/>
                <a:ea typeface="Aptos" panose="020B0004020202020204" pitchFamily="34" charset="0"/>
              </a:rPr>
              <a:t>Considerar que las diligencias preliminares inician una vez que se toma conocimiento de la posible comisión de un delito implicaría conferir a este supuesto el valor suficiente para alcanzar por sí solo dicho estándar de conocimiento.</a:t>
            </a:r>
            <a:endParaRPr lang="es-PE" dirty="0">
              <a:latin typeface="Calibri" panose="020F0502020204030204" pitchFamily="34" charset="0"/>
            </a:endParaRPr>
          </a:p>
        </p:txBody>
      </p:sp>
    </p:spTree>
    <p:extLst>
      <p:ext uri="{BB962C8B-B14F-4D97-AF65-F5344CB8AC3E}">
        <p14:creationId xmlns:p14="http://schemas.microsoft.com/office/powerpoint/2010/main" val="537852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31" name="Google Shape;131;p2"/>
          <p:cNvSpPr txBox="1">
            <a:spLocks noGrp="1"/>
          </p:cNvSpPr>
          <p:nvPr>
            <p:ph type="sldNum" idx="12"/>
          </p:nvPr>
        </p:nvSpPr>
        <p:spPr>
          <a:xfrm>
            <a:off x="8610600" y="635635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s-ES"/>
              <a:t>13</a:t>
            </a:fld>
            <a:endParaRPr/>
          </a:p>
        </p:txBody>
      </p:sp>
      <p:grpSp>
        <p:nvGrpSpPr>
          <p:cNvPr id="15" name="Grupo 14">
            <a:extLst>
              <a:ext uri="{FF2B5EF4-FFF2-40B4-BE49-F238E27FC236}">
                <a16:creationId xmlns:a16="http://schemas.microsoft.com/office/drawing/2014/main" id="{DFBC2C06-F830-26CD-B558-6B31A9BAC332}"/>
              </a:ext>
            </a:extLst>
          </p:cNvPr>
          <p:cNvGrpSpPr/>
          <p:nvPr/>
        </p:nvGrpSpPr>
        <p:grpSpPr>
          <a:xfrm>
            <a:off x="3470479" y="1156667"/>
            <a:ext cx="1696727" cy="1567870"/>
            <a:chOff x="3" y="1469559"/>
            <a:chExt cx="1514125" cy="1097839"/>
          </a:xfrm>
        </p:grpSpPr>
        <p:sp>
          <p:nvSpPr>
            <p:cNvPr id="16" name="Rectángulo redondeado 2">
              <a:extLst>
                <a:ext uri="{FF2B5EF4-FFF2-40B4-BE49-F238E27FC236}">
                  <a16:creationId xmlns:a16="http://schemas.microsoft.com/office/drawing/2014/main" id="{30DE5D72-5BBF-9976-4895-C7B52D1EDAFB}"/>
                </a:ext>
              </a:extLst>
            </p:cNvPr>
            <p:cNvSpPr/>
            <p:nvPr/>
          </p:nvSpPr>
          <p:spPr>
            <a:xfrm>
              <a:off x="3" y="1469559"/>
              <a:ext cx="1514125" cy="1097839"/>
            </a:xfrm>
            <a:prstGeom prst="roundRect">
              <a:avLst>
                <a:gd name="adj" fmla="val 10000"/>
              </a:avLst>
            </a:prstGeom>
            <a:solidFill>
              <a:srgbClr val="29305C"/>
            </a:solidFill>
            <a:ln>
              <a:solidFill>
                <a:srgbClr val="29305C"/>
              </a:solidFill>
            </a:ln>
          </p:spPr>
          <p:style>
            <a:lnRef idx="0">
              <a:scrgbClr r="0" g="0" b="0"/>
            </a:lnRef>
            <a:fillRef idx="3">
              <a:scrgbClr r="0" g="0" b="0"/>
            </a:fillRef>
            <a:effectRef idx="3">
              <a:schemeClr val="accent3">
                <a:alpha val="8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6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7" name="CuadroTexto 16">
              <a:extLst>
                <a:ext uri="{FF2B5EF4-FFF2-40B4-BE49-F238E27FC236}">
                  <a16:creationId xmlns:a16="http://schemas.microsoft.com/office/drawing/2014/main" id="{D02BFA7C-E3A4-609E-F9D2-B6731813E64E}"/>
                </a:ext>
              </a:extLst>
            </p:cNvPr>
            <p:cNvSpPr txBox="1"/>
            <p:nvPr/>
          </p:nvSpPr>
          <p:spPr>
            <a:xfrm>
              <a:off x="3" y="1649072"/>
              <a:ext cx="1514125" cy="6879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L="0" marR="0" lvl="0" indent="0" algn="ctr" defTabSz="755650" rtl="0" eaLnBrk="1" fontAlgn="auto" latinLnBrk="0" hangingPunct="1">
                <a:lnSpc>
                  <a:spcPct val="90000"/>
                </a:lnSpc>
                <a:spcBef>
                  <a:spcPct val="0"/>
                </a:spcBef>
                <a:spcAft>
                  <a:spcPct val="35000"/>
                </a:spcAft>
                <a:buClrTx/>
                <a:buSzTx/>
                <a:buFontTx/>
                <a:buNone/>
                <a:tabLst/>
                <a:defRPr/>
              </a:pPr>
              <a:r>
                <a:rPr lang="es-MX" sz="1600" b="1" dirty="0">
                  <a:solidFill>
                    <a:prstClr val="white"/>
                  </a:solidFill>
                  <a:latin typeface="Calibri" panose="020F0502020204030204" pitchFamily="34" charset="0"/>
                </a:rPr>
                <a:t>San Martín, hace una distinción entre los actos iniciales y las diligencias preliminares,</a:t>
              </a:r>
              <a:endParaRPr kumimoji="0" lang="es-P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grpSp>
      <p:sp>
        <p:nvSpPr>
          <p:cNvPr id="19" name="Rectángulo redondeado 12">
            <a:extLst>
              <a:ext uri="{FF2B5EF4-FFF2-40B4-BE49-F238E27FC236}">
                <a16:creationId xmlns:a16="http://schemas.microsoft.com/office/drawing/2014/main" id="{69F96A0C-DCBD-A4E0-B939-5FF633F5AC6B}"/>
              </a:ext>
            </a:extLst>
          </p:cNvPr>
          <p:cNvSpPr/>
          <p:nvPr/>
        </p:nvSpPr>
        <p:spPr>
          <a:xfrm>
            <a:off x="6657946" y="1272618"/>
            <a:ext cx="1826177" cy="395926"/>
          </a:xfrm>
          <a:prstGeom prst="roundRect">
            <a:avLst>
              <a:gd name="adj" fmla="val 10000"/>
            </a:avLst>
          </a:prstGeom>
          <a:solidFill>
            <a:schemeClr val="tx1">
              <a:lumMod val="75000"/>
            </a:schemeClr>
          </a:solid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PE"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Actos iniciales</a:t>
            </a:r>
            <a:r>
              <a:rPr lang="es-PE" b="1" dirty="0">
                <a:solidFill>
                  <a:schemeClr val="bg1"/>
                </a:solidFill>
                <a:latin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28" name="Rectángulo redondeado 9">
            <a:extLst>
              <a:ext uri="{FF2B5EF4-FFF2-40B4-BE49-F238E27FC236}">
                <a16:creationId xmlns:a16="http://schemas.microsoft.com/office/drawing/2014/main" id="{76671676-1B21-F4D9-8A4B-87037A30F22B}"/>
              </a:ext>
            </a:extLst>
          </p:cNvPr>
          <p:cNvSpPr/>
          <p:nvPr/>
        </p:nvSpPr>
        <p:spPr>
          <a:xfrm>
            <a:off x="6657946" y="2197580"/>
            <a:ext cx="2750004" cy="395926"/>
          </a:xfrm>
          <a:prstGeom prst="roundRect">
            <a:avLst>
              <a:gd name="adj" fmla="val 10000"/>
            </a:avLst>
          </a:prstGeom>
          <a:solidFill>
            <a:schemeClr val="tx1">
              <a:lumMod val="75000"/>
            </a:schemeClr>
          </a:solid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PE"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Diligencias preliminares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cxnSp>
        <p:nvCxnSpPr>
          <p:cNvPr id="30" name="Conector recto de flecha 29">
            <a:extLst>
              <a:ext uri="{FF2B5EF4-FFF2-40B4-BE49-F238E27FC236}">
                <a16:creationId xmlns:a16="http://schemas.microsoft.com/office/drawing/2014/main" id="{4DC163D9-BFE4-E0E1-CB50-E25912E16D93}"/>
              </a:ext>
            </a:extLst>
          </p:cNvPr>
          <p:cNvCxnSpPr>
            <a:cxnSpLocks/>
          </p:cNvCxnSpPr>
          <p:nvPr/>
        </p:nvCxnSpPr>
        <p:spPr>
          <a:xfrm flipV="1">
            <a:off x="5336889" y="1470581"/>
            <a:ext cx="1205313" cy="495877"/>
          </a:xfrm>
          <a:prstGeom prst="straightConnector1">
            <a:avLst/>
          </a:prstGeom>
          <a:ln>
            <a:solidFill>
              <a:srgbClr val="29305C"/>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ector recto de flecha 30">
            <a:extLst>
              <a:ext uri="{FF2B5EF4-FFF2-40B4-BE49-F238E27FC236}">
                <a16:creationId xmlns:a16="http://schemas.microsoft.com/office/drawing/2014/main" id="{AAA4D0CF-3FD0-E267-0A3D-3059511D0849}"/>
              </a:ext>
            </a:extLst>
          </p:cNvPr>
          <p:cNvCxnSpPr>
            <a:cxnSpLocks/>
          </p:cNvCxnSpPr>
          <p:nvPr/>
        </p:nvCxnSpPr>
        <p:spPr>
          <a:xfrm>
            <a:off x="5348285" y="1966458"/>
            <a:ext cx="1193917" cy="429085"/>
          </a:xfrm>
          <a:prstGeom prst="straightConnector1">
            <a:avLst/>
          </a:prstGeom>
          <a:ln>
            <a:solidFill>
              <a:srgbClr val="29305C"/>
            </a:solidFill>
            <a:tailEnd type="triangle"/>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47F71EB9-D796-AEBC-B6C8-882A53CCF9AB}"/>
              </a:ext>
            </a:extLst>
          </p:cNvPr>
          <p:cNvSpPr txBox="1"/>
          <p:nvPr/>
        </p:nvSpPr>
        <p:spPr>
          <a:xfrm>
            <a:off x="1380529" y="3429000"/>
            <a:ext cx="3657600" cy="2862322"/>
          </a:xfrm>
          <a:prstGeom prst="rect">
            <a:avLst/>
          </a:prstGeom>
          <a:noFill/>
        </p:spPr>
        <p:txBody>
          <a:bodyPr wrap="square" rtlCol="0">
            <a:spAutoFit/>
          </a:bodyPr>
          <a:lstStyle/>
          <a:p>
            <a:pPr algn="just"/>
            <a:r>
              <a:rPr lang="es-MX" sz="2000" b="1" dirty="0">
                <a:solidFill>
                  <a:srgbClr val="002060"/>
                </a:solidFill>
                <a:latin typeface="Calibri" panose="020F0502020204030204" pitchFamily="34" charset="0"/>
                <a:ea typeface="Calibri" panose="020F0502020204030204" pitchFamily="34" charset="0"/>
                <a:cs typeface="Calibri" panose="020F0502020204030204" pitchFamily="34" charset="0"/>
              </a:rPr>
              <a:t>El fiscal, como titular del monopolio de la acción penal, posee discrecionalidad para la realización de las diligencias preliminares siempre que haya alcanzado el estándar de sospecha inicial simple. Dicha sospecha debe estar basada en hechos concretos y fundados</a:t>
            </a:r>
            <a:endParaRPr lang="es-PE"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CuadroTexto 11">
            <a:extLst>
              <a:ext uri="{FF2B5EF4-FFF2-40B4-BE49-F238E27FC236}">
                <a16:creationId xmlns:a16="http://schemas.microsoft.com/office/drawing/2014/main" id="{7037F3D0-7810-14F6-9410-F0CF00CA62AE}"/>
              </a:ext>
            </a:extLst>
          </p:cNvPr>
          <p:cNvSpPr txBox="1"/>
          <p:nvPr/>
        </p:nvSpPr>
        <p:spPr>
          <a:xfrm>
            <a:off x="7106882" y="3523279"/>
            <a:ext cx="4246918" cy="1754326"/>
          </a:xfrm>
          <a:prstGeom prst="rect">
            <a:avLst/>
          </a:prstGeom>
          <a:noFill/>
        </p:spPr>
        <p:txBody>
          <a:bodyPr wrap="square" rtlCol="0">
            <a:spAutoFit/>
          </a:bodyPr>
          <a:lstStyle/>
          <a:p>
            <a:pPr algn="just"/>
            <a:r>
              <a:rPr lang="es-MX" dirty="0">
                <a:solidFill>
                  <a:srgbClr val="002060"/>
                </a:solidFill>
                <a:latin typeface="Calibri" panose="020F0502020204030204" pitchFamily="34" charset="0"/>
                <a:ea typeface="Calibri" panose="020F0502020204030204" pitchFamily="34" charset="0"/>
                <a:cs typeface="Calibri" panose="020F0502020204030204" pitchFamily="34" charset="0"/>
              </a:rPr>
              <a:t>N</a:t>
            </a:r>
            <a:r>
              <a:rPr lang="es-MX" sz="18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o todo acto que sugiera la posible comisión de un delito alcanza necesariamente el estándar de “sospecha inicial simple”, y, por lo tanto, tampoco genera la convicción necesaria en el fiscal para la apertura de diligencias preliminares.</a:t>
            </a:r>
            <a:endParaRPr lang="es-PE"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4" name="Conector: angular 13">
            <a:extLst>
              <a:ext uri="{FF2B5EF4-FFF2-40B4-BE49-F238E27FC236}">
                <a16:creationId xmlns:a16="http://schemas.microsoft.com/office/drawing/2014/main" id="{42373F69-2F90-CFD4-36AA-FA6164C1A241}"/>
              </a:ext>
            </a:extLst>
          </p:cNvPr>
          <p:cNvCxnSpPr/>
          <p:nvPr/>
        </p:nvCxnSpPr>
        <p:spPr>
          <a:xfrm>
            <a:off x="5348285" y="4128940"/>
            <a:ext cx="1448441" cy="782425"/>
          </a:xfrm>
          <a:prstGeom prst="bentConnector3">
            <a:avLst/>
          </a:prstGeom>
          <a:ln>
            <a:solidFill>
              <a:srgbClr val="29305C"/>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13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FA52DBB4-8C6D-0957-E31B-BCD0A149DA48}"/>
              </a:ext>
            </a:extLst>
          </p:cNvPr>
          <p:cNvGraphicFramePr/>
          <p:nvPr>
            <p:extLst>
              <p:ext uri="{D42A27DB-BD31-4B8C-83A1-F6EECF244321}">
                <p14:modId xmlns:p14="http://schemas.microsoft.com/office/powerpoint/2010/main" val="1063483637"/>
              </p:ext>
            </p:extLst>
          </p:nvPr>
        </p:nvGraphicFramePr>
        <p:xfrm>
          <a:off x="980103" y="850803"/>
          <a:ext cx="10180948" cy="4128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uadroTexto 4">
            <a:extLst>
              <a:ext uri="{FF2B5EF4-FFF2-40B4-BE49-F238E27FC236}">
                <a16:creationId xmlns:a16="http://schemas.microsoft.com/office/drawing/2014/main" id="{C8EC7CDB-B9E7-AACC-5B38-38987E828360}"/>
              </a:ext>
            </a:extLst>
          </p:cNvPr>
          <p:cNvSpPr txBox="1"/>
          <p:nvPr/>
        </p:nvSpPr>
        <p:spPr>
          <a:xfrm>
            <a:off x="2222508" y="433908"/>
            <a:ext cx="7615003"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PE" sz="32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Actuaciones Previas</a:t>
            </a:r>
          </a:p>
        </p:txBody>
      </p:sp>
      <p:sp>
        <p:nvSpPr>
          <p:cNvPr id="2" name="Google Shape;463;p105">
            <a:extLst>
              <a:ext uri="{FF2B5EF4-FFF2-40B4-BE49-F238E27FC236}">
                <a16:creationId xmlns:a16="http://schemas.microsoft.com/office/drawing/2014/main" id="{50E097D7-F3DD-D2F3-9A00-3A1C9FBEB394}"/>
              </a:ext>
            </a:extLst>
          </p:cNvPr>
          <p:cNvSpPr txBox="1"/>
          <p:nvPr/>
        </p:nvSpPr>
        <p:spPr>
          <a:xfrm>
            <a:off x="1448321" y="5144754"/>
            <a:ext cx="1983947" cy="738623"/>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lang="es-MX" sz="1400" dirty="0">
                <a:solidFill>
                  <a:schemeClr val="bg1"/>
                </a:solidFill>
                <a:effectLst/>
                <a:latin typeface="Calibri" panose="020F0502020204030204" pitchFamily="34" charset="0"/>
                <a:ea typeface="Aptos" panose="020B0004020202020204" pitchFamily="34" charset="0"/>
              </a:rPr>
              <a:t>El Supremo Tribunal del Recurso de Apelación N.º 186-2022/SUPREMA </a:t>
            </a:r>
            <a:endParaRPr kumimoji="0" lang="es-419" sz="1100" i="0" u="none" strike="noStrike" kern="1200" cap="none" spc="0" normalizeH="0" baseline="0" noProof="0" dirty="0">
              <a:ln>
                <a:noFill/>
              </a:ln>
              <a:solidFill>
                <a:schemeClr val="bg1"/>
              </a:solidFill>
              <a:effectLst/>
              <a:uLnTx/>
              <a:uFillTx/>
              <a:latin typeface="Calibri" panose="020F0502020204030204" pitchFamily="34" charset="0"/>
              <a:ea typeface="Calibri"/>
              <a:cs typeface="Calibri"/>
              <a:sym typeface="Calibri"/>
            </a:endParaRPr>
          </a:p>
        </p:txBody>
      </p:sp>
      <p:sp>
        <p:nvSpPr>
          <p:cNvPr id="3" name="Google Shape;462;p105">
            <a:extLst>
              <a:ext uri="{FF2B5EF4-FFF2-40B4-BE49-F238E27FC236}">
                <a16:creationId xmlns:a16="http://schemas.microsoft.com/office/drawing/2014/main" id="{599FD651-F3DE-D7B1-2780-2687D5EF86B0}"/>
              </a:ext>
            </a:extLst>
          </p:cNvPr>
          <p:cNvSpPr/>
          <p:nvPr/>
        </p:nvSpPr>
        <p:spPr>
          <a:xfrm flipH="1">
            <a:off x="1319870" y="4833131"/>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6" name="Flecha abajo 34">
            <a:extLst>
              <a:ext uri="{FF2B5EF4-FFF2-40B4-BE49-F238E27FC236}">
                <a16:creationId xmlns:a16="http://schemas.microsoft.com/office/drawing/2014/main" id="{B383A82F-B1A8-C4AA-F9CE-EBEE1E1725D8}"/>
              </a:ext>
            </a:extLst>
          </p:cNvPr>
          <p:cNvSpPr/>
          <p:nvPr/>
        </p:nvSpPr>
        <p:spPr>
          <a:xfrm rot="16200000">
            <a:off x="3419968" y="5375144"/>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7" name="Google Shape;465;p105">
            <a:extLst>
              <a:ext uri="{FF2B5EF4-FFF2-40B4-BE49-F238E27FC236}">
                <a16:creationId xmlns:a16="http://schemas.microsoft.com/office/drawing/2014/main" id="{9D16111E-3D2F-5240-B8E3-7FE6FD88BADA}"/>
              </a:ext>
            </a:extLst>
          </p:cNvPr>
          <p:cNvSpPr txBox="1"/>
          <p:nvPr/>
        </p:nvSpPr>
        <p:spPr>
          <a:xfrm>
            <a:off x="4025743" y="4816618"/>
            <a:ext cx="7186154" cy="1477287"/>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lang="es-MX" sz="1500" dirty="0">
                <a:solidFill>
                  <a:prstClr val="black"/>
                </a:solidFill>
                <a:latin typeface="Calibri" panose="020F0502020204030204" pitchFamily="34" charset="0"/>
                <a:ea typeface="Calibri"/>
                <a:cs typeface="Calibri"/>
                <a:sym typeface="Calibri"/>
              </a:rPr>
              <a:t>Si bien nuestro Código Procesal Penal no regula ninguna institución anterior a las diligencias preliminares como vendría a ser la “actuación previa”; y además entendiendo que, la primera (diligencias preliminares) de por sí existe para precisar fácticamente la viabilidad de la promoción de la acción penal. No se puede pasar por alto que esta regulación presenta excepciones, como vendría a darse en los actos iniciales y en las diligencias de prevención policiales </a:t>
            </a:r>
            <a:endPar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Tree>
    <p:extLst>
      <p:ext uri="{BB962C8B-B14F-4D97-AF65-F5344CB8AC3E}">
        <p14:creationId xmlns:p14="http://schemas.microsoft.com/office/powerpoint/2010/main" val="284733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BE1550-3552-38FE-A34C-952592C98310}"/>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18EFB1FD-0AAC-722E-A051-12C4CAE85CCE}"/>
              </a:ext>
            </a:extLst>
          </p:cNvPr>
          <p:cNvSpPr txBox="1"/>
          <p:nvPr/>
        </p:nvSpPr>
        <p:spPr>
          <a:xfrm>
            <a:off x="2288498" y="679562"/>
            <a:ext cx="7615003"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PE" sz="32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Actuaciones Previas</a:t>
            </a:r>
          </a:p>
        </p:txBody>
      </p:sp>
      <p:sp>
        <p:nvSpPr>
          <p:cNvPr id="2" name="Google Shape;463;p105">
            <a:extLst>
              <a:ext uri="{FF2B5EF4-FFF2-40B4-BE49-F238E27FC236}">
                <a16:creationId xmlns:a16="http://schemas.microsoft.com/office/drawing/2014/main" id="{921EAA0C-4E8D-5FA1-9579-029181A9E9B7}"/>
              </a:ext>
            </a:extLst>
          </p:cNvPr>
          <p:cNvSpPr txBox="1"/>
          <p:nvPr/>
        </p:nvSpPr>
        <p:spPr>
          <a:xfrm>
            <a:off x="1411807" y="2395634"/>
            <a:ext cx="1983947" cy="523180"/>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s-MX" sz="14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Instrucción General N°1-2018-MP-FN</a:t>
            </a:r>
            <a:endParaRPr kumimoji="0" lang="es-419" sz="11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3" name="Google Shape;462;p105">
            <a:extLst>
              <a:ext uri="{FF2B5EF4-FFF2-40B4-BE49-F238E27FC236}">
                <a16:creationId xmlns:a16="http://schemas.microsoft.com/office/drawing/2014/main" id="{1ED0C489-AF27-BD52-78E2-BE91EC9647FB}"/>
              </a:ext>
            </a:extLst>
          </p:cNvPr>
          <p:cNvSpPr/>
          <p:nvPr/>
        </p:nvSpPr>
        <p:spPr>
          <a:xfrm flipH="1">
            <a:off x="1321765" y="1868951"/>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6" name="Flecha abajo 34">
            <a:extLst>
              <a:ext uri="{FF2B5EF4-FFF2-40B4-BE49-F238E27FC236}">
                <a16:creationId xmlns:a16="http://schemas.microsoft.com/office/drawing/2014/main" id="{C1FD5B2F-FEA4-313D-A2EF-EE84C6F250C7}"/>
              </a:ext>
            </a:extLst>
          </p:cNvPr>
          <p:cNvSpPr/>
          <p:nvPr/>
        </p:nvSpPr>
        <p:spPr>
          <a:xfrm rot="16200000">
            <a:off x="3448073" y="2531128"/>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7" name="Google Shape;465;p105">
            <a:extLst>
              <a:ext uri="{FF2B5EF4-FFF2-40B4-BE49-F238E27FC236}">
                <a16:creationId xmlns:a16="http://schemas.microsoft.com/office/drawing/2014/main" id="{83C8C659-7822-4B42-7BD2-0FF3C121037B}"/>
              </a:ext>
            </a:extLst>
          </p:cNvPr>
          <p:cNvSpPr txBox="1"/>
          <p:nvPr/>
        </p:nvSpPr>
        <p:spPr>
          <a:xfrm>
            <a:off x="4053848" y="1972602"/>
            <a:ext cx="7186154" cy="1015622"/>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"Lineamientos para la gestión de denuncias y casos" reconoce la existencia de las llamadas “actuaciones previas”, regulando un pequeño espacio temporal posterior a la denuncia y anterior al inicio de las diligencias preliminares, que refiere a aquellas “diligencias mínimas previas e inmediatas destinadas a la calificación de la denuncia”. </a:t>
            </a:r>
          </a:p>
        </p:txBody>
      </p:sp>
      <p:sp>
        <p:nvSpPr>
          <p:cNvPr id="8" name="Google Shape;463;p105">
            <a:extLst>
              <a:ext uri="{FF2B5EF4-FFF2-40B4-BE49-F238E27FC236}">
                <a16:creationId xmlns:a16="http://schemas.microsoft.com/office/drawing/2014/main" id="{490A695F-07C6-FAA4-5E5F-EDBF04326720}"/>
              </a:ext>
            </a:extLst>
          </p:cNvPr>
          <p:cNvSpPr txBox="1"/>
          <p:nvPr/>
        </p:nvSpPr>
        <p:spPr>
          <a:xfrm>
            <a:off x="1411807" y="4498863"/>
            <a:ext cx="1983947" cy="523180"/>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s-MX" sz="14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Instrucción General en su numeral 6.2.3.1. </a:t>
            </a:r>
            <a:endParaRPr kumimoji="0" lang="es-419" sz="11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9" name="Google Shape;462;p105">
            <a:extLst>
              <a:ext uri="{FF2B5EF4-FFF2-40B4-BE49-F238E27FC236}">
                <a16:creationId xmlns:a16="http://schemas.microsoft.com/office/drawing/2014/main" id="{64873A58-54E3-9663-32F1-BA6CE6FDD202}"/>
              </a:ext>
            </a:extLst>
          </p:cNvPr>
          <p:cNvSpPr/>
          <p:nvPr/>
        </p:nvSpPr>
        <p:spPr>
          <a:xfrm flipH="1">
            <a:off x="1321765" y="3972180"/>
            <a:ext cx="2073989" cy="1576546"/>
          </a:xfrm>
          <a:prstGeom prst="arc">
            <a:avLst>
              <a:gd name="adj1" fmla="val 12504772"/>
              <a:gd name="adj2" fmla="val 8971409"/>
            </a:avLst>
          </a:prstGeom>
          <a:noFill/>
          <a:ln w="114300" cap="flat" cmpd="sng">
            <a:solidFill>
              <a:srgbClr val="002060"/>
            </a:solidFill>
            <a:prstDash val="solid"/>
            <a:round/>
            <a:headEnd type="none" w="sm" len="sm"/>
            <a:tailEnd type="none" w="sm" len="sm"/>
          </a:ln>
          <a:effectLst>
            <a:outerShdw blurRad="57150" dist="19050" dir="5400000" algn="bl" rotWithShape="0">
              <a:srgbClr val="000000">
                <a:alpha val="4353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prstClr val="black"/>
              </a:buClr>
              <a:buSzPts val="1800"/>
              <a:buFont typeface="Calibri"/>
              <a:buNone/>
              <a:tabLst/>
              <a:defRPr/>
            </a:pPr>
            <a:endParaRPr kumimoji="0" sz="18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10" name="Flecha abajo 34">
            <a:extLst>
              <a:ext uri="{FF2B5EF4-FFF2-40B4-BE49-F238E27FC236}">
                <a16:creationId xmlns:a16="http://schemas.microsoft.com/office/drawing/2014/main" id="{2813F257-E3CD-CD43-ADE6-51801334D408}"/>
              </a:ext>
            </a:extLst>
          </p:cNvPr>
          <p:cNvSpPr/>
          <p:nvPr/>
        </p:nvSpPr>
        <p:spPr>
          <a:xfrm rot="16200000">
            <a:off x="3448073" y="4634357"/>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1" name="Google Shape;465;p105">
            <a:extLst>
              <a:ext uri="{FF2B5EF4-FFF2-40B4-BE49-F238E27FC236}">
                <a16:creationId xmlns:a16="http://schemas.microsoft.com/office/drawing/2014/main" id="{C43F4C44-22CC-2922-0D20-3E25D8FE16E3}"/>
              </a:ext>
            </a:extLst>
          </p:cNvPr>
          <p:cNvSpPr txBox="1"/>
          <p:nvPr/>
        </p:nvSpPr>
        <p:spPr>
          <a:xfrm>
            <a:off x="4069559" y="4283221"/>
            <a:ext cx="7186154" cy="784790"/>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“El Fiscal al recibir una denuncia de la cual es competente distritalmente, debe calificarla, pronunciándose con relación al hecho conforme a sus facultades (i) el archivo liminar de la denuncia, (</a:t>
            </a:r>
            <a:r>
              <a:rPr kumimoji="0" lang="es-MX" sz="1500" b="0" i="0" u="none" strike="noStrike" kern="1200" cap="none" spc="0" normalizeH="0" baseline="0" noProof="0" dirty="0" err="1">
                <a:ln>
                  <a:noFill/>
                </a:ln>
                <a:solidFill>
                  <a:prstClr val="black"/>
                </a:solidFill>
                <a:effectLst/>
                <a:uLnTx/>
                <a:uFillTx/>
                <a:latin typeface="Calibri" panose="020F0502020204030204" pitchFamily="34" charset="0"/>
                <a:ea typeface="Calibri"/>
                <a:cs typeface="Calibri"/>
                <a:sym typeface="Calibri"/>
              </a:rPr>
              <a:t>ii</a:t>
            </a: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 remisión de la denuncia o (</a:t>
            </a:r>
            <a:r>
              <a:rPr kumimoji="0" lang="es-MX" sz="1500" b="0" i="0" u="none" strike="noStrike" kern="1200" cap="none" spc="0" normalizeH="0" baseline="0" noProof="0" dirty="0" err="1">
                <a:ln>
                  <a:noFill/>
                </a:ln>
                <a:solidFill>
                  <a:prstClr val="black"/>
                </a:solidFill>
                <a:effectLst/>
                <a:uLnTx/>
                <a:uFillTx/>
                <a:latin typeface="Calibri" panose="020F0502020204030204" pitchFamily="34" charset="0"/>
                <a:ea typeface="Calibri"/>
                <a:cs typeface="Calibri"/>
                <a:sym typeface="Calibri"/>
              </a:rPr>
              <a:t>iii</a:t>
            </a: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 calificación como caso.” </a:t>
            </a:r>
          </a:p>
        </p:txBody>
      </p:sp>
    </p:spTree>
    <p:extLst>
      <p:ext uri="{BB962C8B-B14F-4D97-AF65-F5344CB8AC3E}">
        <p14:creationId xmlns:p14="http://schemas.microsoft.com/office/powerpoint/2010/main" val="4057494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a:extLst>
            <a:ext uri="{FF2B5EF4-FFF2-40B4-BE49-F238E27FC236}">
              <a16:creationId xmlns:a16="http://schemas.microsoft.com/office/drawing/2014/main" id="{BBAF7B11-0228-4657-C937-618375CF81F2}"/>
            </a:ext>
          </a:extLst>
        </p:cNvPr>
        <p:cNvGrpSpPr/>
        <p:nvPr/>
      </p:nvGrpSpPr>
      <p:grpSpPr>
        <a:xfrm>
          <a:off x="0" y="0"/>
          <a:ext cx="0" cy="0"/>
          <a:chOff x="0" y="0"/>
          <a:chExt cx="0" cy="0"/>
        </a:xfrm>
      </p:grpSpPr>
      <p:sp>
        <p:nvSpPr>
          <p:cNvPr id="131" name="Google Shape;131;p2">
            <a:extLst>
              <a:ext uri="{FF2B5EF4-FFF2-40B4-BE49-F238E27FC236}">
                <a16:creationId xmlns:a16="http://schemas.microsoft.com/office/drawing/2014/main" id="{3798DCDF-A878-FB7F-F966-18AE178EE968}"/>
              </a:ext>
            </a:extLst>
          </p:cNvPr>
          <p:cNvSpPr txBox="1">
            <a:spLocks noGrp="1"/>
          </p:cNvSpPr>
          <p:nvPr>
            <p:ph type="sldNum" idx="12"/>
          </p:nvPr>
        </p:nvSpPr>
        <p:spPr>
          <a:xfrm>
            <a:off x="8610600" y="6356350"/>
            <a:ext cx="2743200" cy="365100"/>
          </a:xfrm>
          <a:prstGeom prst="rect">
            <a:avLst/>
          </a:prstGeom>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s-ES"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16</a:t>
            </a:fld>
            <a:endParaRPr kumimoji="0"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endParaRPr>
          </a:p>
        </p:txBody>
      </p:sp>
      <p:sp>
        <p:nvSpPr>
          <p:cNvPr id="5" name="CuadroTexto 4">
            <a:extLst>
              <a:ext uri="{FF2B5EF4-FFF2-40B4-BE49-F238E27FC236}">
                <a16:creationId xmlns:a16="http://schemas.microsoft.com/office/drawing/2014/main" id="{C202D0F7-9024-AA99-6927-814E1530B414}"/>
              </a:ext>
            </a:extLst>
          </p:cNvPr>
          <p:cNvSpPr txBox="1"/>
          <p:nvPr/>
        </p:nvSpPr>
        <p:spPr>
          <a:xfrm>
            <a:off x="3082641" y="734622"/>
            <a:ext cx="5527959" cy="954107"/>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28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Control de plazo en Diligencias Preliminares </a:t>
            </a:r>
            <a:endParaRPr kumimoji="0" lang="es-PE" sz="28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endParaRPr>
          </a:p>
        </p:txBody>
      </p:sp>
      <p:grpSp>
        <p:nvGrpSpPr>
          <p:cNvPr id="2" name="Grupo 1">
            <a:extLst>
              <a:ext uri="{FF2B5EF4-FFF2-40B4-BE49-F238E27FC236}">
                <a16:creationId xmlns:a16="http://schemas.microsoft.com/office/drawing/2014/main" id="{D2B806E9-BC96-C307-43EB-E082A8B01024}"/>
              </a:ext>
            </a:extLst>
          </p:cNvPr>
          <p:cNvGrpSpPr/>
          <p:nvPr/>
        </p:nvGrpSpPr>
        <p:grpSpPr>
          <a:xfrm>
            <a:off x="2287506" y="1928090"/>
            <a:ext cx="2272240" cy="871806"/>
            <a:chOff x="1565231" y="-275237"/>
            <a:chExt cx="4614119" cy="3296866"/>
          </a:xfrm>
        </p:grpSpPr>
        <p:sp>
          <p:nvSpPr>
            <p:cNvPr id="3" name="Rectángulo redondeado 5">
              <a:extLst>
                <a:ext uri="{FF2B5EF4-FFF2-40B4-BE49-F238E27FC236}">
                  <a16:creationId xmlns:a16="http://schemas.microsoft.com/office/drawing/2014/main" id="{E6270C84-74F3-7E79-9945-30D746F81E4A}"/>
                </a:ext>
              </a:extLst>
            </p:cNvPr>
            <p:cNvSpPr/>
            <p:nvPr/>
          </p:nvSpPr>
          <p:spPr>
            <a:xfrm>
              <a:off x="1565231" y="373"/>
              <a:ext cx="4614117" cy="2472220"/>
            </a:xfrm>
            <a:prstGeom prst="roundRect">
              <a:avLst>
                <a:gd name="adj" fmla="val 10000"/>
              </a:avLst>
            </a:prstGeom>
            <a:solidFill>
              <a:srgbClr val="00206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s-PE" dirty="0">
                <a:latin typeface="Calibri" panose="020F0502020204030204" pitchFamily="34" charset="0"/>
              </a:endParaRPr>
            </a:p>
          </p:txBody>
        </p:sp>
        <p:sp>
          <p:nvSpPr>
            <p:cNvPr id="4" name="CuadroTexto 3">
              <a:extLst>
                <a:ext uri="{FF2B5EF4-FFF2-40B4-BE49-F238E27FC236}">
                  <a16:creationId xmlns:a16="http://schemas.microsoft.com/office/drawing/2014/main" id="{0C1D72D7-664A-DF3E-C5EA-0E5DB67E228F}"/>
                </a:ext>
              </a:extLst>
            </p:cNvPr>
            <p:cNvSpPr txBox="1"/>
            <p:nvPr/>
          </p:nvSpPr>
          <p:spPr>
            <a:xfrm>
              <a:off x="1565232" y="-275237"/>
              <a:ext cx="4614118" cy="329686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s-MX" sz="1500" b="1" dirty="0">
                  <a:latin typeface="Calibri" panose="020F0502020204030204" pitchFamily="34" charset="0"/>
                </a:rPr>
                <a:t>A</a:t>
              </a:r>
              <a:r>
                <a:rPr lang="es-MX" sz="1500" b="1" i="0" kern="1200" dirty="0">
                  <a:latin typeface="Calibri" panose="020F0502020204030204" pitchFamily="34" charset="0"/>
                </a:rPr>
                <a:t>rtículo 334° del Código Procesal Penal</a:t>
              </a:r>
              <a:endParaRPr lang="es-PE" sz="1500" kern="1200" dirty="0">
                <a:latin typeface="Calibri" panose="020F0502020204030204" pitchFamily="34" charset="0"/>
              </a:endParaRPr>
            </a:p>
          </p:txBody>
        </p:sp>
      </p:grpSp>
      <p:sp>
        <p:nvSpPr>
          <p:cNvPr id="7" name="Flecha abajo 21">
            <a:extLst>
              <a:ext uri="{FF2B5EF4-FFF2-40B4-BE49-F238E27FC236}">
                <a16:creationId xmlns:a16="http://schemas.microsoft.com/office/drawing/2014/main" id="{0BC58F09-CC36-68C8-F1C9-E3100FF98EC6}"/>
              </a:ext>
            </a:extLst>
          </p:cNvPr>
          <p:cNvSpPr/>
          <p:nvPr/>
        </p:nvSpPr>
        <p:spPr>
          <a:xfrm>
            <a:off x="3133677" y="2799896"/>
            <a:ext cx="524090" cy="335478"/>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grpSp>
        <p:nvGrpSpPr>
          <p:cNvPr id="8" name="Grupo 7">
            <a:extLst>
              <a:ext uri="{FF2B5EF4-FFF2-40B4-BE49-F238E27FC236}">
                <a16:creationId xmlns:a16="http://schemas.microsoft.com/office/drawing/2014/main" id="{CADF5A8D-142C-99CE-F5B3-858B044DD15A}"/>
              </a:ext>
            </a:extLst>
          </p:cNvPr>
          <p:cNvGrpSpPr/>
          <p:nvPr/>
        </p:nvGrpSpPr>
        <p:grpSpPr>
          <a:xfrm>
            <a:off x="1530693" y="3554744"/>
            <a:ext cx="3885776" cy="2286673"/>
            <a:chOff x="2184422" y="1935344"/>
            <a:chExt cx="2476763" cy="1547977"/>
          </a:xfrm>
        </p:grpSpPr>
        <p:sp>
          <p:nvSpPr>
            <p:cNvPr id="9" name="Rectángulo redondeado 42">
              <a:extLst>
                <a:ext uri="{FF2B5EF4-FFF2-40B4-BE49-F238E27FC236}">
                  <a16:creationId xmlns:a16="http://schemas.microsoft.com/office/drawing/2014/main" id="{253D5D62-B786-FED2-FC12-58EF3FB9342B}"/>
                </a:ext>
              </a:extLst>
            </p:cNvPr>
            <p:cNvSpPr/>
            <p:nvPr/>
          </p:nvSpPr>
          <p:spPr>
            <a:xfrm>
              <a:off x="2184422" y="1935344"/>
              <a:ext cx="2476763" cy="1547977"/>
            </a:xfrm>
            <a:prstGeom prst="roundRect">
              <a:avLst>
                <a:gd name="adj" fmla="val 10000"/>
              </a:avLst>
            </a:prstGeom>
            <a:solidFill>
              <a:schemeClr val="tx1">
                <a:lumMod val="85000"/>
                <a:alpha val="90000"/>
              </a:schemeClr>
            </a:solidFill>
            <a:ln>
              <a:solidFill>
                <a:schemeClr val="tx1">
                  <a:lumMod val="85000"/>
                </a:schemeClr>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s-PE" dirty="0">
                <a:latin typeface="Calibri" panose="020F0502020204030204" pitchFamily="34" charset="0"/>
              </a:endParaRPr>
            </a:p>
          </p:txBody>
        </p:sp>
        <p:sp>
          <p:nvSpPr>
            <p:cNvPr id="10" name="CuadroTexto 9">
              <a:extLst>
                <a:ext uri="{FF2B5EF4-FFF2-40B4-BE49-F238E27FC236}">
                  <a16:creationId xmlns:a16="http://schemas.microsoft.com/office/drawing/2014/main" id="{E36A371E-E4EA-EFCB-19C8-BF0B38A14F9A}"/>
                </a:ext>
              </a:extLst>
            </p:cNvPr>
            <p:cNvSpPr txBox="1"/>
            <p:nvPr/>
          </p:nvSpPr>
          <p:spPr>
            <a:xfrm>
              <a:off x="2229761" y="1980683"/>
              <a:ext cx="2386085" cy="145729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s-MX" sz="1500" b="1" dirty="0">
                  <a:latin typeface="Calibri" panose="020F0502020204030204" pitchFamily="34" charset="0"/>
                </a:rPr>
                <a:t>E</a:t>
              </a:r>
              <a:r>
                <a:rPr lang="es-MX" sz="1500" b="1" i="0" kern="1200" dirty="0">
                  <a:latin typeface="Calibri" panose="020F0502020204030204" pitchFamily="34" charset="0"/>
                </a:rPr>
                <a:t>l cual establece que: "(...) el plazo de diligencias preliminares, conforme al artículo 3, es de sesenta días, salvo que se produzca la detención de una persona. No obstante, el fiscal podrá fijar un plazo distinto según las características, complejidad y circunstancias de los hechos objeto de investigación (...)". </a:t>
              </a:r>
              <a:endParaRPr lang="es-PE" sz="1500" b="1" kern="1200" dirty="0">
                <a:latin typeface="Calibri" panose="020F0502020204030204" pitchFamily="34" charset="0"/>
              </a:endParaRPr>
            </a:p>
          </p:txBody>
        </p:sp>
      </p:grpSp>
      <p:grpSp>
        <p:nvGrpSpPr>
          <p:cNvPr id="15" name="Grupo 14">
            <a:extLst>
              <a:ext uri="{FF2B5EF4-FFF2-40B4-BE49-F238E27FC236}">
                <a16:creationId xmlns:a16="http://schemas.microsoft.com/office/drawing/2014/main" id="{13ED9C90-99F5-F60C-A81B-F5220FF2B6F9}"/>
              </a:ext>
            </a:extLst>
          </p:cNvPr>
          <p:cNvGrpSpPr/>
          <p:nvPr/>
        </p:nvGrpSpPr>
        <p:grpSpPr>
          <a:xfrm>
            <a:off x="7661084" y="1928090"/>
            <a:ext cx="2272240" cy="871806"/>
            <a:chOff x="1565231" y="-275237"/>
            <a:chExt cx="4614119" cy="3296866"/>
          </a:xfrm>
        </p:grpSpPr>
        <p:sp>
          <p:nvSpPr>
            <p:cNvPr id="16" name="Rectángulo redondeado 5">
              <a:extLst>
                <a:ext uri="{FF2B5EF4-FFF2-40B4-BE49-F238E27FC236}">
                  <a16:creationId xmlns:a16="http://schemas.microsoft.com/office/drawing/2014/main" id="{BC9F998A-98C9-1994-5B9A-2A36FC3CC91F}"/>
                </a:ext>
              </a:extLst>
            </p:cNvPr>
            <p:cNvSpPr/>
            <p:nvPr/>
          </p:nvSpPr>
          <p:spPr>
            <a:xfrm>
              <a:off x="1565231" y="373"/>
              <a:ext cx="4614117" cy="2472220"/>
            </a:xfrm>
            <a:prstGeom prst="roundRect">
              <a:avLst>
                <a:gd name="adj" fmla="val 10000"/>
              </a:avLst>
            </a:prstGeom>
            <a:solidFill>
              <a:srgbClr val="00206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s-PE" dirty="0">
                <a:latin typeface="Calibri" panose="020F0502020204030204" pitchFamily="34" charset="0"/>
              </a:endParaRPr>
            </a:p>
          </p:txBody>
        </p:sp>
        <p:sp>
          <p:nvSpPr>
            <p:cNvPr id="17" name="CuadroTexto 16">
              <a:extLst>
                <a:ext uri="{FF2B5EF4-FFF2-40B4-BE49-F238E27FC236}">
                  <a16:creationId xmlns:a16="http://schemas.microsoft.com/office/drawing/2014/main" id="{17E1A54E-423B-8606-A779-E52811F1B86A}"/>
                </a:ext>
              </a:extLst>
            </p:cNvPr>
            <p:cNvSpPr txBox="1"/>
            <p:nvPr/>
          </p:nvSpPr>
          <p:spPr>
            <a:xfrm>
              <a:off x="1565232" y="-275237"/>
              <a:ext cx="4614118" cy="329686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s-MX" sz="1500" b="1" dirty="0">
                  <a:latin typeface="Calibri" panose="020F0502020204030204" pitchFamily="34" charset="0"/>
                </a:rPr>
                <a:t>Casación n°144-2012/Ancash y n°599-2018/Lima</a:t>
              </a:r>
              <a:endParaRPr lang="es-PE" sz="1500" kern="1200" dirty="0">
                <a:latin typeface="Calibri" panose="020F0502020204030204" pitchFamily="34" charset="0"/>
              </a:endParaRPr>
            </a:p>
          </p:txBody>
        </p:sp>
      </p:grpSp>
      <p:sp>
        <p:nvSpPr>
          <p:cNvPr id="18" name="Flecha abajo 21">
            <a:extLst>
              <a:ext uri="{FF2B5EF4-FFF2-40B4-BE49-F238E27FC236}">
                <a16:creationId xmlns:a16="http://schemas.microsoft.com/office/drawing/2014/main" id="{ACFA4E80-6077-43D6-3F9B-6735C116E05D}"/>
              </a:ext>
            </a:extLst>
          </p:cNvPr>
          <p:cNvSpPr/>
          <p:nvPr/>
        </p:nvSpPr>
        <p:spPr>
          <a:xfrm>
            <a:off x="8507255" y="2799896"/>
            <a:ext cx="524090" cy="335478"/>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grpSp>
        <p:nvGrpSpPr>
          <p:cNvPr id="19" name="Grupo 18">
            <a:extLst>
              <a:ext uri="{FF2B5EF4-FFF2-40B4-BE49-F238E27FC236}">
                <a16:creationId xmlns:a16="http://schemas.microsoft.com/office/drawing/2014/main" id="{28E13990-8ACE-5448-A94E-284024133F1C}"/>
              </a:ext>
            </a:extLst>
          </p:cNvPr>
          <p:cNvGrpSpPr/>
          <p:nvPr/>
        </p:nvGrpSpPr>
        <p:grpSpPr>
          <a:xfrm>
            <a:off x="7359676" y="3380245"/>
            <a:ext cx="3007280" cy="2201159"/>
            <a:chOff x="2184422" y="1935344"/>
            <a:chExt cx="2476763" cy="1547977"/>
          </a:xfrm>
        </p:grpSpPr>
        <p:sp>
          <p:nvSpPr>
            <p:cNvPr id="21" name="Rectángulo redondeado 42">
              <a:extLst>
                <a:ext uri="{FF2B5EF4-FFF2-40B4-BE49-F238E27FC236}">
                  <a16:creationId xmlns:a16="http://schemas.microsoft.com/office/drawing/2014/main" id="{AE795A5B-45FE-CBB3-80F9-33425A2312F0}"/>
                </a:ext>
              </a:extLst>
            </p:cNvPr>
            <p:cNvSpPr/>
            <p:nvPr/>
          </p:nvSpPr>
          <p:spPr>
            <a:xfrm>
              <a:off x="2184422" y="1935344"/>
              <a:ext cx="2476763" cy="1547977"/>
            </a:xfrm>
            <a:prstGeom prst="roundRect">
              <a:avLst>
                <a:gd name="adj" fmla="val 10000"/>
              </a:avLst>
            </a:prstGeom>
            <a:solidFill>
              <a:schemeClr val="tx1">
                <a:lumMod val="85000"/>
                <a:alpha val="90000"/>
              </a:schemeClr>
            </a:solidFill>
            <a:ln>
              <a:solidFill>
                <a:schemeClr val="tx1">
                  <a:lumMod val="85000"/>
                </a:schemeClr>
              </a:solid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s-PE" dirty="0">
                <a:latin typeface="Calibri" panose="020F0502020204030204" pitchFamily="34" charset="0"/>
              </a:endParaRPr>
            </a:p>
          </p:txBody>
        </p:sp>
        <p:sp>
          <p:nvSpPr>
            <p:cNvPr id="27" name="CuadroTexto 26">
              <a:extLst>
                <a:ext uri="{FF2B5EF4-FFF2-40B4-BE49-F238E27FC236}">
                  <a16:creationId xmlns:a16="http://schemas.microsoft.com/office/drawing/2014/main" id="{BF60791B-CA1F-4F82-564D-5EE4F6C4044D}"/>
                </a:ext>
              </a:extLst>
            </p:cNvPr>
            <p:cNvSpPr txBox="1"/>
            <p:nvPr/>
          </p:nvSpPr>
          <p:spPr>
            <a:xfrm>
              <a:off x="2229761" y="1980683"/>
              <a:ext cx="2386085" cy="145729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17780" rIns="26670" bIns="17780" numCol="1" spcCol="1270" anchor="ctr" anchorCtr="0">
              <a:noAutofit/>
            </a:bodyPr>
            <a:lstStyle/>
            <a:p>
              <a:pPr marL="0" lvl="0" indent="0" algn="ctr" defTabSz="622300">
                <a:lnSpc>
                  <a:spcPct val="90000"/>
                </a:lnSpc>
                <a:spcBef>
                  <a:spcPct val="0"/>
                </a:spcBef>
                <a:spcAft>
                  <a:spcPct val="35000"/>
                </a:spcAft>
                <a:buNone/>
              </a:pPr>
              <a:r>
                <a:rPr lang="es-MX" sz="1500" b="1" dirty="0">
                  <a:latin typeface="Calibri" panose="020F0502020204030204" pitchFamily="34" charset="0"/>
                </a:rPr>
                <a:t>Señalaron los plazos máximos para los supuestos de casos simples (120 días), complejos (8 meses) y de crimen organizado (36 meses).</a:t>
              </a:r>
              <a:endParaRPr lang="es-PE" sz="1500" b="1" kern="1200" dirty="0">
                <a:latin typeface="Calibri" panose="020F0502020204030204" pitchFamily="34" charset="0"/>
              </a:endParaRPr>
            </a:p>
          </p:txBody>
        </p:sp>
      </p:grpSp>
    </p:spTree>
    <p:extLst>
      <p:ext uri="{BB962C8B-B14F-4D97-AF65-F5344CB8AC3E}">
        <p14:creationId xmlns:p14="http://schemas.microsoft.com/office/powerpoint/2010/main" val="1718687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33F6625-05F6-F7CB-3454-7693195E9FF5}"/>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454A541D-A404-E572-AFD1-DD696AC743B3}"/>
              </a:ext>
            </a:extLst>
          </p:cNvPr>
          <p:cNvSpPr txBox="1"/>
          <p:nvPr/>
        </p:nvSpPr>
        <p:spPr>
          <a:xfrm>
            <a:off x="2557807" y="534251"/>
            <a:ext cx="6746449" cy="954107"/>
          </a:xfrm>
          <a:prstGeom prst="rect">
            <a:avLst/>
          </a:prstGeom>
          <a:noFill/>
        </p:spPr>
        <p:txBody>
          <a:bodyPr wrap="square" rtlCol="0">
            <a:spAutoFit/>
          </a:bodyPr>
          <a:lstStyle/>
          <a:p>
            <a:pPr algn="ctr"/>
            <a:r>
              <a:rPr lang="es-MX" sz="2800" b="1" dirty="0">
                <a:solidFill>
                  <a:srgbClr val="002060"/>
                </a:solidFill>
                <a:latin typeface="Calibri" panose="020F0502020204030204" pitchFamily="34" charset="0"/>
                <a:ea typeface="Calibri" panose="020F0502020204030204" pitchFamily="34" charset="0"/>
                <a:cs typeface="Calibri" panose="020F0502020204030204" pitchFamily="34" charset="0"/>
              </a:rPr>
              <a:t>Distinción entre el plazo legal y el plazo razonable</a:t>
            </a:r>
            <a:endParaRPr lang="es-ES" sz="28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Diagrama 4">
            <a:extLst>
              <a:ext uri="{FF2B5EF4-FFF2-40B4-BE49-F238E27FC236}">
                <a16:creationId xmlns:a16="http://schemas.microsoft.com/office/drawing/2014/main" id="{7D8E7A32-FF28-FCB2-4DC1-C85D9AD39606}"/>
              </a:ext>
            </a:extLst>
          </p:cNvPr>
          <p:cNvGraphicFramePr/>
          <p:nvPr/>
        </p:nvGraphicFramePr>
        <p:xfrm>
          <a:off x="457513" y="1275255"/>
          <a:ext cx="7263039" cy="3585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a 6">
            <a:extLst>
              <a:ext uri="{FF2B5EF4-FFF2-40B4-BE49-F238E27FC236}">
                <a16:creationId xmlns:a16="http://schemas.microsoft.com/office/drawing/2014/main" id="{6A2C977B-D941-574D-2282-9437A2CB1DE9}"/>
              </a:ext>
            </a:extLst>
          </p:cNvPr>
          <p:cNvGraphicFramePr/>
          <p:nvPr/>
        </p:nvGraphicFramePr>
        <p:xfrm>
          <a:off x="4270343" y="3263678"/>
          <a:ext cx="8081914" cy="39014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4328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511DD4-A09D-1DC9-EBD3-C1628847ED13}"/>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8BC53FE2-D0D5-37E0-8ED9-E1401D2A1BBE}"/>
              </a:ext>
            </a:extLst>
          </p:cNvPr>
          <p:cNvSpPr txBox="1"/>
          <p:nvPr/>
        </p:nvSpPr>
        <p:spPr>
          <a:xfrm>
            <a:off x="3423733" y="2553722"/>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4" name="CuadroTexto 3">
            <a:extLst>
              <a:ext uri="{FF2B5EF4-FFF2-40B4-BE49-F238E27FC236}">
                <a16:creationId xmlns:a16="http://schemas.microsoft.com/office/drawing/2014/main" id="{4F115A23-2F25-C850-07DD-3CBB76785D2D}"/>
              </a:ext>
            </a:extLst>
          </p:cNvPr>
          <p:cNvSpPr txBox="1"/>
          <p:nvPr/>
        </p:nvSpPr>
        <p:spPr>
          <a:xfrm>
            <a:off x="4059827" y="803137"/>
            <a:ext cx="6096000" cy="461665"/>
          </a:xfrm>
          <a:prstGeom prst="rect">
            <a:avLst/>
          </a:prstGeom>
          <a:noFill/>
        </p:spPr>
        <p:txBody>
          <a:bodyPr wrap="square">
            <a:spAutoFit/>
          </a:bodyPr>
          <a:lstStyle/>
          <a:p>
            <a:r>
              <a:rPr lang="es-ES" sz="2400" b="1" dirty="0">
                <a:solidFill>
                  <a:srgbClr val="002060"/>
                </a:solidFill>
                <a:latin typeface="Calibri" panose="020F0502020204030204" pitchFamily="34" charset="0"/>
                <a:ea typeface="Calibri" panose="020F0502020204030204" pitchFamily="34" charset="0"/>
                <a:cs typeface="Calibri" panose="020F0502020204030204" pitchFamily="34" charset="0"/>
              </a:rPr>
              <a:t>Derecho al Plazo Razonable </a:t>
            </a:r>
          </a:p>
        </p:txBody>
      </p:sp>
      <p:sp>
        <p:nvSpPr>
          <p:cNvPr id="2" name="Google Shape;463;p105">
            <a:extLst>
              <a:ext uri="{FF2B5EF4-FFF2-40B4-BE49-F238E27FC236}">
                <a16:creationId xmlns:a16="http://schemas.microsoft.com/office/drawing/2014/main" id="{8FEAE651-0F52-FC9D-473B-96B276A90437}"/>
              </a:ext>
            </a:extLst>
          </p:cNvPr>
          <p:cNvSpPr txBox="1"/>
          <p:nvPr/>
        </p:nvSpPr>
        <p:spPr>
          <a:xfrm>
            <a:off x="1253879" y="1856754"/>
            <a:ext cx="2285247" cy="954067"/>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s-MX" sz="14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El inciso 1) del artículo I del Título Preliminar del Código Procesal Penal reconoce el Derecho al Plazo Razonable </a:t>
            </a:r>
          </a:p>
        </p:txBody>
      </p:sp>
      <p:sp>
        <p:nvSpPr>
          <p:cNvPr id="7" name="Flecha abajo 34">
            <a:extLst>
              <a:ext uri="{FF2B5EF4-FFF2-40B4-BE49-F238E27FC236}">
                <a16:creationId xmlns:a16="http://schemas.microsoft.com/office/drawing/2014/main" id="{6A90B659-2F03-0FC9-EC7A-CA73B296DB52}"/>
              </a:ext>
            </a:extLst>
          </p:cNvPr>
          <p:cNvSpPr/>
          <p:nvPr/>
        </p:nvSpPr>
        <p:spPr>
          <a:xfrm rot="16200000">
            <a:off x="3501403" y="2269267"/>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1" name="Google Shape;465;p105">
            <a:extLst>
              <a:ext uri="{FF2B5EF4-FFF2-40B4-BE49-F238E27FC236}">
                <a16:creationId xmlns:a16="http://schemas.microsoft.com/office/drawing/2014/main" id="{A85238B4-5AF3-59A3-FCCB-7549C3639590}"/>
              </a:ext>
            </a:extLst>
          </p:cNvPr>
          <p:cNvSpPr txBox="1"/>
          <p:nvPr/>
        </p:nvSpPr>
        <p:spPr>
          <a:xfrm>
            <a:off x="4160597" y="1912063"/>
            <a:ext cx="7186154" cy="1015622"/>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Artículo I. Justicia Penal</a:t>
            </a:r>
          </a:p>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b="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1. La justicia penal es gratuita, salvo el pago de las costas procesales establecidas conforme a este Código. Se imparte con imparcialidad por los órganos jurisdiccionales competentes y en un plazo razonable.</a:t>
            </a:r>
          </a:p>
        </p:txBody>
      </p:sp>
      <p:sp>
        <p:nvSpPr>
          <p:cNvPr id="12" name="CuadroTexto 11">
            <a:extLst>
              <a:ext uri="{FF2B5EF4-FFF2-40B4-BE49-F238E27FC236}">
                <a16:creationId xmlns:a16="http://schemas.microsoft.com/office/drawing/2014/main" id="{77B188D2-B992-BFA1-D946-5A4E1DB0DB06}"/>
              </a:ext>
            </a:extLst>
          </p:cNvPr>
          <p:cNvSpPr txBox="1"/>
          <p:nvPr/>
        </p:nvSpPr>
        <p:spPr>
          <a:xfrm>
            <a:off x="3372764" y="4905676"/>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13" name="Google Shape;463;p105">
            <a:extLst>
              <a:ext uri="{FF2B5EF4-FFF2-40B4-BE49-F238E27FC236}">
                <a16:creationId xmlns:a16="http://schemas.microsoft.com/office/drawing/2014/main" id="{98F649EC-7082-7F73-017B-9BE38DE4106D}"/>
              </a:ext>
            </a:extLst>
          </p:cNvPr>
          <p:cNvSpPr txBox="1"/>
          <p:nvPr/>
        </p:nvSpPr>
        <p:spPr>
          <a:xfrm>
            <a:off x="1087517" y="3516192"/>
            <a:ext cx="2285247" cy="954067"/>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s-MX" sz="14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Pacto internacional de derechos civiles y políticos artículo 14 Inciso 3 apartado c)</a:t>
            </a:r>
            <a:endParaRPr kumimoji="0" lang="es-419" sz="11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15" name="Flecha abajo 34">
            <a:extLst>
              <a:ext uri="{FF2B5EF4-FFF2-40B4-BE49-F238E27FC236}">
                <a16:creationId xmlns:a16="http://schemas.microsoft.com/office/drawing/2014/main" id="{0517D7CC-CE55-5342-D40D-21489F177684}"/>
              </a:ext>
            </a:extLst>
          </p:cNvPr>
          <p:cNvSpPr/>
          <p:nvPr/>
        </p:nvSpPr>
        <p:spPr>
          <a:xfrm rot="16200000">
            <a:off x="3514339" y="3817686"/>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6" name="Google Shape;465;p105">
            <a:extLst>
              <a:ext uri="{FF2B5EF4-FFF2-40B4-BE49-F238E27FC236}">
                <a16:creationId xmlns:a16="http://schemas.microsoft.com/office/drawing/2014/main" id="{53EBF598-3A67-E889-13E1-ECCC991200B1}"/>
              </a:ext>
            </a:extLst>
          </p:cNvPr>
          <p:cNvSpPr txBox="1"/>
          <p:nvPr/>
        </p:nvSpPr>
        <p:spPr>
          <a:xfrm>
            <a:off x="4160597" y="3673188"/>
            <a:ext cx="7186154" cy="553957"/>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"toda persona acusada de un delito tendrá derecho en plena igualdad a ser juzgado sin dilaciones indebidas".</a:t>
            </a:r>
          </a:p>
        </p:txBody>
      </p:sp>
      <p:sp>
        <p:nvSpPr>
          <p:cNvPr id="17" name="CuadroTexto 16">
            <a:extLst>
              <a:ext uri="{FF2B5EF4-FFF2-40B4-BE49-F238E27FC236}">
                <a16:creationId xmlns:a16="http://schemas.microsoft.com/office/drawing/2014/main" id="{ADAA38AA-9A11-2520-C05D-D1610D141690}"/>
              </a:ext>
            </a:extLst>
          </p:cNvPr>
          <p:cNvSpPr txBox="1"/>
          <p:nvPr/>
        </p:nvSpPr>
        <p:spPr>
          <a:xfrm>
            <a:off x="3266403" y="5736266"/>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18" name="Google Shape;463;p105">
            <a:extLst>
              <a:ext uri="{FF2B5EF4-FFF2-40B4-BE49-F238E27FC236}">
                <a16:creationId xmlns:a16="http://schemas.microsoft.com/office/drawing/2014/main" id="{998D84AC-9F20-342E-5C4C-6F211D84A99B}"/>
              </a:ext>
            </a:extLst>
          </p:cNvPr>
          <p:cNvSpPr txBox="1"/>
          <p:nvPr/>
        </p:nvSpPr>
        <p:spPr>
          <a:xfrm>
            <a:off x="1087517" y="5409637"/>
            <a:ext cx="2285247" cy="307736"/>
          </a:xfrm>
          <a:prstGeom prst="rect">
            <a:avLst/>
          </a:prstGeom>
          <a:solidFill>
            <a:schemeClr val="lt1"/>
          </a:solid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s-MX" sz="14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Exp. 00618-2005-PHC</a:t>
            </a:r>
            <a:endParaRPr kumimoji="0" lang="es-419" sz="1100" b="1"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endParaRPr>
          </a:p>
        </p:txBody>
      </p:sp>
      <p:sp>
        <p:nvSpPr>
          <p:cNvPr id="21" name="Flecha abajo 34">
            <a:extLst>
              <a:ext uri="{FF2B5EF4-FFF2-40B4-BE49-F238E27FC236}">
                <a16:creationId xmlns:a16="http://schemas.microsoft.com/office/drawing/2014/main" id="{F0F91CFC-3C58-D7DE-8635-B8E9E5AA2F8B}"/>
              </a:ext>
            </a:extLst>
          </p:cNvPr>
          <p:cNvSpPr/>
          <p:nvPr/>
        </p:nvSpPr>
        <p:spPr>
          <a:xfrm rot="16200000">
            <a:off x="3495485" y="5357466"/>
            <a:ext cx="425409" cy="349963"/>
          </a:xfrm>
          <a:prstGeom prst="downArrow">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23" name="Google Shape;465;p105">
            <a:extLst>
              <a:ext uri="{FF2B5EF4-FFF2-40B4-BE49-F238E27FC236}">
                <a16:creationId xmlns:a16="http://schemas.microsoft.com/office/drawing/2014/main" id="{74F6150B-5CE3-0E33-F3A7-05B35791FB52}"/>
              </a:ext>
            </a:extLst>
          </p:cNvPr>
          <p:cNvSpPr txBox="1"/>
          <p:nvPr/>
        </p:nvSpPr>
        <p:spPr>
          <a:xfrm>
            <a:off x="4059827" y="5105238"/>
            <a:ext cx="7186154" cy="784790"/>
          </a:xfrm>
          <a:prstGeom prst="rect">
            <a:avLst/>
          </a:prstGeom>
          <a:solidFill>
            <a:srgbClr val="D5DBE5"/>
          </a:solidFill>
          <a:ln w="9525" cap="flat" cmpd="sng">
            <a:solidFill>
              <a:schemeClr val="dk1"/>
            </a:solidFill>
            <a:prstDash val="dash"/>
            <a:round/>
            <a:headEnd type="none" w="sm" len="sm"/>
            <a:tailEnd type="none" w="sm" len="sm"/>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Pts val="1600"/>
              <a:buFont typeface="Arial"/>
              <a:buNone/>
              <a:tabLst/>
              <a:defRPr/>
            </a:pPr>
            <a:r>
              <a:rPr kumimoji="0" lang="es-MX" sz="1500" i="0" u="none" strike="noStrike" kern="1200" cap="none" spc="0" normalizeH="0" baseline="0" noProof="0" dirty="0">
                <a:ln>
                  <a:noFill/>
                </a:ln>
                <a:solidFill>
                  <a:prstClr val="black"/>
                </a:solidFill>
                <a:effectLst/>
                <a:uLnTx/>
                <a:uFillTx/>
                <a:latin typeface="Calibri" panose="020F0502020204030204" pitchFamily="34" charset="0"/>
                <a:ea typeface="Calibri"/>
                <a:cs typeface="Calibri"/>
                <a:sym typeface="Calibri"/>
              </a:rPr>
              <a:t>“el derecho a que el proceso tenga un límite temporal entre su inicio y fin, forma parte del núcleo mínimo de derechos reconocido por el sistema internacional de protección de los derechos humanos, y, por tanto, no puede ser desconocido”</a:t>
            </a:r>
          </a:p>
        </p:txBody>
      </p:sp>
    </p:spTree>
    <p:extLst>
      <p:ext uri="{BB962C8B-B14F-4D97-AF65-F5344CB8AC3E}">
        <p14:creationId xmlns:p14="http://schemas.microsoft.com/office/powerpoint/2010/main" val="1578267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511DD4-A09D-1DC9-EBD3-C1628847ED13}"/>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4F115A23-2F25-C850-07DD-3CBB76785D2D}"/>
              </a:ext>
            </a:extLst>
          </p:cNvPr>
          <p:cNvSpPr txBox="1"/>
          <p:nvPr/>
        </p:nvSpPr>
        <p:spPr>
          <a:xfrm>
            <a:off x="510359" y="684269"/>
            <a:ext cx="4426424" cy="707886"/>
          </a:xfrm>
          <a:prstGeom prst="rect">
            <a:avLst/>
          </a:prstGeom>
          <a:noFill/>
        </p:spPr>
        <p:txBody>
          <a:bodyPr wrap="square">
            <a:spAutoFit/>
          </a:bodyPr>
          <a:lstStyle/>
          <a:p>
            <a:r>
              <a:rPr lang="es-E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3.2.1. El plazo preclusivo para solicitar el control de plazo</a:t>
            </a:r>
          </a:p>
        </p:txBody>
      </p:sp>
      <p:sp>
        <p:nvSpPr>
          <p:cNvPr id="6" name="Rectángulo: esquinas redondeadas 5">
            <a:extLst>
              <a:ext uri="{FF2B5EF4-FFF2-40B4-BE49-F238E27FC236}">
                <a16:creationId xmlns:a16="http://schemas.microsoft.com/office/drawing/2014/main" id="{D4507C76-8994-5886-9BC4-29EA4D06633B}"/>
              </a:ext>
            </a:extLst>
          </p:cNvPr>
          <p:cNvSpPr/>
          <p:nvPr/>
        </p:nvSpPr>
        <p:spPr>
          <a:xfrm>
            <a:off x="6095999" y="644577"/>
            <a:ext cx="5534841" cy="1187537"/>
          </a:xfrm>
          <a:prstGeom prst="round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400" dirty="0">
                <a:latin typeface="Calibri" panose="020F0502020204030204" pitchFamily="34" charset="0"/>
                <a:ea typeface="Calibri" panose="020F0502020204030204" pitchFamily="34" charset="0"/>
                <a:cs typeface="Calibri" panose="020F0502020204030204" pitchFamily="34" charset="0"/>
              </a:rPr>
              <a:t>El artículo regula la solicitud de conclusión de diligencias preliminares para garantizar el plazo razonable. Sin embargo, el plazo preclusivo de 5 días genera indefensión, limitando al investigado. Aunque existen otros mecanismos legales, lo ideal es que no existan normativas que vulneren principios constitucionales.</a:t>
            </a:r>
            <a:endParaRPr lang="es-PE" sz="1400" dirty="0">
              <a:latin typeface="Calibri" panose="020F0502020204030204" pitchFamily="34" charset="0"/>
              <a:ea typeface="Calibri" panose="020F0502020204030204" pitchFamily="34" charset="0"/>
              <a:cs typeface="Calibri" panose="020F0502020204030204" pitchFamily="34" charset="0"/>
            </a:endParaRPr>
          </a:p>
        </p:txBody>
      </p:sp>
      <p:sp>
        <p:nvSpPr>
          <p:cNvPr id="8" name="Rectángulo: esquinas redondeadas 7">
            <a:extLst>
              <a:ext uri="{FF2B5EF4-FFF2-40B4-BE49-F238E27FC236}">
                <a16:creationId xmlns:a16="http://schemas.microsoft.com/office/drawing/2014/main" id="{5189D25D-410C-6E57-A1CB-FB12C182C845}"/>
              </a:ext>
            </a:extLst>
          </p:cNvPr>
          <p:cNvSpPr/>
          <p:nvPr/>
        </p:nvSpPr>
        <p:spPr>
          <a:xfrm>
            <a:off x="6096000" y="4094329"/>
            <a:ext cx="5566348" cy="2647666"/>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600" dirty="0">
                <a:solidFill>
                  <a:schemeClr val="bg1"/>
                </a:solidFill>
                <a:latin typeface="Calibri" panose="020F0502020204030204" pitchFamily="34" charset="0"/>
                <a:ea typeface="Calibri" panose="020F0502020204030204" pitchFamily="34" charset="0"/>
                <a:cs typeface="Calibri" panose="020F0502020204030204" pitchFamily="34" charset="0"/>
              </a:rPr>
              <a:t>Imponer un plazo preclusivo de solo 5 días para solicitar el control de plazo en diligencias preliminares genera un grave estado de indefensión y vulnera el principio del plazo razonable. Esta restricción impide exigir de manera eficiente la conclusión de diligencias fuera de plazo y carece de justificación lógica, pues la jurisprudencia ha reiterado la necesidad de plazos concretos en las investigaciones. Para garantizar el debido proceso y la tutela jurisdiccional efectiva, es necesario replantear la factibilidad de este plazo y establecer mecanismos judiciales eficientes para su control.</a:t>
            </a:r>
            <a:endParaRPr lang="es-PE"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9" name="Rectángulo: esquinas redondeadas 8">
            <a:extLst>
              <a:ext uri="{FF2B5EF4-FFF2-40B4-BE49-F238E27FC236}">
                <a16:creationId xmlns:a16="http://schemas.microsoft.com/office/drawing/2014/main" id="{C6602CAA-3100-8917-0CE7-7FA12DE0268D}"/>
              </a:ext>
            </a:extLst>
          </p:cNvPr>
          <p:cNvSpPr/>
          <p:nvPr/>
        </p:nvSpPr>
        <p:spPr>
          <a:xfrm>
            <a:off x="6096000" y="2079050"/>
            <a:ext cx="5566348" cy="1910837"/>
          </a:xfrm>
          <a:prstGeom prst="roundRect">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600" dirty="0">
                <a:solidFill>
                  <a:schemeClr val="bg1"/>
                </a:solidFill>
                <a:latin typeface="Calibri" panose="020F0502020204030204" pitchFamily="34" charset="0"/>
                <a:ea typeface="Calibri" panose="020F0502020204030204" pitchFamily="34" charset="0"/>
                <a:cs typeface="Calibri" panose="020F0502020204030204" pitchFamily="34" charset="0"/>
              </a:rPr>
              <a:t>En esa línea, el Tribunal Constitucional en la STC </a:t>
            </a:r>
            <a:r>
              <a:rPr lang="es-ES"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N.°</a:t>
            </a:r>
            <a:r>
              <a:rPr lang="es-ES" sz="1600" dirty="0">
                <a:solidFill>
                  <a:schemeClr val="bg1"/>
                </a:solidFill>
                <a:latin typeface="Calibri" panose="020F0502020204030204" pitchFamily="34" charset="0"/>
                <a:ea typeface="Calibri" panose="020F0502020204030204" pitchFamily="34" charset="0"/>
                <a:cs typeface="Calibri" panose="020F0502020204030204" pitchFamily="34" charset="0"/>
              </a:rPr>
              <a:t> 01006-2016-PHC/TC, fundamento jurídico 9, estableció que el derecho al plazo razonable es una manifestación implícita del debido proceso (art. 139.3 de la Constitución). Este debe garantizar un tiempo suficiente para las actuaciones procesales y el ejercicio de derechos, evitando dilaciones indebidas y plazos excesivamente breves que afecten a las partes.</a:t>
            </a:r>
            <a:endParaRPr lang="es-PE"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0" name="Flecha: curvada hacia la derecha 19">
            <a:extLst>
              <a:ext uri="{FF2B5EF4-FFF2-40B4-BE49-F238E27FC236}">
                <a16:creationId xmlns:a16="http://schemas.microsoft.com/office/drawing/2014/main" id="{46874B28-618C-9D62-E3B0-A2E2FB130A47}"/>
              </a:ext>
            </a:extLst>
          </p:cNvPr>
          <p:cNvSpPr/>
          <p:nvPr/>
        </p:nvSpPr>
        <p:spPr>
          <a:xfrm rot="1377941">
            <a:off x="305998" y="1283393"/>
            <a:ext cx="872286" cy="2388970"/>
          </a:xfrm>
          <a:prstGeom prst="curvedRightArrow">
            <a:avLst>
              <a:gd name="adj1" fmla="val 25000"/>
              <a:gd name="adj2" fmla="val 38988"/>
              <a:gd name="adj3" fmla="val 25922"/>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cxnSp>
        <p:nvCxnSpPr>
          <p:cNvPr id="22" name="Conector recto de flecha 21">
            <a:extLst>
              <a:ext uri="{FF2B5EF4-FFF2-40B4-BE49-F238E27FC236}">
                <a16:creationId xmlns:a16="http://schemas.microsoft.com/office/drawing/2014/main" id="{FEADFCF5-5150-4F27-44E6-472961CC42FF}"/>
              </a:ext>
            </a:extLst>
          </p:cNvPr>
          <p:cNvCxnSpPr>
            <a:cxnSpLocks/>
          </p:cNvCxnSpPr>
          <p:nvPr/>
        </p:nvCxnSpPr>
        <p:spPr>
          <a:xfrm flipV="1">
            <a:off x="4936783" y="1207896"/>
            <a:ext cx="1036320" cy="1812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Conector recto de flecha 23">
            <a:extLst>
              <a:ext uri="{FF2B5EF4-FFF2-40B4-BE49-F238E27FC236}">
                <a16:creationId xmlns:a16="http://schemas.microsoft.com/office/drawing/2014/main" id="{994F64E9-C152-F2DB-307E-7CA050184321}"/>
              </a:ext>
            </a:extLst>
          </p:cNvPr>
          <p:cNvCxnSpPr>
            <a:cxnSpLocks/>
          </p:cNvCxnSpPr>
          <p:nvPr/>
        </p:nvCxnSpPr>
        <p:spPr>
          <a:xfrm>
            <a:off x="4936783" y="3019943"/>
            <a:ext cx="103632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Conector recto de flecha 28">
            <a:extLst>
              <a:ext uri="{FF2B5EF4-FFF2-40B4-BE49-F238E27FC236}">
                <a16:creationId xmlns:a16="http://schemas.microsoft.com/office/drawing/2014/main" id="{F52A86CC-8874-C460-0646-151D5C052E1F}"/>
              </a:ext>
            </a:extLst>
          </p:cNvPr>
          <p:cNvCxnSpPr>
            <a:cxnSpLocks/>
          </p:cNvCxnSpPr>
          <p:nvPr/>
        </p:nvCxnSpPr>
        <p:spPr>
          <a:xfrm>
            <a:off x="4936783" y="3019943"/>
            <a:ext cx="1079886" cy="19817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CuadroTexto 4">
            <a:extLst>
              <a:ext uri="{FF2B5EF4-FFF2-40B4-BE49-F238E27FC236}">
                <a16:creationId xmlns:a16="http://schemas.microsoft.com/office/drawing/2014/main" id="{BB3EDB90-F539-43EB-94A9-3C006A478CBC}"/>
              </a:ext>
            </a:extLst>
          </p:cNvPr>
          <p:cNvSpPr txBox="1"/>
          <p:nvPr/>
        </p:nvSpPr>
        <p:spPr>
          <a:xfrm>
            <a:off x="249771" y="1832114"/>
            <a:ext cx="4564115" cy="3463256"/>
          </a:xfrm>
          <a:prstGeom prst="rect">
            <a:avLst/>
          </a:prstGeom>
          <a:noFill/>
        </p:spPr>
        <p:txBody>
          <a:bodyPr wrap="square">
            <a:spAutoFit/>
          </a:bodyPr>
          <a:lstStyle/>
          <a:p>
            <a:pPr marL="899160">
              <a:lnSpc>
                <a:spcPct val="115000"/>
              </a:lnSpc>
              <a:spcAft>
                <a:spcPts val="800"/>
              </a:spcAft>
            </a:pPr>
            <a:r>
              <a:rPr lang="es-PE" sz="1600" b="1"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334. Calificación</a:t>
            </a:r>
          </a:p>
          <a:p>
            <a:pPr marL="899160" algn="just">
              <a:lnSpc>
                <a:spcPct val="115000"/>
              </a:lnSpc>
              <a:spcAft>
                <a:spcPts val="800"/>
              </a:spcAft>
            </a:pPr>
            <a:r>
              <a:rPr lang="es-PE" sz="1600"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2. a[…] Quien se considere afectado por un excesiva duración de las diligencias preliminares, solicitará al fiscal le dé término y dicte la disposición que corresponda. Si el fiscal no acepta la solicitud del afectado o fija un plazo irrazonable, este último </a:t>
            </a:r>
            <a:r>
              <a:rPr lang="es-PE" b="1"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podrá acudir al juez de la investigación preparatoria en el plazo de </a:t>
            </a:r>
            <a:r>
              <a:rPr lang="es-PE" sz="2000" b="1" u="sng"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cinco días</a:t>
            </a:r>
            <a:r>
              <a:rPr lang="es-PE" sz="2000" b="1" kern="100" dirty="0">
                <a:solidFill>
                  <a:srgbClr val="29305C"/>
                </a:solidFill>
                <a:latin typeface="Calibri" panose="020F0502020204030204" pitchFamily="34" charset="0"/>
                <a:ea typeface="Calibri" panose="020F0502020204030204" pitchFamily="34" charset="0"/>
                <a:cs typeface="Calibri" panose="020F0502020204030204" pitchFamily="34" charset="0"/>
              </a:rPr>
              <a:t> </a:t>
            </a:r>
            <a:r>
              <a:rPr lang="es-PE" b="1"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instando su pronunciamiento. </a:t>
            </a:r>
            <a:r>
              <a:rPr lang="es-PE" sz="1600" kern="100"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792043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C4B7A-FBCA-6027-E6AF-305CD1395553}"/>
            </a:ext>
          </a:extLst>
        </p:cNvPr>
        <p:cNvGrpSpPr/>
        <p:nvPr/>
      </p:nvGrpSpPr>
      <p:grpSpPr>
        <a:xfrm>
          <a:off x="0" y="0"/>
          <a:ext cx="0" cy="0"/>
          <a:chOff x="0" y="0"/>
          <a:chExt cx="0" cy="0"/>
        </a:xfrm>
      </p:grpSpPr>
      <p:pic>
        <p:nvPicPr>
          <p:cNvPr id="5" name="Imagen 4">
            <a:extLst>
              <a:ext uri="{FF2B5EF4-FFF2-40B4-BE49-F238E27FC236}">
                <a16:creationId xmlns:a16="http://schemas.microsoft.com/office/drawing/2014/main" id="{D934FA72-5F60-260B-147E-2A28FB883EC0}"/>
              </a:ext>
            </a:extLst>
          </p:cNvPr>
          <p:cNvPicPr>
            <a:picLocks noChangeAspect="1"/>
          </p:cNvPicPr>
          <p:nvPr/>
        </p:nvPicPr>
        <p:blipFill rotWithShape="1">
          <a:blip r:embed="rId3">
            <a:extLst>
              <a:ext uri="{28A0092B-C50C-407E-A947-70E740481C1C}">
                <a14:useLocalDpi xmlns:a14="http://schemas.microsoft.com/office/drawing/2010/main" val="0"/>
              </a:ext>
            </a:extLst>
          </a:blip>
          <a:srcRect l="95782" t="7597" r="640"/>
          <a:stretch/>
        </p:blipFill>
        <p:spPr>
          <a:xfrm>
            <a:off x="9779001" y="4170218"/>
            <a:ext cx="1570871" cy="2301795"/>
          </a:xfrm>
          <a:prstGeom prst="rect">
            <a:avLst/>
          </a:prstGeom>
        </p:spPr>
      </p:pic>
      <p:pic>
        <p:nvPicPr>
          <p:cNvPr id="9" name="Imagen 8">
            <a:extLst>
              <a:ext uri="{FF2B5EF4-FFF2-40B4-BE49-F238E27FC236}">
                <a16:creationId xmlns:a16="http://schemas.microsoft.com/office/drawing/2014/main" id="{8F22A891-00F4-98D4-D374-FE0C7991A9DD}"/>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5981700"/>
            <a:ext cx="3771900" cy="876300"/>
          </a:xfrm>
          <a:prstGeom prst="rect">
            <a:avLst/>
          </a:prstGeom>
        </p:spPr>
      </p:pic>
      <p:pic>
        <p:nvPicPr>
          <p:cNvPr id="2" name="Imagen 1">
            <a:extLst>
              <a:ext uri="{FF2B5EF4-FFF2-40B4-BE49-F238E27FC236}">
                <a16:creationId xmlns:a16="http://schemas.microsoft.com/office/drawing/2014/main" id="{55E1AB45-6C1B-A3F5-9FF7-AB92E585209E}"/>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9779001" y="-1"/>
            <a:ext cx="2432050" cy="1795461"/>
          </a:xfrm>
          <a:prstGeom prst="rect">
            <a:avLst/>
          </a:prstGeom>
        </p:spPr>
      </p:pic>
      <p:pic>
        <p:nvPicPr>
          <p:cNvPr id="6" name="Imagen 5">
            <a:extLst>
              <a:ext uri="{FF2B5EF4-FFF2-40B4-BE49-F238E27FC236}">
                <a16:creationId xmlns:a16="http://schemas.microsoft.com/office/drawing/2014/main" id="{3B0479F0-BF66-DC04-6959-E6F9C336242F}"/>
              </a:ext>
            </a:extLst>
          </p:cNvPr>
          <p:cNvPicPr>
            <a:picLocks noChangeAspect="1"/>
          </p:cNvPicPr>
          <p:nvPr/>
        </p:nvPicPr>
        <p:blipFill rotWithShape="1">
          <a:blip r:embed="rId3">
            <a:extLst>
              <a:ext uri="{28A0092B-C50C-407E-A947-70E740481C1C}">
                <a14:useLocalDpi xmlns:a14="http://schemas.microsoft.com/office/drawing/2010/main" val="0"/>
              </a:ext>
            </a:extLst>
          </a:blip>
          <a:srcRect t="7598" r="2388" b="84099"/>
          <a:stretch/>
        </p:blipFill>
        <p:spPr>
          <a:xfrm>
            <a:off x="0" y="0"/>
            <a:ext cx="2432050" cy="1795461"/>
          </a:xfrm>
          <a:prstGeom prst="rect">
            <a:avLst/>
          </a:prstGeom>
        </p:spPr>
      </p:pic>
      <p:sp>
        <p:nvSpPr>
          <p:cNvPr id="3" name="Rectángulo 2">
            <a:extLst>
              <a:ext uri="{FF2B5EF4-FFF2-40B4-BE49-F238E27FC236}">
                <a16:creationId xmlns:a16="http://schemas.microsoft.com/office/drawing/2014/main" id="{C1C8B930-CFFD-4504-0DE0-76C244503163}"/>
              </a:ext>
            </a:extLst>
          </p:cNvPr>
          <p:cNvSpPr/>
          <p:nvPr/>
        </p:nvSpPr>
        <p:spPr>
          <a:xfrm>
            <a:off x="353961" y="294968"/>
            <a:ext cx="11503742" cy="6177045"/>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10" name="CuadroTexto 9">
            <a:extLst>
              <a:ext uri="{FF2B5EF4-FFF2-40B4-BE49-F238E27FC236}">
                <a16:creationId xmlns:a16="http://schemas.microsoft.com/office/drawing/2014/main" id="{4997982D-788D-93AB-7FB9-8699317157F4}"/>
              </a:ext>
            </a:extLst>
          </p:cNvPr>
          <p:cNvSpPr txBox="1"/>
          <p:nvPr/>
        </p:nvSpPr>
        <p:spPr>
          <a:xfrm>
            <a:off x="470514" y="528397"/>
            <a:ext cx="4630994" cy="369332"/>
          </a:xfrm>
          <a:prstGeom prst="rect">
            <a:avLst/>
          </a:prstGeom>
          <a:noFill/>
        </p:spPr>
        <p:txBody>
          <a:bodyPr wrap="square">
            <a:spAutoFit/>
          </a:bodyPr>
          <a:lstStyle/>
          <a:p>
            <a:r>
              <a:rPr lang="es-PE" dirty="0">
                <a:latin typeface="Calibri" panose="020F0502020204030204" pitchFamily="34" charset="0"/>
              </a:rPr>
              <a:t>CICLO DE CONFERENCIAS VIRTUALES </a:t>
            </a:r>
          </a:p>
        </p:txBody>
      </p:sp>
      <p:pic>
        <p:nvPicPr>
          <p:cNvPr id="14" name="Imagen 13">
            <a:extLst>
              <a:ext uri="{FF2B5EF4-FFF2-40B4-BE49-F238E27FC236}">
                <a16:creationId xmlns:a16="http://schemas.microsoft.com/office/drawing/2014/main" id="{0FFCB9FE-D8EA-2E67-25E1-98FB238F1058}"/>
              </a:ext>
            </a:extLst>
          </p:cNvPr>
          <p:cNvPicPr>
            <a:picLocks noChangeAspect="1"/>
          </p:cNvPicPr>
          <p:nvPr/>
        </p:nvPicPr>
        <p:blipFill>
          <a:blip r:embed="rId4"/>
          <a:stretch>
            <a:fillRect/>
          </a:stretch>
        </p:blipFill>
        <p:spPr>
          <a:xfrm>
            <a:off x="9799404" y="277532"/>
            <a:ext cx="2038635" cy="847843"/>
          </a:xfrm>
          <a:prstGeom prst="rect">
            <a:avLst/>
          </a:prstGeom>
        </p:spPr>
      </p:pic>
      <p:sp>
        <p:nvSpPr>
          <p:cNvPr id="16" name="CuadroTexto 15">
            <a:extLst>
              <a:ext uri="{FF2B5EF4-FFF2-40B4-BE49-F238E27FC236}">
                <a16:creationId xmlns:a16="http://schemas.microsoft.com/office/drawing/2014/main" id="{9C82A773-88EA-0359-FC52-8BB7428877A1}"/>
              </a:ext>
            </a:extLst>
          </p:cNvPr>
          <p:cNvSpPr txBox="1"/>
          <p:nvPr/>
        </p:nvSpPr>
        <p:spPr>
          <a:xfrm>
            <a:off x="1326399" y="1192697"/>
            <a:ext cx="6611102" cy="4154984"/>
          </a:xfrm>
          <a:prstGeom prst="rect">
            <a:avLst/>
          </a:prstGeom>
          <a:noFill/>
        </p:spPr>
        <p:txBody>
          <a:bodyPr wrap="square">
            <a:spAutoFit/>
          </a:bodyPr>
          <a:lstStyle/>
          <a:p>
            <a:r>
              <a:rPr lang="es-PE" sz="8800" b="1" dirty="0">
                <a:latin typeface="Calibri" panose="020F0502020204030204" pitchFamily="34" charset="0"/>
              </a:rPr>
              <a:t>Las Diligencias Preliminares </a:t>
            </a:r>
          </a:p>
        </p:txBody>
      </p:sp>
      <p:sp>
        <p:nvSpPr>
          <p:cNvPr id="18" name="CuadroTexto 17">
            <a:extLst>
              <a:ext uri="{FF2B5EF4-FFF2-40B4-BE49-F238E27FC236}">
                <a16:creationId xmlns:a16="http://schemas.microsoft.com/office/drawing/2014/main" id="{4EFB41E1-F087-4D87-FD4C-C1F23054AB95}"/>
              </a:ext>
            </a:extLst>
          </p:cNvPr>
          <p:cNvSpPr txBox="1"/>
          <p:nvPr/>
        </p:nvSpPr>
        <p:spPr>
          <a:xfrm>
            <a:off x="6096000" y="5142984"/>
            <a:ext cx="5546557" cy="954107"/>
          </a:xfrm>
          <a:prstGeom prst="rect">
            <a:avLst/>
          </a:prstGeom>
          <a:noFill/>
        </p:spPr>
        <p:txBody>
          <a:bodyPr wrap="square">
            <a:spAutoFit/>
          </a:bodyPr>
          <a:lstStyle/>
          <a:p>
            <a:pPr algn="r"/>
            <a:r>
              <a:rPr lang="es-PE" sz="2800" b="1" dirty="0">
                <a:latin typeface="Calibri" panose="020F0502020204030204" pitchFamily="34" charset="0"/>
              </a:rPr>
              <a:t>Giulliana Loza Avalos </a:t>
            </a:r>
          </a:p>
          <a:p>
            <a:pPr algn="r"/>
            <a:r>
              <a:rPr lang="es-PE" sz="2000" dirty="0">
                <a:latin typeface="Calibri" panose="020F0502020204030204" pitchFamily="34" charset="0"/>
              </a:rPr>
              <a:t>CEO del Estudio Loza Avalos</a:t>
            </a:r>
            <a:r>
              <a:rPr lang="es-PE" sz="2800" dirty="0">
                <a:latin typeface="Calibri" panose="020F0502020204030204" pitchFamily="34" charset="0"/>
              </a:rPr>
              <a:t>. </a:t>
            </a:r>
          </a:p>
        </p:txBody>
      </p:sp>
    </p:spTree>
    <p:extLst>
      <p:ext uri="{BB962C8B-B14F-4D97-AF65-F5344CB8AC3E}">
        <p14:creationId xmlns:p14="http://schemas.microsoft.com/office/powerpoint/2010/main" val="1728214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AutoShape 2"/>
          <p:cNvSpPr/>
          <p:nvPr/>
        </p:nvSpPr>
        <p:spPr>
          <a:xfrm>
            <a:off x="376754" y="3452789"/>
            <a:ext cx="11758361" cy="0"/>
          </a:xfrm>
          <a:prstGeom prst="line">
            <a:avLst/>
          </a:prstGeom>
          <a:ln w="38100" cap="flat">
            <a:solidFill>
              <a:srgbClr val="18072B"/>
            </a:solidFill>
            <a:prstDash val="solid"/>
            <a:headEnd type="none" w="sm" len="sm"/>
            <a:tailEnd type="triangle" w="lg" len="med"/>
          </a:ln>
        </p:spPr>
        <p:txBody>
          <a:bodyPr/>
          <a:lstStyle/>
          <a:p>
            <a:endParaRPr lang="es-PE" sz="1200" dirty="0">
              <a:latin typeface="Calibri" panose="020F0502020204030204" pitchFamily="34" charset="0"/>
            </a:endParaRPr>
          </a:p>
        </p:txBody>
      </p:sp>
      <p:grpSp>
        <p:nvGrpSpPr>
          <p:cNvPr id="3" name="Group 3"/>
          <p:cNvGrpSpPr/>
          <p:nvPr/>
        </p:nvGrpSpPr>
        <p:grpSpPr>
          <a:xfrm>
            <a:off x="3828353" y="3332281"/>
            <a:ext cx="208795" cy="208795"/>
            <a:chOff x="0" y="0"/>
            <a:chExt cx="812800" cy="812800"/>
          </a:xfrm>
        </p:grpSpPr>
        <p:sp>
          <p:nvSpPr>
            <p:cNvPr id="4" name="Freeform 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5" name="TextBox 5"/>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6" name="AutoShape 6"/>
          <p:cNvSpPr/>
          <p:nvPr/>
        </p:nvSpPr>
        <p:spPr>
          <a:xfrm>
            <a:off x="3932750" y="3541076"/>
            <a:ext cx="0" cy="234950"/>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nvGrpSpPr>
          <p:cNvPr id="7" name="Group 7"/>
          <p:cNvGrpSpPr/>
          <p:nvPr/>
        </p:nvGrpSpPr>
        <p:grpSpPr>
          <a:xfrm>
            <a:off x="5739983" y="3119640"/>
            <a:ext cx="216967" cy="447033"/>
            <a:chOff x="0" y="0"/>
            <a:chExt cx="433935" cy="894067"/>
          </a:xfrm>
        </p:grpSpPr>
        <p:grpSp>
          <p:nvGrpSpPr>
            <p:cNvPr id="8" name="Group 8"/>
            <p:cNvGrpSpPr/>
            <p:nvPr/>
          </p:nvGrpSpPr>
          <p:grpSpPr>
            <a:xfrm>
              <a:off x="0" y="460132"/>
              <a:ext cx="433935" cy="433935"/>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10" name="TextBox 10"/>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11" name="AutoShape 11"/>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
        <p:nvSpPr>
          <p:cNvPr id="12" name="AutoShape 12"/>
          <p:cNvSpPr/>
          <p:nvPr/>
        </p:nvSpPr>
        <p:spPr>
          <a:xfrm>
            <a:off x="812006" y="3513641"/>
            <a:ext cx="0" cy="370948"/>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sp>
        <p:nvSpPr>
          <p:cNvPr id="13" name="AutoShape 13"/>
          <p:cNvSpPr/>
          <p:nvPr/>
        </p:nvSpPr>
        <p:spPr>
          <a:xfrm flipV="1">
            <a:off x="2288901" y="3036324"/>
            <a:ext cx="0" cy="302782"/>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nvGrpSpPr>
          <p:cNvPr id="14" name="Group 14"/>
          <p:cNvGrpSpPr/>
          <p:nvPr/>
        </p:nvGrpSpPr>
        <p:grpSpPr>
          <a:xfrm>
            <a:off x="703523" y="3296674"/>
            <a:ext cx="216967" cy="216967"/>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16" name="TextBox 16"/>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17" name="TextBox 17"/>
          <p:cNvSpPr txBox="1"/>
          <p:nvPr/>
        </p:nvSpPr>
        <p:spPr>
          <a:xfrm>
            <a:off x="1653765" y="986795"/>
            <a:ext cx="8785322" cy="487313"/>
          </a:xfrm>
          <a:prstGeom prst="rect">
            <a:avLst/>
          </a:prstGeom>
        </p:spPr>
        <p:txBody>
          <a:bodyPr lIns="0" tIns="0" rIns="0" bIns="0" rtlCol="0" anchor="t">
            <a:spAutoFit/>
          </a:bodyPr>
          <a:lstStyle/>
          <a:p>
            <a:pPr algn="ctr">
              <a:lnSpc>
                <a:spcPts val="3805"/>
              </a:lnSpc>
              <a:spcBef>
                <a:spcPct val="0"/>
              </a:spcBef>
            </a:pPr>
            <a:r>
              <a:rPr lang="en-US" sz="3171" spc="95" dirty="0">
                <a:solidFill>
                  <a:srgbClr val="004AAD"/>
                </a:solidFill>
                <a:latin typeface="Calibri" panose="020F0502020204030204" pitchFamily="34" charset="0"/>
                <a:ea typeface="Borel"/>
                <a:cs typeface="Calibri" panose="020F0502020204030204" pitchFamily="34" charset="0"/>
                <a:sym typeface="Borel"/>
              </a:rPr>
              <a:t>EXP. 00027-2024-1 </a:t>
            </a:r>
          </a:p>
        </p:txBody>
      </p:sp>
      <p:grpSp>
        <p:nvGrpSpPr>
          <p:cNvPr id="18" name="Group 18"/>
          <p:cNvGrpSpPr/>
          <p:nvPr/>
        </p:nvGrpSpPr>
        <p:grpSpPr>
          <a:xfrm>
            <a:off x="2193101" y="3296674"/>
            <a:ext cx="216967" cy="216967"/>
            <a:chOff x="0" y="0"/>
            <a:chExt cx="812800" cy="812800"/>
          </a:xfrm>
        </p:grpSpPr>
        <p:sp>
          <p:nvSpPr>
            <p:cNvPr id="19" name="Freeform 1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20" name="TextBox 20"/>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grpSp>
        <p:nvGrpSpPr>
          <p:cNvPr id="24" name="Group 24"/>
          <p:cNvGrpSpPr/>
          <p:nvPr/>
        </p:nvGrpSpPr>
        <p:grpSpPr>
          <a:xfrm rot="-5400000">
            <a:off x="5857709" y="523709"/>
            <a:ext cx="476583" cy="12192000"/>
            <a:chOff x="0" y="0"/>
            <a:chExt cx="188280" cy="4816593"/>
          </a:xfrm>
        </p:grpSpPr>
        <p:sp>
          <p:nvSpPr>
            <p:cNvPr id="25" name="Freeform 25"/>
            <p:cNvSpPr/>
            <p:nvPr/>
          </p:nvSpPr>
          <p:spPr>
            <a:xfrm>
              <a:off x="0" y="0"/>
              <a:ext cx="188280" cy="4816592"/>
            </a:xfrm>
            <a:custGeom>
              <a:avLst/>
              <a:gdLst/>
              <a:ahLst/>
              <a:cxnLst/>
              <a:rect l="l" t="t" r="r" b="b"/>
              <a:pathLst>
                <a:path w="188280" h="4816592">
                  <a:moveTo>
                    <a:pt x="0" y="0"/>
                  </a:moveTo>
                  <a:lnTo>
                    <a:pt x="188280" y="0"/>
                  </a:lnTo>
                  <a:lnTo>
                    <a:pt x="188280" y="4816592"/>
                  </a:lnTo>
                  <a:lnTo>
                    <a:pt x="0" y="4816592"/>
                  </a:lnTo>
                  <a:close/>
                </a:path>
              </a:pathLst>
            </a:custGeom>
            <a:solidFill>
              <a:srgbClr val="004AAD"/>
            </a:solidFill>
          </p:spPr>
          <p:txBody>
            <a:bodyPr/>
            <a:lstStyle/>
            <a:p>
              <a:endParaRPr lang="es-PE" sz="1200" dirty="0">
                <a:latin typeface="Calibri" panose="020F0502020204030204" pitchFamily="34" charset="0"/>
              </a:endParaRPr>
            </a:p>
          </p:txBody>
        </p:sp>
        <p:sp>
          <p:nvSpPr>
            <p:cNvPr id="26" name="TextBox 26"/>
            <p:cNvSpPr txBox="1"/>
            <p:nvPr/>
          </p:nvSpPr>
          <p:spPr>
            <a:xfrm>
              <a:off x="0" y="-47625"/>
              <a:ext cx="188280" cy="4864218"/>
            </a:xfrm>
            <a:prstGeom prst="rect">
              <a:avLst/>
            </a:prstGeom>
          </p:spPr>
          <p:txBody>
            <a:bodyPr lIns="33867" tIns="33867" rIns="33867" bIns="33867" rtlCol="0" anchor="ctr"/>
            <a:lstStyle/>
            <a:p>
              <a:pPr algn="ctr">
                <a:lnSpc>
                  <a:spcPts val="2053"/>
                </a:lnSpc>
              </a:pPr>
              <a:endParaRPr sz="1200" dirty="0">
                <a:latin typeface="Calibri" panose="020F0502020204030204" pitchFamily="34" charset="0"/>
              </a:endParaRPr>
            </a:p>
          </p:txBody>
        </p:sp>
      </p:grpSp>
      <p:grpSp>
        <p:nvGrpSpPr>
          <p:cNvPr id="27" name="Group 27"/>
          <p:cNvGrpSpPr/>
          <p:nvPr/>
        </p:nvGrpSpPr>
        <p:grpSpPr>
          <a:xfrm>
            <a:off x="9050468" y="3094043"/>
            <a:ext cx="216967" cy="447033"/>
            <a:chOff x="0" y="0"/>
            <a:chExt cx="433935" cy="894067"/>
          </a:xfrm>
        </p:grpSpPr>
        <p:grpSp>
          <p:nvGrpSpPr>
            <p:cNvPr id="28" name="Group 28"/>
            <p:cNvGrpSpPr/>
            <p:nvPr/>
          </p:nvGrpSpPr>
          <p:grpSpPr>
            <a:xfrm>
              <a:off x="0" y="460132"/>
              <a:ext cx="433935" cy="433935"/>
              <a:chOff x="0" y="0"/>
              <a:chExt cx="812800" cy="812800"/>
            </a:xfrm>
          </p:grpSpPr>
          <p:sp>
            <p:nvSpPr>
              <p:cNvPr id="29" name="Freeform 2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30" name="TextBox 30"/>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31" name="AutoShape 31"/>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grpSp>
        <p:nvGrpSpPr>
          <p:cNvPr id="32" name="Group 32"/>
          <p:cNvGrpSpPr/>
          <p:nvPr/>
        </p:nvGrpSpPr>
        <p:grpSpPr>
          <a:xfrm rot="-10800000">
            <a:off x="10906199" y="3343157"/>
            <a:ext cx="216967" cy="447033"/>
            <a:chOff x="0" y="0"/>
            <a:chExt cx="433935" cy="894067"/>
          </a:xfrm>
        </p:grpSpPr>
        <p:grpSp>
          <p:nvGrpSpPr>
            <p:cNvPr id="33" name="Group 33"/>
            <p:cNvGrpSpPr/>
            <p:nvPr/>
          </p:nvGrpSpPr>
          <p:grpSpPr>
            <a:xfrm>
              <a:off x="0" y="460132"/>
              <a:ext cx="433935" cy="433935"/>
              <a:chOff x="0" y="0"/>
              <a:chExt cx="812800" cy="812800"/>
            </a:xfrm>
          </p:grpSpPr>
          <p:sp>
            <p:nvSpPr>
              <p:cNvPr id="34" name="Freeform 3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35" name="TextBox 35"/>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36" name="AutoShape 36"/>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
        <p:nvSpPr>
          <p:cNvPr id="37" name="TextBox 37"/>
          <p:cNvSpPr txBox="1"/>
          <p:nvPr/>
        </p:nvSpPr>
        <p:spPr>
          <a:xfrm>
            <a:off x="0" y="3852839"/>
            <a:ext cx="1624013" cy="790216"/>
          </a:xfrm>
          <a:prstGeom prst="rect">
            <a:avLst/>
          </a:prstGeom>
        </p:spPr>
        <p:txBody>
          <a:bodyPr lIns="0" tIns="0" rIns="0" bIns="0" rtlCol="0" anchor="t">
            <a:spAutoFit/>
          </a:bodyPr>
          <a:lstStyle/>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Culminación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del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diligencias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preliminares</a:t>
            </a:r>
            <a:endParaRPr lang="en-US" sz="1466" b="1" dirty="0">
              <a:solidFill>
                <a:srgbClr val="002060"/>
              </a:solidFill>
              <a:latin typeface="Calibri" panose="020F0502020204030204" pitchFamily="34" charset="0"/>
              <a:ea typeface="Helios Bold"/>
              <a:cs typeface="Calibri" panose="020F0502020204030204" pitchFamily="34" charset="0"/>
              <a:sym typeface="Helios Bold"/>
            </a:endParaRPr>
          </a:p>
        </p:txBody>
      </p:sp>
      <p:sp>
        <p:nvSpPr>
          <p:cNvPr id="38" name="TextBox 38"/>
          <p:cNvSpPr txBox="1"/>
          <p:nvPr/>
        </p:nvSpPr>
        <p:spPr>
          <a:xfrm>
            <a:off x="1058993" y="2000427"/>
            <a:ext cx="2459817" cy="1052724"/>
          </a:xfrm>
          <a:prstGeom prst="rect">
            <a:avLst/>
          </a:prstGeom>
        </p:spPr>
        <p:txBody>
          <a:bodyPr lIns="0" tIns="0" rIns="0" bIns="0" rtlCol="0" anchor="t">
            <a:spAutoFit/>
          </a:bodyPr>
          <a:lstStyle/>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que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concluya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con las diligencias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preliminares</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y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emita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pronunciamiento</a:t>
            </a:r>
          </a:p>
        </p:txBody>
      </p:sp>
      <p:sp>
        <p:nvSpPr>
          <p:cNvPr id="39" name="TextBox 39"/>
          <p:cNvSpPr txBox="1"/>
          <p:nvPr/>
        </p:nvSpPr>
        <p:spPr>
          <a:xfrm>
            <a:off x="2898494" y="3744276"/>
            <a:ext cx="2068513" cy="1591333"/>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10/04/2024</a:t>
            </a:r>
          </a:p>
          <a:p>
            <a:pPr algn="ctr">
              <a:lnSpc>
                <a:spcPts val="2053"/>
              </a:lnSpc>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mediante</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Providencia N.° 30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tomó</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por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recibido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escrito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solicitud</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a:t>
            </a:r>
          </a:p>
          <a:p>
            <a:pPr algn="ctr">
              <a:lnSpc>
                <a:spcPts val="2053"/>
              </a:lnSpc>
              <a:spcBef>
                <a:spcPct val="0"/>
              </a:spcBef>
            </a:pPr>
            <a:endParaRPr lang="en-US" sz="1466" b="1" dirty="0">
              <a:solidFill>
                <a:srgbClr val="004AAD"/>
              </a:solidFill>
              <a:latin typeface="Calibri" panose="020F0502020204030204" pitchFamily="34" charset="0"/>
              <a:ea typeface="Helios Bold"/>
              <a:cs typeface="Calibri" panose="020F0502020204030204" pitchFamily="34" charset="0"/>
              <a:sym typeface="Helios Bold"/>
            </a:endParaRPr>
          </a:p>
        </p:txBody>
      </p:sp>
      <p:sp>
        <p:nvSpPr>
          <p:cNvPr id="40" name="TextBox 40"/>
          <p:cNvSpPr txBox="1"/>
          <p:nvPr/>
        </p:nvSpPr>
        <p:spPr>
          <a:xfrm>
            <a:off x="4738544" y="1982824"/>
            <a:ext cx="2436813" cy="1052724"/>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30/04/2024</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control del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las diligencias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preliminares</a:t>
            </a:r>
            <a:endParaRPr lang="en-US" sz="1466" b="1" dirty="0">
              <a:solidFill>
                <a:srgbClr val="002060"/>
              </a:solidFill>
              <a:latin typeface="Calibri" panose="020F0502020204030204" pitchFamily="34" charset="0"/>
              <a:ea typeface="Helios Bold"/>
              <a:cs typeface="Calibri" panose="020F0502020204030204" pitchFamily="34" charset="0"/>
              <a:sym typeface="Helios Bold"/>
            </a:endParaRPr>
          </a:p>
        </p:txBody>
      </p:sp>
      <p:sp>
        <p:nvSpPr>
          <p:cNvPr id="41" name="TextBox 41"/>
          <p:cNvSpPr txBox="1"/>
          <p:nvPr/>
        </p:nvSpPr>
        <p:spPr>
          <a:xfrm>
            <a:off x="6165010" y="3796273"/>
            <a:ext cx="2848849" cy="1328825"/>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15/05/2024</a:t>
            </a:r>
          </a:p>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Resolución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 01: El JIP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requiere</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se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remita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cargo de la Providencia N.° 30 para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realizar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cómputo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del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para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control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p>
        </p:txBody>
      </p:sp>
      <p:sp>
        <p:nvSpPr>
          <p:cNvPr id="42" name="TextBox 42"/>
          <p:cNvSpPr txBox="1"/>
          <p:nvPr/>
        </p:nvSpPr>
        <p:spPr>
          <a:xfrm>
            <a:off x="8057911" y="1794182"/>
            <a:ext cx="2424113" cy="1322029"/>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16/05/2024</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remite</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cargo de la Providencia N.° 30  (11/04/2024 -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fecha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notificación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a:t>
            </a:r>
          </a:p>
        </p:txBody>
      </p:sp>
      <p:sp>
        <p:nvSpPr>
          <p:cNvPr id="43" name="TextBox 43"/>
          <p:cNvSpPr txBox="1"/>
          <p:nvPr/>
        </p:nvSpPr>
        <p:spPr>
          <a:xfrm>
            <a:off x="9986776" y="3744276"/>
            <a:ext cx="2055813" cy="1328825"/>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21/05/2024</a:t>
            </a:r>
          </a:p>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Resolución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 02: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JIP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declaró</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inadmisible</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solicitud</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control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a:t>
            </a:r>
          </a:p>
        </p:txBody>
      </p:sp>
      <p:grpSp>
        <p:nvGrpSpPr>
          <p:cNvPr id="44" name="Group 44"/>
          <p:cNvGrpSpPr/>
          <p:nvPr/>
        </p:nvGrpSpPr>
        <p:grpSpPr>
          <a:xfrm rot="-10800000">
            <a:off x="7480951" y="3332281"/>
            <a:ext cx="216967" cy="447033"/>
            <a:chOff x="0" y="0"/>
            <a:chExt cx="433935" cy="894067"/>
          </a:xfrm>
        </p:grpSpPr>
        <p:grpSp>
          <p:nvGrpSpPr>
            <p:cNvPr id="45" name="Group 45"/>
            <p:cNvGrpSpPr/>
            <p:nvPr/>
          </p:nvGrpSpPr>
          <p:grpSpPr>
            <a:xfrm>
              <a:off x="0" y="460132"/>
              <a:ext cx="433935" cy="433935"/>
              <a:chOff x="0" y="0"/>
              <a:chExt cx="812800" cy="812800"/>
            </a:xfrm>
          </p:grpSpPr>
          <p:sp>
            <p:nvSpPr>
              <p:cNvPr id="46" name="Freeform 4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47" name="TextBox 47"/>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48" name="AutoShape 48"/>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7" name="CuadroTexto 16">
            <a:extLst>
              <a:ext uri="{FF2B5EF4-FFF2-40B4-BE49-F238E27FC236}">
                <a16:creationId xmlns:a16="http://schemas.microsoft.com/office/drawing/2014/main" id="{08A93012-B9E4-0669-E04C-F80F3D5FFA91}"/>
              </a:ext>
            </a:extLst>
          </p:cNvPr>
          <p:cNvSpPr txBox="1"/>
          <p:nvPr/>
        </p:nvSpPr>
        <p:spPr>
          <a:xfrm>
            <a:off x="1093226" y="690536"/>
            <a:ext cx="10235388" cy="954107"/>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29305C"/>
                </a:solidFill>
                <a:effectLst/>
                <a:uLnTx/>
                <a:uFillTx/>
                <a:latin typeface="Calibri" panose="020F0502020204030204" pitchFamily="34" charset="0"/>
                <a:ea typeface="Calibri" panose="020F0502020204030204" pitchFamily="34" charset="0"/>
                <a:cs typeface="Calibri" panose="020F0502020204030204" pitchFamily="34" charset="0"/>
              </a:rPr>
              <a:t>Supuestos bajo los cuales es admisible solicitar el control de plazo en diligencias preliminares al JIP (Art. 334 CPP):</a:t>
            </a:r>
            <a:endParaRPr kumimoji="0" lang="es-PE" sz="2800" b="1" i="0" u="none" strike="noStrike" kern="1200" cap="none" spc="0" normalizeH="0" baseline="0" noProof="0" dirty="0">
              <a:ln>
                <a:noFill/>
              </a:ln>
              <a:solidFill>
                <a:srgbClr val="29305C"/>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CuadroTexto 2">
            <a:extLst>
              <a:ext uri="{FF2B5EF4-FFF2-40B4-BE49-F238E27FC236}">
                <a16:creationId xmlns:a16="http://schemas.microsoft.com/office/drawing/2014/main" id="{8F145BB0-7AA2-1E42-BF6D-12317A958939}"/>
              </a:ext>
            </a:extLst>
          </p:cNvPr>
          <p:cNvSpPr txBox="1"/>
          <p:nvPr/>
        </p:nvSpPr>
        <p:spPr>
          <a:xfrm>
            <a:off x="608935" y="2517654"/>
            <a:ext cx="2876400" cy="1015663"/>
          </a:xfrm>
          <a:prstGeom prst="rect">
            <a:avLst/>
          </a:prstGeom>
          <a:noFill/>
        </p:spPr>
        <p:txBody>
          <a:bodyPr wrap="square" rtlCol="0">
            <a:spAutoFit/>
          </a:bodyPr>
          <a:lstStyle/>
          <a:p>
            <a:pPr algn="ctr"/>
            <a:r>
              <a:rPr lang="es-ES" sz="2000" b="1" dirty="0">
                <a:solidFill>
                  <a:srgbClr val="29305C"/>
                </a:solidFill>
                <a:latin typeface="Calibri" panose="020F0502020204030204" pitchFamily="34" charset="0"/>
                <a:ea typeface="Calibri" panose="020F0502020204030204" pitchFamily="34" charset="0"/>
                <a:cs typeface="Calibri" panose="020F0502020204030204" pitchFamily="34" charset="0"/>
              </a:rPr>
              <a:t>Habiendo hecho la solicitud correspondiente al fiscal, este: </a:t>
            </a:r>
            <a:endParaRPr lang="es-PE" sz="2000" b="1" dirty="0">
              <a:solidFill>
                <a:srgbClr val="29305C"/>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Diagrama 3">
            <a:extLst>
              <a:ext uri="{FF2B5EF4-FFF2-40B4-BE49-F238E27FC236}">
                <a16:creationId xmlns:a16="http://schemas.microsoft.com/office/drawing/2014/main" id="{6FA4DCB0-46CB-5895-7EFF-E886B0555BE5}"/>
              </a:ext>
            </a:extLst>
          </p:cNvPr>
          <p:cNvGraphicFramePr/>
          <p:nvPr>
            <p:extLst>
              <p:ext uri="{D42A27DB-BD31-4B8C-83A1-F6EECF244321}">
                <p14:modId xmlns:p14="http://schemas.microsoft.com/office/powerpoint/2010/main" val="3694368816"/>
              </p:ext>
            </p:extLst>
          </p:nvPr>
        </p:nvGraphicFramePr>
        <p:xfrm>
          <a:off x="3319901" y="2036287"/>
          <a:ext cx="8135596" cy="22941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oogle Shape;242;gc37bfc01593b200_0">
            <a:extLst>
              <a:ext uri="{FF2B5EF4-FFF2-40B4-BE49-F238E27FC236}">
                <a16:creationId xmlns:a16="http://schemas.microsoft.com/office/drawing/2014/main" id="{BC49A3ED-9FBD-89DB-6BD1-7124FCF0C14B}"/>
              </a:ext>
            </a:extLst>
          </p:cNvPr>
          <p:cNvSpPr/>
          <p:nvPr/>
        </p:nvSpPr>
        <p:spPr>
          <a:xfrm>
            <a:off x="3485335" y="2510360"/>
            <a:ext cx="425400" cy="357087"/>
          </a:xfrm>
          <a:prstGeom prst="ellipse">
            <a:avLst/>
          </a:prstGeom>
          <a:solidFill>
            <a:srgbClr val="4F458B"/>
          </a:solidFill>
          <a:ln w="9525"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a:lnSpc>
                <a:spcPct val="100000"/>
              </a:lnSpc>
              <a:spcBef>
                <a:spcPts val="0"/>
              </a:spcBef>
              <a:spcAft>
                <a:spcPts val="0"/>
              </a:spcAft>
              <a:buClr>
                <a:srgbClr val="000000"/>
              </a:buClr>
              <a:buSzPts val="2000"/>
              <a:buFont typeface="Arial"/>
              <a:buNone/>
            </a:pPr>
            <a:r>
              <a:rPr lang="es-419" sz="2000" b="1" dirty="0">
                <a:solidFill>
                  <a:schemeClr val="lt1"/>
                </a:solidFill>
                <a:latin typeface="Calibri"/>
                <a:ea typeface="Calibri"/>
                <a:cs typeface="Calibri"/>
                <a:sym typeface="Calibri"/>
              </a:rPr>
              <a:t>1</a:t>
            </a:r>
            <a:endParaRPr lang="es-ES" sz="2800" b="1" i="0" u="none" strike="noStrike" cap="none" dirty="0">
              <a:solidFill>
                <a:schemeClr val="lt1"/>
              </a:solidFill>
              <a:latin typeface="Calibri"/>
              <a:ea typeface="Calibri"/>
              <a:cs typeface="Calibri"/>
            </a:endParaRPr>
          </a:p>
        </p:txBody>
      </p:sp>
      <p:sp>
        <p:nvSpPr>
          <p:cNvPr id="6" name="Google Shape;242;gc37bfc01593b200_0">
            <a:extLst>
              <a:ext uri="{FF2B5EF4-FFF2-40B4-BE49-F238E27FC236}">
                <a16:creationId xmlns:a16="http://schemas.microsoft.com/office/drawing/2014/main" id="{EE9C64B1-93E7-2CAC-82BE-7F455826ACC4}"/>
              </a:ext>
            </a:extLst>
          </p:cNvPr>
          <p:cNvSpPr/>
          <p:nvPr/>
        </p:nvSpPr>
        <p:spPr>
          <a:xfrm>
            <a:off x="3461303" y="3509648"/>
            <a:ext cx="425400" cy="357087"/>
          </a:xfrm>
          <a:prstGeom prst="ellipse">
            <a:avLst/>
          </a:prstGeom>
          <a:solidFill>
            <a:srgbClr val="4F458B"/>
          </a:solidFill>
          <a:ln w="9525" cap="flat" cmpd="sng">
            <a:solidFill>
              <a:srgbClr val="7030A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s-419" sz="2000" b="1" i="0" u="none" strike="noStrike" cap="none" dirty="0">
                <a:solidFill>
                  <a:schemeClr val="lt1"/>
                </a:solidFill>
                <a:latin typeface="Calibri"/>
                <a:ea typeface="Calibri"/>
                <a:cs typeface="Calibri"/>
                <a:sym typeface="Calibri"/>
              </a:rPr>
              <a:t>2</a:t>
            </a:r>
            <a:endParaRPr sz="2800" b="1" i="0" u="none" strike="noStrike" cap="none" dirty="0">
              <a:solidFill>
                <a:schemeClr val="lt1"/>
              </a:solidFill>
              <a:latin typeface="Calibri"/>
              <a:ea typeface="Calibri"/>
              <a:cs typeface="Calibri"/>
              <a:sym typeface="Calibri"/>
            </a:endParaRPr>
          </a:p>
        </p:txBody>
      </p:sp>
      <p:sp>
        <p:nvSpPr>
          <p:cNvPr id="7" name="Rectángulo 6">
            <a:extLst>
              <a:ext uri="{FF2B5EF4-FFF2-40B4-BE49-F238E27FC236}">
                <a16:creationId xmlns:a16="http://schemas.microsoft.com/office/drawing/2014/main" id="{DF6038D2-0DC8-220B-491A-E7704B0E53B8}"/>
              </a:ext>
            </a:extLst>
          </p:cNvPr>
          <p:cNvSpPr/>
          <p:nvPr/>
        </p:nvSpPr>
        <p:spPr>
          <a:xfrm>
            <a:off x="832513" y="4763434"/>
            <a:ext cx="10863618" cy="132343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a:latin typeface="Calibri" panose="020F0502020204030204" pitchFamily="34" charset="0"/>
                <a:ea typeface="Calibri" panose="020F0502020204030204" pitchFamily="34" charset="0"/>
                <a:cs typeface="Calibri" panose="020F0502020204030204" pitchFamily="34" charset="0"/>
              </a:rPr>
              <a:t>El Código Procesal Penal no contempla situaciones en las que el fiscal, tras recibir una solicitud para concluir las diligencias preliminares, se limite a acusar recibo sin emitir una respuesta sustantiva. Esta omisión normativa crea un vacío legal que deja al investigado en estado de indefensión, al no existir mecanismos claros para exigir una resolución efectiva por parte del fiscal.</a:t>
            </a:r>
            <a:endParaRPr lang="es-P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1278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0041D8C-E199-C916-F9AA-D899DCB9CAA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069A318-8382-85CF-5AF5-D17C93118615}"/>
              </a:ext>
            </a:extLst>
          </p:cNvPr>
          <p:cNvSpPr txBox="1"/>
          <p:nvPr/>
        </p:nvSpPr>
        <p:spPr>
          <a:xfrm>
            <a:off x="735342" y="887750"/>
            <a:ext cx="9380012" cy="400110"/>
          </a:xfrm>
          <a:prstGeom prst="rect">
            <a:avLst/>
          </a:prstGeom>
          <a:noFill/>
        </p:spPr>
        <p:txBody>
          <a:bodyPr wrap="square" rtlCol="0">
            <a:spAutoFit/>
          </a:bodyPr>
          <a:lstStyle/>
          <a:p>
            <a:r>
              <a:rPr lang="es-E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El principio de no dejar de administrar justicia por vacío o deficiencia de la ley</a:t>
            </a:r>
            <a:endParaRPr lang="es-PE"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6" name="Conector: curvado 5">
            <a:extLst>
              <a:ext uri="{FF2B5EF4-FFF2-40B4-BE49-F238E27FC236}">
                <a16:creationId xmlns:a16="http://schemas.microsoft.com/office/drawing/2014/main" id="{815305E2-DFAF-6690-4641-708A22162592}"/>
              </a:ext>
            </a:extLst>
          </p:cNvPr>
          <p:cNvCxnSpPr>
            <a:cxnSpLocks/>
          </p:cNvCxnSpPr>
          <p:nvPr/>
        </p:nvCxnSpPr>
        <p:spPr>
          <a:xfrm>
            <a:off x="843280" y="1705922"/>
            <a:ext cx="1016000" cy="333613"/>
          </a:xfrm>
          <a:prstGeom prst="curvedConnector3">
            <a:avLst>
              <a:gd name="adj1" fmla="val 50000"/>
            </a:avLst>
          </a:prstGeom>
          <a:ln>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29B9DBB9-D985-D6F8-E557-060077894E6B}"/>
              </a:ext>
            </a:extLst>
          </p:cNvPr>
          <p:cNvSpPr txBox="1"/>
          <p:nvPr/>
        </p:nvSpPr>
        <p:spPr>
          <a:xfrm>
            <a:off x="2087296" y="1516320"/>
            <a:ext cx="9261424" cy="923330"/>
          </a:xfrm>
          <a:prstGeom prst="rect">
            <a:avLst/>
          </a:prstGeom>
          <a:noFill/>
        </p:spPr>
        <p:txBody>
          <a:bodyPr wrap="square" rtlCol="0">
            <a:spAutoFit/>
          </a:bodyPr>
          <a:lstStyle/>
          <a:p>
            <a:pPr algn="just"/>
            <a:r>
              <a:rPr lang="es-ES" dirty="0">
                <a:solidFill>
                  <a:srgbClr val="29305C"/>
                </a:solidFill>
                <a:latin typeface="Calibri" panose="020F0502020204030204" pitchFamily="34" charset="0"/>
                <a:ea typeface="Calibri" panose="020F0502020204030204" pitchFamily="34" charset="0"/>
                <a:cs typeface="Calibri" panose="020F0502020204030204" pitchFamily="34" charset="0"/>
              </a:rPr>
              <a:t>Reconocido en el artículo 139, inciso 8, de la Constitución Política del Perú establece que, en tales casos, el juzgador debe recurrir a los principios generales del derecho y al derecho consuetudinario para garantizar la justicia y la paz social. </a:t>
            </a:r>
          </a:p>
        </p:txBody>
      </p:sp>
      <p:sp>
        <p:nvSpPr>
          <p:cNvPr id="25" name="Flecha: hacia arriba 24">
            <a:extLst>
              <a:ext uri="{FF2B5EF4-FFF2-40B4-BE49-F238E27FC236}">
                <a16:creationId xmlns:a16="http://schemas.microsoft.com/office/drawing/2014/main" id="{35536FFA-FC2D-4F0C-53E2-A204E44E2C6F}"/>
              </a:ext>
            </a:extLst>
          </p:cNvPr>
          <p:cNvSpPr/>
          <p:nvPr/>
        </p:nvSpPr>
        <p:spPr>
          <a:xfrm>
            <a:off x="735342" y="2457597"/>
            <a:ext cx="711200" cy="3740003"/>
          </a:xfrm>
          <a:prstGeom prst="upArrow">
            <a:avLst>
              <a:gd name="adj1" fmla="val 47143"/>
              <a:gd name="adj2" fmla="val 67143"/>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6" name="Flecha: hacia arriba 25">
            <a:extLst>
              <a:ext uri="{FF2B5EF4-FFF2-40B4-BE49-F238E27FC236}">
                <a16:creationId xmlns:a16="http://schemas.microsoft.com/office/drawing/2014/main" id="{194022FE-EE96-C7FF-C6D1-605DEBF4E10C}"/>
              </a:ext>
            </a:extLst>
          </p:cNvPr>
          <p:cNvSpPr/>
          <p:nvPr/>
        </p:nvSpPr>
        <p:spPr>
          <a:xfrm rot="5400000">
            <a:off x="5520256" y="3215189"/>
            <a:ext cx="711200" cy="1513619"/>
          </a:xfrm>
          <a:prstGeom prst="upArrow">
            <a:avLst>
              <a:gd name="adj1" fmla="val 50000"/>
              <a:gd name="adj2" fmla="val 64286"/>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8" name="CuadroTexto 27">
            <a:extLst>
              <a:ext uri="{FF2B5EF4-FFF2-40B4-BE49-F238E27FC236}">
                <a16:creationId xmlns:a16="http://schemas.microsoft.com/office/drawing/2014/main" id="{91810921-A819-4FDD-6895-DB27077DFEBD}"/>
              </a:ext>
            </a:extLst>
          </p:cNvPr>
          <p:cNvSpPr txBox="1"/>
          <p:nvPr/>
        </p:nvSpPr>
        <p:spPr>
          <a:xfrm>
            <a:off x="6946715" y="2710191"/>
            <a:ext cx="4402005" cy="3416320"/>
          </a:xfrm>
          <a:prstGeom prst="rect">
            <a:avLst/>
          </a:prstGeom>
          <a:noFill/>
        </p:spPr>
        <p:txBody>
          <a:bodyPr wrap="square" rtlCol="0">
            <a:spAutoFit/>
          </a:bodyPr>
          <a:lstStyle/>
          <a:p>
            <a:pPr algn="just"/>
            <a:r>
              <a:rPr lang="es-ES" dirty="0">
                <a:solidFill>
                  <a:srgbClr val="29305C"/>
                </a:solidFill>
                <a:latin typeface="Calibri" panose="020F0502020204030204" pitchFamily="34" charset="0"/>
                <a:ea typeface="Calibri" panose="020F0502020204030204" pitchFamily="34" charset="0"/>
                <a:cs typeface="Calibri" panose="020F0502020204030204" pitchFamily="34" charset="0"/>
              </a:rPr>
              <a:t>Aunque el Código no regula explícitamente el control de plazo en las diligencias preliminares en los supuestos de ausencia de respuesta del fiscal a la solicitud de conclusión de estas diligencias, se podría aplicar lo dispuesto en el artículo 343 para la investigación preparatoria. Esto implicaría que, si las diligencias preliminares se han extendido más allá del plazo correspondiente, el investigado podría solicitar directamente al JIP la conclusión de dichas diligencias.</a:t>
            </a:r>
            <a:endParaRPr lang="es-PE" dirty="0">
              <a:solidFill>
                <a:srgbClr val="29305C"/>
              </a:solidFill>
              <a:latin typeface="Calibri" panose="020F0502020204030204" pitchFamily="34" charset="0"/>
              <a:ea typeface="Calibri" panose="020F0502020204030204" pitchFamily="34" charset="0"/>
              <a:cs typeface="Calibri" panose="020F0502020204030204" pitchFamily="34" charset="0"/>
            </a:endParaRPr>
          </a:p>
        </p:txBody>
      </p:sp>
      <p:sp>
        <p:nvSpPr>
          <p:cNvPr id="30" name="CuadroTexto 29">
            <a:extLst>
              <a:ext uri="{FF2B5EF4-FFF2-40B4-BE49-F238E27FC236}">
                <a16:creationId xmlns:a16="http://schemas.microsoft.com/office/drawing/2014/main" id="{1A2C565A-2D3D-E749-C096-0B15370F3131}"/>
              </a:ext>
            </a:extLst>
          </p:cNvPr>
          <p:cNvSpPr txBox="1"/>
          <p:nvPr/>
        </p:nvSpPr>
        <p:spPr>
          <a:xfrm>
            <a:off x="1473870" y="2993644"/>
            <a:ext cx="3457894" cy="3293209"/>
          </a:xfrm>
          <a:prstGeom prst="rect">
            <a:avLst/>
          </a:prstGeom>
          <a:noFill/>
        </p:spPr>
        <p:txBody>
          <a:bodyPr wrap="square" rtlCol="0">
            <a:spAutoFit/>
          </a:bodyPr>
          <a:lstStyle/>
          <a:p>
            <a:pPr algn="just"/>
            <a:r>
              <a:rPr lang="es-ES" sz="1600" dirty="0">
                <a:solidFill>
                  <a:srgbClr val="29305C"/>
                </a:solidFill>
                <a:latin typeface="Calibri" panose="020F0502020204030204" pitchFamily="34" charset="0"/>
                <a:ea typeface="Calibri" panose="020F0502020204030204" pitchFamily="34" charset="0"/>
                <a:cs typeface="Calibri" panose="020F0502020204030204" pitchFamily="34" charset="0"/>
              </a:rPr>
              <a:t>El artículo 337, inciso 2, del Código Procesal Penal establece que la investigación preliminar es una subetapa de la investigación preparatoria. </a:t>
            </a:r>
          </a:p>
          <a:p>
            <a:pPr algn="just"/>
            <a:endParaRPr lang="es-ES" sz="1600"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pPr algn="just"/>
            <a:endParaRPr lang="es-ES" sz="1600" dirty="0">
              <a:solidFill>
                <a:srgbClr val="29305C"/>
              </a:solidFill>
              <a:latin typeface="Calibri" panose="020F0502020204030204" pitchFamily="34" charset="0"/>
              <a:ea typeface="Calibri" panose="020F0502020204030204" pitchFamily="34" charset="0"/>
              <a:cs typeface="Calibri" panose="020F0502020204030204" pitchFamily="34" charset="0"/>
            </a:endParaRPr>
          </a:p>
          <a:p>
            <a:pPr algn="just"/>
            <a:r>
              <a:rPr lang="es-ES" sz="1600" dirty="0">
                <a:solidFill>
                  <a:srgbClr val="29305C"/>
                </a:solidFill>
                <a:latin typeface="Calibri" panose="020F0502020204030204" pitchFamily="34" charset="0"/>
                <a:ea typeface="Calibri" panose="020F0502020204030204" pitchFamily="34" charset="0"/>
                <a:cs typeface="Calibri" panose="020F0502020204030204" pitchFamily="34" charset="0"/>
              </a:rPr>
              <a:t>Por su parte, el artículo 344, inciso 2, indica que, una vez vencidos los plazos establecidos en el artículo 343, las partes pueden solicitar al Juez de la Investigación Preparatoria la conclusión de la investigación</a:t>
            </a:r>
            <a:r>
              <a:rPr lang="es-ES" sz="1600" dirty="0">
                <a:latin typeface="Calibri" panose="020F0502020204030204" pitchFamily="34" charset="0"/>
                <a:ea typeface="Calibri" panose="020F0502020204030204" pitchFamily="34" charset="0"/>
                <a:cs typeface="Calibri" panose="020F0502020204030204" pitchFamily="34" charset="0"/>
              </a:rPr>
              <a:t>.</a:t>
            </a:r>
          </a:p>
        </p:txBody>
      </p:sp>
      <p:sp>
        <p:nvSpPr>
          <p:cNvPr id="4" name="Flecha: hacia arriba 3">
            <a:extLst>
              <a:ext uri="{FF2B5EF4-FFF2-40B4-BE49-F238E27FC236}">
                <a16:creationId xmlns:a16="http://schemas.microsoft.com/office/drawing/2014/main" id="{2F527431-36FC-EC2B-207E-D61DA0DFA270}"/>
              </a:ext>
            </a:extLst>
          </p:cNvPr>
          <p:cNvSpPr/>
          <p:nvPr/>
        </p:nvSpPr>
        <p:spPr>
          <a:xfrm rot="5400000">
            <a:off x="5520255" y="4090776"/>
            <a:ext cx="711200" cy="1513619"/>
          </a:xfrm>
          <a:prstGeom prst="upArrow">
            <a:avLst>
              <a:gd name="adj1" fmla="val 50000"/>
              <a:gd name="adj2" fmla="val 64286"/>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Tree>
    <p:extLst>
      <p:ext uri="{BB962C8B-B14F-4D97-AF65-F5344CB8AC3E}">
        <p14:creationId xmlns:p14="http://schemas.microsoft.com/office/powerpoint/2010/main" val="1544106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AutoShape 2"/>
          <p:cNvSpPr/>
          <p:nvPr/>
        </p:nvSpPr>
        <p:spPr>
          <a:xfrm>
            <a:off x="433640" y="3656457"/>
            <a:ext cx="11758361" cy="0"/>
          </a:xfrm>
          <a:prstGeom prst="line">
            <a:avLst/>
          </a:prstGeom>
          <a:ln w="38100" cap="flat">
            <a:solidFill>
              <a:srgbClr val="18072B"/>
            </a:solidFill>
            <a:prstDash val="solid"/>
            <a:headEnd type="none" w="sm" len="sm"/>
            <a:tailEnd type="triangle" w="lg" len="med"/>
          </a:ln>
        </p:spPr>
        <p:txBody>
          <a:bodyPr/>
          <a:lstStyle/>
          <a:p>
            <a:endParaRPr lang="es-PE" sz="1200" dirty="0">
              <a:latin typeface="Calibri" panose="020F0502020204030204" pitchFamily="34" charset="0"/>
            </a:endParaRPr>
          </a:p>
        </p:txBody>
      </p:sp>
      <p:grpSp>
        <p:nvGrpSpPr>
          <p:cNvPr id="3" name="Group 3"/>
          <p:cNvGrpSpPr/>
          <p:nvPr/>
        </p:nvGrpSpPr>
        <p:grpSpPr>
          <a:xfrm>
            <a:off x="3885239" y="3535949"/>
            <a:ext cx="208795" cy="208795"/>
            <a:chOff x="0" y="0"/>
            <a:chExt cx="812800" cy="812800"/>
          </a:xfrm>
        </p:grpSpPr>
        <p:sp>
          <p:nvSpPr>
            <p:cNvPr id="4" name="Freeform 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5" name="TextBox 5"/>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6" name="AutoShape 6"/>
          <p:cNvSpPr/>
          <p:nvPr/>
        </p:nvSpPr>
        <p:spPr>
          <a:xfrm>
            <a:off x="3989636" y="3744744"/>
            <a:ext cx="0" cy="234950"/>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nvGrpSpPr>
          <p:cNvPr id="7" name="Group 7"/>
          <p:cNvGrpSpPr/>
          <p:nvPr/>
        </p:nvGrpSpPr>
        <p:grpSpPr>
          <a:xfrm>
            <a:off x="5796869" y="3323308"/>
            <a:ext cx="216967" cy="447033"/>
            <a:chOff x="0" y="0"/>
            <a:chExt cx="433935" cy="894067"/>
          </a:xfrm>
        </p:grpSpPr>
        <p:grpSp>
          <p:nvGrpSpPr>
            <p:cNvPr id="8" name="Group 8"/>
            <p:cNvGrpSpPr/>
            <p:nvPr/>
          </p:nvGrpSpPr>
          <p:grpSpPr>
            <a:xfrm>
              <a:off x="0" y="460132"/>
              <a:ext cx="433935" cy="433935"/>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10" name="TextBox 10"/>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11" name="AutoShape 11"/>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
        <p:nvSpPr>
          <p:cNvPr id="12" name="AutoShape 12"/>
          <p:cNvSpPr/>
          <p:nvPr/>
        </p:nvSpPr>
        <p:spPr>
          <a:xfrm>
            <a:off x="868892" y="3717309"/>
            <a:ext cx="0" cy="370948"/>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sp>
        <p:nvSpPr>
          <p:cNvPr id="13" name="AutoShape 13"/>
          <p:cNvSpPr/>
          <p:nvPr/>
        </p:nvSpPr>
        <p:spPr>
          <a:xfrm flipV="1">
            <a:off x="2345787" y="3239992"/>
            <a:ext cx="0" cy="302782"/>
          </a:xfrm>
          <a:prstGeom prst="line">
            <a:avLst/>
          </a:prstGeom>
          <a:ln w="381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nvGrpSpPr>
          <p:cNvPr id="14" name="Group 14"/>
          <p:cNvGrpSpPr/>
          <p:nvPr/>
        </p:nvGrpSpPr>
        <p:grpSpPr>
          <a:xfrm>
            <a:off x="760409" y="3500342"/>
            <a:ext cx="216967" cy="216967"/>
            <a:chOff x="0" y="0"/>
            <a:chExt cx="812800" cy="812800"/>
          </a:xfrm>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16" name="TextBox 16"/>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17" name="TextBox 17"/>
          <p:cNvSpPr txBox="1"/>
          <p:nvPr/>
        </p:nvSpPr>
        <p:spPr>
          <a:xfrm>
            <a:off x="1696702" y="928616"/>
            <a:ext cx="8785322" cy="487313"/>
          </a:xfrm>
          <a:prstGeom prst="rect">
            <a:avLst/>
          </a:prstGeom>
        </p:spPr>
        <p:txBody>
          <a:bodyPr lIns="0" tIns="0" rIns="0" bIns="0" rtlCol="0" anchor="t">
            <a:spAutoFit/>
          </a:bodyPr>
          <a:lstStyle/>
          <a:p>
            <a:pPr algn="ctr">
              <a:lnSpc>
                <a:spcPts val="3805"/>
              </a:lnSpc>
              <a:spcBef>
                <a:spcPct val="0"/>
              </a:spcBef>
            </a:pPr>
            <a:r>
              <a:rPr lang="en-US" sz="3171" spc="95" dirty="0">
                <a:solidFill>
                  <a:srgbClr val="004AAD"/>
                </a:solidFill>
                <a:latin typeface="Calibri" panose="020F0502020204030204" pitchFamily="34" charset="0"/>
                <a:ea typeface="Borel"/>
                <a:cs typeface="Calibri" panose="020F0502020204030204" pitchFamily="34" charset="0"/>
                <a:sym typeface="Borel"/>
              </a:rPr>
              <a:t>EXP. N° 2018-2023-32 </a:t>
            </a:r>
          </a:p>
        </p:txBody>
      </p:sp>
      <p:grpSp>
        <p:nvGrpSpPr>
          <p:cNvPr id="18" name="Group 18"/>
          <p:cNvGrpSpPr/>
          <p:nvPr/>
        </p:nvGrpSpPr>
        <p:grpSpPr>
          <a:xfrm>
            <a:off x="2249987" y="3500342"/>
            <a:ext cx="216967" cy="216967"/>
            <a:chOff x="0" y="0"/>
            <a:chExt cx="812800" cy="812800"/>
          </a:xfrm>
        </p:grpSpPr>
        <p:sp>
          <p:nvSpPr>
            <p:cNvPr id="19" name="Freeform 1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20" name="TextBox 20"/>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grpSp>
        <p:nvGrpSpPr>
          <p:cNvPr id="28" name="Group 28"/>
          <p:cNvGrpSpPr/>
          <p:nvPr/>
        </p:nvGrpSpPr>
        <p:grpSpPr>
          <a:xfrm>
            <a:off x="9107354" y="3297711"/>
            <a:ext cx="216967" cy="447033"/>
            <a:chOff x="0" y="0"/>
            <a:chExt cx="433935" cy="894067"/>
          </a:xfrm>
        </p:grpSpPr>
        <p:grpSp>
          <p:nvGrpSpPr>
            <p:cNvPr id="29" name="Group 29"/>
            <p:cNvGrpSpPr/>
            <p:nvPr/>
          </p:nvGrpSpPr>
          <p:grpSpPr>
            <a:xfrm>
              <a:off x="0" y="460132"/>
              <a:ext cx="433935" cy="433935"/>
              <a:chOff x="0" y="0"/>
              <a:chExt cx="812800" cy="812800"/>
            </a:xfrm>
          </p:grpSpPr>
          <p:sp>
            <p:nvSpPr>
              <p:cNvPr id="30" name="Freeform 3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31" name="TextBox 31"/>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32" name="AutoShape 32"/>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grpSp>
        <p:nvGrpSpPr>
          <p:cNvPr id="33" name="Group 33"/>
          <p:cNvGrpSpPr/>
          <p:nvPr/>
        </p:nvGrpSpPr>
        <p:grpSpPr>
          <a:xfrm rot="-10800000">
            <a:off x="10963085" y="3546825"/>
            <a:ext cx="216967" cy="447033"/>
            <a:chOff x="0" y="0"/>
            <a:chExt cx="433935" cy="894067"/>
          </a:xfrm>
        </p:grpSpPr>
        <p:grpSp>
          <p:nvGrpSpPr>
            <p:cNvPr id="34" name="Group 34"/>
            <p:cNvGrpSpPr/>
            <p:nvPr/>
          </p:nvGrpSpPr>
          <p:grpSpPr>
            <a:xfrm>
              <a:off x="0" y="460132"/>
              <a:ext cx="433935" cy="433935"/>
              <a:chOff x="0" y="0"/>
              <a:chExt cx="812800" cy="812800"/>
            </a:xfrm>
          </p:grpSpPr>
          <p:sp>
            <p:nvSpPr>
              <p:cNvPr id="35" name="Freeform 3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36" name="TextBox 36"/>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37" name="AutoShape 37"/>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
        <p:nvSpPr>
          <p:cNvPr id="38" name="TextBox 38"/>
          <p:cNvSpPr txBox="1"/>
          <p:nvPr/>
        </p:nvSpPr>
        <p:spPr>
          <a:xfrm>
            <a:off x="56886" y="4056507"/>
            <a:ext cx="1624013" cy="1328825"/>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29/03/2019</a:t>
            </a:r>
          </a:p>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Disposición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N°01: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dispone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inicio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diligencias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preliminares</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p>
        </p:txBody>
      </p:sp>
      <p:sp>
        <p:nvSpPr>
          <p:cNvPr id="39" name="TextBox 39"/>
          <p:cNvSpPr txBox="1"/>
          <p:nvPr/>
        </p:nvSpPr>
        <p:spPr>
          <a:xfrm>
            <a:off x="4709993" y="2027061"/>
            <a:ext cx="2436813" cy="1322029"/>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21/08/2023</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que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concluya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con las diligencias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preliminares</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y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emita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pronunciamiento</a:t>
            </a:r>
          </a:p>
        </p:txBody>
      </p:sp>
      <p:sp>
        <p:nvSpPr>
          <p:cNvPr id="40" name="TextBox 40"/>
          <p:cNvSpPr txBox="1"/>
          <p:nvPr/>
        </p:nvSpPr>
        <p:spPr>
          <a:xfrm>
            <a:off x="6221895" y="3999940"/>
            <a:ext cx="2455149" cy="1059521"/>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07/09/2023</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Providencia N° 75: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tomó</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por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recibido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escrito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solicitud</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p>
        </p:txBody>
      </p:sp>
      <p:sp>
        <p:nvSpPr>
          <p:cNvPr id="41" name="TextBox 41"/>
          <p:cNvSpPr txBox="1"/>
          <p:nvPr/>
        </p:nvSpPr>
        <p:spPr>
          <a:xfrm>
            <a:off x="7737452" y="1926142"/>
            <a:ext cx="2956771" cy="1059521"/>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23/10/2023</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defensa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informa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al JIP que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Fiscalía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hasta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esa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fecha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no se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había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pronunciado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respecto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 lo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solicitado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p>
        </p:txBody>
      </p:sp>
      <p:sp>
        <p:nvSpPr>
          <p:cNvPr id="42" name="TextBox 42"/>
          <p:cNvSpPr txBox="1"/>
          <p:nvPr/>
        </p:nvSpPr>
        <p:spPr>
          <a:xfrm>
            <a:off x="10043662" y="3947944"/>
            <a:ext cx="2055813" cy="1591333"/>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26/10/2023</a:t>
            </a:r>
          </a:p>
          <a:p>
            <a:pPr algn="ctr">
              <a:lnSpc>
                <a:spcPts val="2053"/>
              </a:lnSpc>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Resolución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 02: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JIP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resolvió</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programar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fecha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audiencia de control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a:t>
            </a:r>
          </a:p>
          <a:p>
            <a:pPr algn="ctr">
              <a:lnSpc>
                <a:spcPts val="2053"/>
              </a:lnSpc>
              <a:spcBef>
                <a:spcPct val="0"/>
              </a:spcBef>
            </a:pPr>
            <a:endParaRPr lang="en-US" sz="1466" b="1" dirty="0">
              <a:solidFill>
                <a:srgbClr val="004AAD"/>
              </a:solidFill>
              <a:latin typeface="Calibri" panose="020F0502020204030204" pitchFamily="34" charset="0"/>
              <a:ea typeface="Helios Bold"/>
              <a:cs typeface="Calibri" panose="020F0502020204030204" pitchFamily="34" charset="0"/>
              <a:sym typeface="Helios Bold"/>
            </a:endParaRPr>
          </a:p>
        </p:txBody>
      </p:sp>
      <p:grpSp>
        <p:nvGrpSpPr>
          <p:cNvPr id="43" name="Group 43"/>
          <p:cNvGrpSpPr/>
          <p:nvPr/>
        </p:nvGrpSpPr>
        <p:grpSpPr>
          <a:xfrm rot="-10800000">
            <a:off x="7537837" y="3535949"/>
            <a:ext cx="216967" cy="447033"/>
            <a:chOff x="0" y="0"/>
            <a:chExt cx="433935" cy="894067"/>
          </a:xfrm>
        </p:grpSpPr>
        <p:grpSp>
          <p:nvGrpSpPr>
            <p:cNvPr id="44" name="Group 44"/>
            <p:cNvGrpSpPr/>
            <p:nvPr/>
          </p:nvGrpSpPr>
          <p:grpSpPr>
            <a:xfrm>
              <a:off x="0" y="460132"/>
              <a:ext cx="433935" cy="433935"/>
              <a:chOff x="0" y="0"/>
              <a:chExt cx="812800" cy="812800"/>
            </a:xfrm>
          </p:grpSpPr>
          <p:sp>
            <p:nvSpPr>
              <p:cNvPr id="45" name="Freeform 4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latin typeface="Calibri" panose="020F0502020204030204" pitchFamily="34" charset="0"/>
                </a:endParaRPr>
              </a:p>
            </p:txBody>
          </p:sp>
          <p:sp>
            <p:nvSpPr>
              <p:cNvPr id="46" name="TextBox 46"/>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dirty="0">
                  <a:latin typeface="Calibri" panose="020F0502020204030204" pitchFamily="34" charset="0"/>
                </a:endParaRPr>
              </a:p>
            </p:txBody>
          </p:sp>
        </p:grpSp>
        <p:sp>
          <p:nvSpPr>
            <p:cNvPr id="47" name="AutoShape 47"/>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dirty="0">
                <a:latin typeface="Calibri" panose="020F0502020204030204" pitchFamily="34" charset="0"/>
              </a:endParaRPr>
            </a:p>
          </p:txBody>
        </p:sp>
      </p:grpSp>
      <p:sp>
        <p:nvSpPr>
          <p:cNvPr id="48" name="TextBox 48"/>
          <p:cNvSpPr txBox="1"/>
          <p:nvPr/>
        </p:nvSpPr>
        <p:spPr>
          <a:xfrm>
            <a:off x="977376" y="1926142"/>
            <a:ext cx="2764625" cy="1059521"/>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22/12/2019</a:t>
            </a:r>
          </a:p>
          <a:p>
            <a:pPr algn="ctr">
              <a:lnSpc>
                <a:spcPts val="2053"/>
              </a:lnSpc>
              <a:spcBef>
                <a:spcPct val="0"/>
              </a:spcBef>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Disposición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N°07: Se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adecua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el</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la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investigación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preliminar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 36 meses  (Crimen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Organizado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a:t>
            </a:r>
          </a:p>
        </p:txBody>
      </p:sp>
      <p:sp>
        <p:nvSpPr>
          <p:cNvPr id="49" name="TextBox 49"/>
          <p:cNvSpPr txBox="1"/>
          <p:nvPr/>
        </p:nvSpPr>
        <p:spPr>
          <a:xfrm>
            <a:off x="2466955" y="4024144"/>
            <a:ext cx="2955655" cy="1591333"/>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19/09/2021</a:t>
            </a:r>
          </a:p>
          <a:p>
            <a:pPr algn="ctr">
              <a:lnSpc>
                <a:spcPts val="2053"/>
              </a:lnSpc>
            </a:pP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Disposición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N°08: Nuevo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plazo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investigación</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por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365 días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suspendidos</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por</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motivo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estado</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de </a:t>
            </a:r>
            <a:r>
              <a:rPr lang="en-US" sz="1466" b="1" dirty="0" err="1">
                <a:solidFill>
                  <a:srgbClr val="002060"/>
                </a:solidFill>
                <a:latin typeface="Calibri" panose="020F0502020204030204" pitchFamily="34" charset="0"/>
                <a:ea typeface="Helios Bold"/>
                <a:cs typeface="Calibri" panose="020F0502020204030204" pitchFamily="34" charset="0"/>
                <a:sym typeface="Helios Bold"/>
              </a:rPr>
              <a:t>emergencia</a:t>
            </a:r>
            <a:r>
              <a:rPr lang="en-US" sz="1466" b="1" dirty="0">
                <a:solidFill>
                  <a:srgbClr val="002060"/>
                </a:solidFill>
                <a:latin typeface="Calibri" panose="020F0502020204030204" pitchFamily="34" charset="0"/>
                <a:ea typeface="Helios Bold"/>
                <a:cs typeface="Calibri" panose="020F0502020204030204" pitchFamily="34" charset="0"/>
                <a:sym typeface="Helios Bold"/>
              </a:rPr>
              <a:t> sanitaria COVID-19.</a:t>
            </a:r>
          </a:p>
          <a:p>
            <a:pPr algn="ctr">
              <a:lnSpc>
                <a:spcPts val="2053"/>
              </a:lnSpc>
              <a:spcBef>
                <a:spcPct val="0"/>
              </a:spcBef>
            </a:pPr>
            <a:r>
              <a:rPr lang="en-US" sz="1466" b="1" dirty="0">
                <a:solidFill>
                  <a:srgbClr val="002060"/>
                </a:solidFill>
                <a:latin typeface="Calibri" panose="020F0502020204030204" pitchFamily="34" charset="0"/>
                <a:ea typeface="Helios Bold"/>
                <a:cs typeface="Calibri" panose="020F0502020204030204" pitchFamily="34" charset="0"/>
                <a:sym typeface="Helios Bold"/>
              </a:rPr>
              <a:t>(Vence 22/11/2022)</a:t>
            </a:r>
          </a:p>
        </p:txBody>
      </p:sp>
      <p:grpSp>
        <p:nvGrpSpPr>
          <p:cNvPr id="50" name="Group 50"/>
          <p:cNvGrpSpPr/>
          <p:nvPr/>
        </p:nvGrpSpPr>
        <p:grpSpPr>
          <a:xfrm rot="-5400000">
            <a:off x="5857709" y="523709"/>
            <a:ext cx="476583" cy="12192000"/>
            <a:chOff x="0" y="0"/>
            <a:chExt cx="188280" cy="4816593"/>
          </a:xfrm>
        </p:grpSpPr>
        <p:sp>
          <p:nvSpPr>
            <p:cNvPr id="51" name="Freeform 51"/>
            <p:cNvSpPr/>
            <p:nvPr/>
          </p:nvSpPr>
          <p:spPr>
            <a:xfrm>
              <a:off x="0" y="0"/>
              <a:ext cx="188280" cy="4816592"/>
            </a:xfrm>
            <a:custGeom>
              <a:avLst/>
              <a:gdLst/>
              <a:ahLst/>
              <a:cxnLst/>
              <a:rect l="l" t="t" r="r" b="b"/>
              <a:pathLst>
                <a:path w="188280" h="4816592">
                  <a:moveTo>
                    <a:pt x="0" y="0"/>
                  </a:moveTo>
                  <a:lnTo>
                    <a:pt x="188280" y="0"/>
                  </a:lnTo>
                  <a:lnTo>
                    <a:pt x="188280" y="4816592"/>
                  </a:lnTo>
                  <a:lnTo>
                    <a:pt x="0" y="4816592"/>
                  </a:lnTo>
                  <a:close/>
                </a:path>
              </a:pathLst>
            </a:custGeom>
            <a:solidFill>
              <a:srgbClr val="004AAD"/>
            </a:solidFill>
          </p:spPr>
          <p:txBody>
            <a:bodyPr/>
            <a:lstStyle/>
            <a:p>
              <a:endParaRPr lang="es-PE" sz="1200" dirty="0">
                <a:latin typeface="Calibri" panose="020F0502020204030204" pitchFamily="34" charset="0"/>
              </a:endParaRPr>
            </a:p>
          </p:txBody>
        </p:sp>
        <p:sp>
          <p:nvSpPr>
            <p:cNvPr id="52" name="TextBox 52"/>
            <p:cNvSpPr txBox="1"/>
            <p:nvPr/>
          </p:nvSpPr>
          <p:spPr>
            <a:xfrm>
              <a:off x="0" y="-47625"/>
              <a:ext cx="188280" cy="4864218"/>
            </a:xfrm>
            <a:prstGeom prst="rect">
              <a:avLst/>
            </a:prstGeom>
          </p:spPr>
          <p:txBody>
            <a:bodyPr lIns="33867" tIns="33867" rIns="33867" bIns="33867" rtlCol="0" anchor="ctr"/>
            <a:lstStyle/>
            <a:p>
              <a:pPr algn="ctr">
                <a:lnSpc>
                  <a:spcPts val="2053"/>
                </a:lnSpc>
              </a:pPr>
              <a:endParaRPr sz="1200" dirty="0">
                <a:latin typeface="Calibri" panose="020F0502020204030204" pitchFamily="34" charset="0"/>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33F6625-05F6-F7CB-3454-7693195E9FF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6306EE28-B9F9-CF6D-0357-152706C0B845}"/>
              </a:ext>
            </a:extLst>
          </p:cNvPr>
          <p:cNvSpPr txBox="1"/>
          <p:nvPr/>
        </p:nvSpPr>
        <p:spPr>
          <a:xfrm>
            <a:off x="3048733" y="3231414"/>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6" name="CuadroTexto 5">
            <a:extLst>
              <a:ext uri="{FF2B5EF4-FFF2-40B4-BE49-F238E27FC236}">
                <a16:creationId xmlns:a16="http://schemas.microsoft.com/office/drawing/2014/main" id="{454A541D-A404-E572-AFD1-DD696AC743B3}"/>
              </a:ext>
            </a:extLst>
          </p:cNvPr>
          <p:cNvSpPr txBox="1"/>
          <p:nvPr/>
        </p:nvSpPr>
        <p:spPr>
          <a:xfrm>
            <a:off x="436880" y="658154"/>
            <a:ext cx="8439343" cy="461665"/>
          </a:xfrm>
          <a:prstGeom prst="rect">
            <a:avLst/>
          </a:prstGeom>
          <a:noFill/>
        </p:spPr>
        <p:txBody>
          <a:bodyPr wrap="square" rtlCol="0">
            <a:spAutoFit/>
          </a:bodyPr>
          <a:lstStyle/>
          <a:p>
            <a:r>
              <a:rPr lang="es-ES" sz="2400" b="1" dirty="0">
                <a:solidFill>
                  <a:srgbClr val="002060"/>
                </a:solidFill>
                <a:latin typeface="Calibri" panose="020F0502020204030204" pitchFamily="34" charset="0"/>
                <a:ea typeface="Calibri" panose="020F0502020204030204" pitchFamily="34" charset="0"/>
                <a:cs typeface="Calibri" panose="020F0502020204030204" pitchFamily="34" charset="0"/>
              </a:rPr>
              <a:t>4.- IMPUTACIÓN NECESARIA EN DILIGENCIAS PRELIMINARES</a:t>
            </a:r>
          </a:p>
        </p:txBody>
      </p:sp>
      <p:sp>
        <p:nvSpPr>
          <p:cNvPr id="15" name="CuadroTexto 14">
            <a:extLst>
              <a:ext uri="{FF2B5EF4-FFF2-40B4-BE49-F238E27FC236}">
                <a16:creationId xmlns:a16="http://schemas.microsoft.com/office/drawing/2014/main" id="{69E00414-EAF4-2259-89C7-F1AB5D88804C}"/>
              </a:ext>
            </a:extLst>
          </p:cNvPr>
          <p:cNvSpPr txBox="1"/>
          <p:nvPr/>
        </p:nvSpPr>
        <p:spPr>
          <a:xfrm>
            <a:off x="1721250" y="2461972"/>
            <a:ext cx="9861447" cy="1538883"/>
          </a:xfrm>
          <a:prstGeom prst="rect">
            <a:avLst/>
          </a:prstGeom>
          <a:noFill/>
        </p:spPr>
        <p:txBody>
          <a:bodyPr wrap="square" rtlCol="0">
            <a:spAutoFit/>
          </a:bodyPr>
          <a:lstStyle/>
          <a:p>
            <a:pPr algn="just"/>
            <a:endParaRPr lang="es-ES" sz="1400" b="1" dirty="0">
              <a:solidFill>
                <a:schemeClr val="bg1"/>
              </a:solidFill>
              <a:latin typeface="Calibri" panose="020F0502020204030204" pitchFamily="34" charset="0"/>
            </a:endParaRPr>
          </a:p>
          <a:p>
            <a:pPr algn="just"/>
            <a:r>
              <a:rPr lang="es-ES" sz="2000" dirty="0">
                <a:solidFill>
                  <a:schemeClr val="bg1"/>
                </a:solidFill>
                <a:latin typeface="Calibri" panose="020F0502020204030204" pitchFamily="34" charset="0"/>
                <a:ea typeface="Calibri" panose="020F0502020204030204" pitchFamily="34" charset="0"/>
                <a:cs typeface="Calibri" panose="020F0502020204030204" pitchFamily="34" charset="0"/>
              </a:rPr>
              <a:t>Inicialmente este principio no está expresamente mencionado en nuestra Constitución, pero se deduce de la interpretación del artículo 2°, inciso 24, apartado d), y del artículo 139°, inciso 14, que establece el principio de que nadie puede ser privado de su derecho de defensa en ninguna etapa del proceso. </a:t>
            </a:r>
            <a:endParaRPr lang="es-PE"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8" name="Conector recto 17">
            <a:extLst>
              <a:ext uri="{FF2B5EF4-FFF2-40B4-BE49-F238E27FC236}">
                <a16:creationId xmlns:a16="http://schemas.microsoft.com/office/drawing/2014/main" id="{9E0E71D0-5726-4CA9-B147-226F30CFC817}"/>
              </a:ext>
            </a:extLst>
          </p:cNvPr>
          <p:cNvCxnSpPr>
            <a:cxnSpLocks/>
          </p:cNvCxnSpPr>
          <p:nvPr/>
        </p:nvCxnSpPr>
        <p:spPr>
          <a:xfrm>
            <a:off x="436880" y="1427758"/>
            <a:ext cx="0" cy="418056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0" name="Conector recto de flecha 19">
            <a:extLst>
              <a:ext uri="{FF2B5EF4-FFF2-40B4-BE49-F238E27FC236}">
                <a16:creationId xmlns:a16="http://schemas.microsoft.com/office/drawing/2014/main" id="{B3D3E3DE-1892-D26D-3AA2-94846A683C54}"/>
              </a:ext>
            </a:extLst>
          </p:cNvPr>
          <p:cNvCxnSpPr>
            <a:cxnSpLocks/>
          </p:cNvCxnSpPr>
          <p:nvPr/>
        </p:nvCxnSpPr>
        <p:spPr>
          <a:xfrm>
            <a:off x="436880" y="3088640"/>
            <a:ext cx="1107440" cy="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4" name="CuadroTexto 23">
            <a:extLst>
              <a:ext uri="{FF2B5EF4-FFF2-40B4-BE49-F238E27FC236}">
                <a16:creationId xmlns:a16="http://schemas.microsoft.com/office/drawing/2014/main" id="{40F83EEC-2D8F-1603-903C-5FE9DB2B6241}"/>
              </a:ext>
            </a:extLst>
          </p:cNvPr>
          <p:cNvSpPr txBox="1"/>
          <p:nvPr/>
        </p:nvSpPr>
        <p:spPr>
          <a:xfrm>
            <a:off x="3812581" y="4027318"/>
            <a:ext cx="8092440" cy="707886"/>
          </a:xfrm>
          <a:prstGeom prst="rect">
            <a:avLst/>
          </a:prstGeom>
          <a:noFill/>
        </p:spPr>
        <p:txBody>
          <a:bodyPr wrap="square" rtlCol="0">
            <a:spAutoFit/>
          </a:bodyPr>
          <a:lstStyle/>
          <a:p>
            <a:pPr algn="just"/>
            <a:r>
              <a:rPr lang="es-ES" sz="2000" dirty="0">
                <a:solidFill>
                  <a:schemeClr val="bg1"/>
                </a:solidFill>
                <a:latin typeface="Calibri" panose="020F0502020204030204" pitchFamily="34" charset="0"/>
                <a:ea typeface="Calibri" panose="020F0502020204030204" pitchFamily="34" charset="0"/>
                <a:cs typeface="Calibri" panose="020F0502020204030204" pitchFamily="34" charset="0"/>
              </a:rPr>
              <a:t>De esa misma forma se encuentra reconocido en el artículo 14, numeral 3, letra a) del Pacto Internacional de Derechos Civiles y Políticos.</a:t>
            </a:r>
            <a:endParaRPr lang="es-PE"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CuadroTexto 24">
            <a:extLst>
              <a:ext uri="{FF2B5EF4-FFF2-40B4-BE49-F238E27FC236}">
                <a16:creationId xmlns:a16="http://schemas.microsoft.com/office/drawing/2014/main" id="{9564A153-B408-59F3-4D2E-4846E80CC986}"/>
              </a:ext>
            </a:extLst>
          </p:cNvPr>
          <p:cNvSpPr txBox="1"/>
          <p:nvPr/>
        </p:nvSpPr>
        <p:spPr>
          <a:xfrm>
            <a:off x="5319492" y="5023544"/>
            <a:ext cx="6585523" cy="1323439"/>
          </a:xfrm>
          <a:prstGeom prst="rect">
            <a:avLst/>
          </a:prstGeom>
          <a:noFill/>
        </p:spPr>
        <p:txBody>
          <a:bodyPr wrap="square" rtlCol="0">
            <a:spAutoFit/>
          </a:bodyPr>
          <a:lstStyle/>
          <a:p>
            <a:pPr algn="just"/>
            <a:r>
              <a:rPr lang="es-ES" sz="2000" dirty="0">
                <a:solidFill>
                  <a:schemeClr val="bg1"/>
                </a:solidFill>
                <a:latin typeface="Calibri" panose="020F0502020204030204" pitchFamily="34" charset="0"/>
                <a:ea typeface="Calibri" panose="020F0502020204030204" pitchFamily="34" charset="0"/>
                <a:cs typeface="Calibri" panose="020F0502020204030204" pitchFamily="34" charset="0"/>
              </a:rPr>
              <a:t>Así como en el artículo 8.2, incisos b) y c), de la Convención Americana sobre Derechos Humanos. Por lo tanto, este derecho es una expresión tanto del principio de legalidad como del derecho a la defensa en el ámbito procesal</a:t>
            </a:r>
            <a:endParaRPr lang="es-PE"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28" name="Conector recto de flecha 27">
            <a:extLst>
              <a:ext uri="{FF2B5EF4-FFF2-40B4-BE49-F238E27FC236}">
                <a16:creationId xmlns:a16="http://schemas.microsoft.com/office/drawing/2014/main" id="{6E7EB939-390E-DC72-066F-8651F5DB545B}"/>
              </a:ext>
            </a:extLst>
          </p:cNvPr>
          <p:cNvCxnSpPr>
            <a:cxnSpLocks/>
          </p:cNvCxnSpPr>
          <p:nvPr/>
        </p:nvCxnSpPr>
        <p:spPr>
          <a:xfrm>
            <a:off x="436880" y="4478159"/>
            <a:ext cx="3225800" cy="1353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ector recto de flecha 31">
            <a:extLst>
              <a:ext uri="{FF2B5EF4-FFF2-40B4-BE49-F238E27FC236}">
                <a16:creationId xmlns:a16="http://schemas.microsoft.com/office/drawing/2014/main" id="{AD25EB41-0029-5D77-5634-25F749121B59}"/>
              </a:ext>
            </a:extLst>
          </p:cNvPr>
          <p:cNvCxnSpPr>
            <a:cxnSpLocks/>
          </p:cNvCxnSpPr>
          <p:nvPr/>
        </p:nvCxnSpPr>
        <p:spPr>
          <a:xfrm>
            <a:off x="436880" y="5608320"/>
            <a:ext cx="4795520" cy="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 name="CuadroTexto 3">
            <a:extLst>
              <a:ext uri="{FF2B5EF4-FFF2-40B4-BE49-F238E27FC236}">
                <a16:creationId xmlns:a16="http://schemas.microsoft.com/office/drawing/2014/main" id="{153E3342-BD93-C47E-F591-EBE23F1654E7}"/>
              </a:ext>
            </a:extLst>
          </p:cNvPr>
          <p:cNvSpPr txBox="1"/>
          <p:nvPr/>
        </p:nvSpPr>
        <p:spPr>
          <a:xfrm>
            <a:off x="706853" y="1193552"/>
            <a:ext cx="10680490" cy="1323439"/>
          </a:xfrm>
          <a:prstGeom prst="rect">
            <a:avLst/>
          </a:prstGeom>
          <a:noFill/>
        </p:spPr>
        <p:txBody>
          <a:bodyPr wrap="square">
            <a:spAutoFit/>
          </a:bodyPr>
          <a:lstStyle/>
          <a:p>
            <a:r>
              <a:rPr lang="es-MX" sz="2000" dirty="0">
                <a:solidFill>
                  <a:schemeClr val="bg1"/>
                </a:solidFill>
                <a:latin typeface="Calibri" panose="020F0502020204030204" pitchFamily="34" charset="0"/>
                <a:ea typeface="Calibri" panose="020F0502020204030204" pitchFamily="34" charset="0"/>
                <a:cs typeface="Calibri" panose="020F0502020204030204" pitchFamily="34" charset="0"/>
              </a:rPr>
              <a:t>Este principio tiene una relación directa con el derecho a un debido proceso, pues te garantiza que la persona investigada ejerza su defensa de manera efectiva desde el inicio del procedimiento penal. Si no tienes una imputación clara y precisa, se vulnera el derecho a la contradicción y se coloca al acusado en una posición de indefensión frente al aparato estatal. </a:t>
            </a:r>
            <a:endParaRPr lang="es-PE"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83258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511DD4-A09D-1DC9-EBD3-C1628847ED13}"/>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8BC53FE2-D0D5-37E0-8ED9-E1401D2A1BBE}"/>
              </a:ext>
            </a:extLst>
          </p:cNvPr>
          <p:cNvSpPr txBox="1"/>
          <p:nvPr/>
        </p:nvSpPr>
        <p:spPr>
          <a:xfrm>
            <a:off x="3048733" y="3231414"/>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4" name="CuadroTexto 3">
            <a:extLst>
              <a:ext uri="{FF2B5EF4-FFF2-40B4-BE49-F238E27FC236}">
                <a16:creationId xmlns:a16="http://schemas.microsoft.com/office/drawing/2014/main" id="{4F115A23-2F25-C850-07DD-3CBB76785D2D}"/>
              </a:ext>
            </a:extLst>
          </p:cNvPr>
          <p:cNvSpPr txBox="1"/>
          <p:nvPr/>
        </p:nvSpPr>
        <p:spPr>
          <a:xfrm>
            <a:off x="518826" y="800007"/>
            <a:ext cx="6096000" cy="707886"/>
          </a:xfrm>
          <a:prstGeom prst="rect">
            <a:avLst/>
          </a:prstGeom>
          <a:noFill/>
        </p:spPr>
        <p:txBody>
          <a:bodyPr wrap="square">
            <a:spAutoFit/>
          </a:bodyPr>
          <a:lstStyle/>
          <a:p>
            <a:r>
              <a:rPr lang="es-E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4.1. ¿Es exigible una imputación necesaria </a:t>
            </a:r>
          </a:p>
          <a:p>
            <a:r>
              <a:rPr lang="es-E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en esta etapa? </a:t>
            </a:r>
          </a:p>
        </p:txBody>
      </p:sp>
      <p:sp>
        <p:nvSpPr>
          <p:cNvPr id="6" name="Rectángulo: esquinas redondeadas 5">
            <a:extLst>
              <a:ext uri="{FF2B5EF4-FFF2-40B4-BE49-F238E27FC236}">
                <a16:creationId xmlns:a16="http://schemas.microsoft.com/office/drawing/2014/main" id="{D4507C76-8994-5886-9BC4-29EA4D06633B}"/>
              </a:ext>
            </a:extLst>
          </p:cNvPr>
          <p:cNvSpPr/>
          <p:nvPr/>
        </p:nvSpPr>
        <p:spPr>
          <a:xfrm>
            <a:off x="5535890" y="913092"/>
            <a:ext cx="6343173" cy="2515908"/>
          </a:xfrm>
          <a:prstGeom prst="round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MX" sz="1700" dirty="0">
                <a:latin typeface="Calibri" panose="020F0502020204030204" pitchFamily="34" charset="0"/>
                <a:ea typeface="Calibri" panose="020F0502020204030204" pitchFamily="34" charset="0"/>
                <a:cs typeface="Calibri" panose="020F0502020204030204" pitchFamily="34" charset="0"/>
              </a:rPr>
              <a:t>- La Casación </a:t>
            </a:r>
            <a:r>
              <a:rPr lang="es-MX" sz="1700" dirty="0" err="1">
                <a:latin typeface="Calibri" panose="020F0502020204030204" pitchFamily="34" charset="0"/>
                <a:ea typeface="Calibri" panose="020F0502020204030204" pitchFamily="34" charset="0"/>
                <a:cs typeface="Calibri" panose="020F0502020204030204" pitchFamily="34" charset="0"/>
              </a:rPr>
              <a:t>N°</a:t>
            </a:r>
            <a:r>
              <a:rPr lang="es-MX" sz="1700" dirty="0">
                <a:latin typeface="Calibri" panose="020F0502020204030204" pitchFamily="34" charset="0"/>
                <a:ea typeface="Calibri" panose="020F0502020204030204" pitchFamily="34" charset="0"/>
                <a:cs typeface="Calibri" panose="020F0502020204030204" pitchFamily="34" charset="0"/>
              </a:rPr>
              <a:t> 326-2016/Lambayeque, nos menciona en su fundamento 3.5.14. que, si bien las diligencias preliminares suponen el haber de una sospecha simple y por ende una imputación mínima de los ilícitos investigados, ello no debería ser razón para que las disposiciones fiscales emitidas en ese estadio procesal vulneren la garantía constitucional del derecho a la debida motivación de las resoluciones y en consecuencia se formule una imputación que genere indefensión en el investigado.</a:t>
            </a:r>
            <a:endParaRPr lang="es-PE" sz="1700" dirty="0">
              <a:latin typeface="Calibri" panose="020F0502020204030204" pitchFamily="34" charset="0"/>
              <a:ea typeface="Calibri" panose="020F0502020204030204" pitchFamily="34" charset="0"/>
              <a:cs typeface="Calibri" panose="020F0502020204030204" pitchFamily="34" charset="0"/>
            </a:endParaRPr>
          </a:p>
        </p:txBody>
      </p:sp>
      <p:sp>
        <p:nvSpPr>
          <p:cNvPr id="8" name="Rectángulo: esquinas redondeadas 7">
            <a:extLst>
              <a:ext uri="{FF2B5EF4-FFF2-40B4-BE49-F238E27FC236}">
                <a16:creationId xmlns:a16="http://schemas.microsoft.com/office/drawing/2014/main" id="{5189D25D-410C-6E57-A1CB-FB12C182C845}"/>
              </a:ext>
            </a:extLst>
          </p:cNvPr>
          <p:cNvSpPr/>
          <p:nvPr/>
        </p:nvSpPr>
        <p:spPr>
          <a:xfrm>
            <a:off x="5646295" y="3942412"/>
            <a:ext cx="6232768" cy="2762173"/>
          </a:xfrm>
          <a:prstGeom prst="round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MX" sz="1600" dirty="0">
                <a:solidFill>
                  <a:schemeClr val="tx1"/>
                </a:solidFill>
                <a:latin typeface="Calibri" panose="020F0502020204030204" pitchFamily="34" charset="0"/>
                <a:ea typeface="Calibri" panose="020F0502020204030204" pitchFamily="34" charset="0"/>
                <a:cs typeface="Calibri" panose="020F0502020204030204" pitchFamily="34" charset="0"/>
              </a:rPr>
              <a:t>- En el Exp. N.º 17-2021-1 la Primera Sala Penal de Apelaciones en el F𝙪𝙣𝙙𝙖𝙢𝙚𝙣𝙩𝙤 3.3 señaló que ‘’no es admisible que en la etapa </a:t>
            </a:r>
            <a:r>
              <a:rPr lang="es-MX" sz="1600" dirty="0" err="1">
                <a:solidFill>
                  <a:schemeClr val="tx1"/>
                </a:solidFill>
                <a:latin typeface="Calibri" panose="020F0502020204030204" pitchFamily="34" charset="0"/>
                <a:ea typeface="Calibri" panose="020F0502020204030204" pitchFamily="34" charset="0"/>
                <a:cs typeface="Calibri" panose="020F0502020204030204" pitchFamily="34" charset="0"/>
              </a:rPr>
              <a:t>prejurisdiccional</a:t>
            </a:r>
            <a:r>
              <a:rPr lang="es-MX" sz="1600" dirty="0">
                <a:solidFill>
                  <a:schemeClr val="tx1"/>
                </a:solidFill>
                <a:latin typeface="Calibri" panose="020F0502020204030204" pitchFamily="34" charset="0"/>
                <a:ea typeface="Calibri" panose="020F0502020204030204" pitchFamily="34" charset="0"/>
                <a:cs typeface="Calibri" panose="020F0502020204030204" pitchFamily="34" charset="0"/>
              </a:rPr>
              <a:t> de diligencias preliminares se exija al Ministerio Público una imputación muy detallada y pormenorizada. Sin embargo, aunque apenas detallada, la imputación preliminar debe ser razonable para evitar ser abstracto, con el fin de dar cumplimiento a los propósitos de las diligencias preliminares; además, esta formulación permitiría que la defensa del investigado, en el caso tome conocimiento del proceso pueda ejercer sus derechos.’’</a:t>
            </a:r>
            <a:endParaRPr lang="es-PE"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CuadroTexto 9">
            <a:extLst>
              <a:ext uri="{FF2B5EF4-FFF2-40B4-BE49-F238E27FC236}">
                <a16:creationId xmlns:a16="http://schemas.microsoft.com/office/drawing/2014/main" id="{CA3AF0E0-4A51-3CC8-93AF-B61B8FFDD322}"/>
              </a:ext>
            </a:extLst>
          </p:cNvPr>
          <p:cNvSpPr txBox="1"/>
          <p:nvPr/>
        </p:nvSpPr>
        <p:spPr>
          <a:xfrm>
            <a:off x="1481661" y="1666729"/>
            <a:ext cx="2555990" cy="5016758"/>
          </a:xfrm>
          <a:prstGeom prst="rect">
            <a:avLst/>
          </a:prstGeom>
          <a:noFill/>
        </p:spPr>
        <p:txBody>
          <a:bodyPr wrap="square" rtlCol="0">
            <a:spAutoFit/>
          </a:bodyPr>
          <a:lstStyle/>
          <a:p>
            <a:r>
              <a:rPr lang="es-MX" sz="2000" dirty="0">
                <a:solidFill>
                  <a:schemeClr val="bg1"/>
                </a:solidFill>
                <a:latin typeface="Calibri" panose="020F0502020204030204" pitchFamily="34" charset="0"/>
                <a:ea typeface="Calibri" panose="020F0502020204030204" pitchFamily="34" charset="0"/>
                <a:cs typeface="Calibri" panose="020F0502020204030204" pitchFamily="34" charset="0"/>
              </a:rPr>
              <a:t>La fase de diligencias preliminares exige un estándar de sospecha inicial simple, en ese sentido, la imputación aún es prematura y se está gestando en base a las indagaciones y actos de investigación que realiza el Ministerio Público. En ese caso ¿Será exigible una imputación necesaria en etapa de diligencias preliminares? </a:t>
            </a:r>
            <a:endParaRPr lang="es-PE" sz="2000" dirty="0">
              <a:solidFill>
                <a:schemeClr val="bg1"/>
              </a:solidFill>
              <a:latin typeface="Calibri" panose="020F0502020204030204" pitchFamily="34" charset="0"/>
            </a:endParaRPr>
          </a:p>
        </p:txBody>
      </p:sp>
      <p:sp>
        <p:nvSpPr>
          <p:cNvPr id="20" name="Flecha: curvada hacia la derecha 19">
            <a:extLst>
              <a:ext uri="{FF2B5EF4-FFF2-40B4-BE49-F238E27FC236}">
                <a16:creationId xmlns:a16="http://schemas.microsoft.com/office/drawing/2014/main" id="{46874B28-618C-9D62-E3B0-A2E2FB130A47}"/>
              </a:ext>
            </a:extLst>
          </p:cNvPr>
          <p:cNvSpPr/>
          <p:nvPr/>
        </p:nvSpPr>
        <p:spPr>
          <a:xfrm>
            <a:off x="369661" y="1814539"/>
            <a:ext cx="919494" cy="2277775"/>
          </a:xfrm>
          <a:prstGeom prst="curvedRightArrow">
            <a:avLst>
              <a:gd name="adj1" fmla="val 25000"/>
              <a:gd name="adj2" fmla="val 39777"/>
              <a:gd name="adj3" fmla="val 25922"/>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cxnSp>
        <p:nvCxnSpPr>
          <p:cNvPr id="22" name="Conector recto de flecha 21">
            <a:extLst>
              <a:ext uri="{FF2B5EF4-FFF2-40B4-BE49-F238E27FC236}">
                <a16:creationId xmlns:a16="http://schemas.microsoft.com/office/drawing/2014/main" id="{FEADFCF5-5150-4F27-44E6-472961CC42FF}"/>
              </a:ext>
            </a:extLst>
          </p:cNvPr>
          <p:cNvCxnSpPr>
            <a:cxnSpLocks/>
          </p:cNvCxnSpPr>
          <p:nvPr/>
        </p:nvCxnSpPr>
        <p:spPr>
          <a:xfrm flipV="1">
            <a:off x="4399280" y="1830188"/>
            <a:ext cx="1036320" cy="1812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Conector recto de flecha 28">
            <a:extLst>
              <a:ext uri="{FF2B5EF4-FFF2-40B4-BE49-F238E27FC236}">
                <a16:creationId xmlns:a16="http://schemas.microsoft.com/office/drawing/2014/main" id="{F52A86CC-8874-C460-0646-151D5C052E1F}"/>
              </a:ext>
            </a:extLst>
          </p:cNvPr>
          <p:cNvCxnSpPr>
            <a:cxnSpLocks/>
          </p:cNvCxnSpPr>
          <p:nvPr/>
        </p:nvCxnSpPr>
        <p:spPr>
          <a:xfrm>
            <a:off x="4399280" y="3626587"/>
            <a:ext cx="1079886" cy="19817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12429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2AA523BC-FEC1-1281-DDD7-AB47230AB535}"/>
              </a:ext>
            </a:extLst>
          </p:cNvPr>
          <p:cNvGraphicFramePr/>
          <p:nvPr>
            <p:extLst>
              <p:ext uri="{D42A27DB-BD31-4B8C-83A1-F6EECF244321}">
                <p14:modId xmlns:p14="http://schemas.microsoft.com/office/powerpoint/2010/main" val="3828705418"/>
              </p:ext>
            </p:extLst>
          </p:nvPr>
        </p:nvGraphicFramePr>
        <p:xfrm>
          <a:off x="603355" y="736537"/>
          <a:ext cx="11298835" cy="5694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3009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1523DEFC-909B-699C-446B-EF000AB36588}"/>
              </a:ext>
            </a:extLst>
          </p:cNvPr>
          <p:cNvGraphicFramePr/>
          <p:nvPr>
            <p:extLst>
              <p:ext uri="{D42A27DB-BD31-4B8C-83A1-F6EECF244321}">
                <p14:modId xmlns:p14="http://schemas.microsoft.com/office/powerpoint/2010/main" val="2620397204"/>
              </p:ext>
            </p:extLst>
          </p:nvPr>
        </p:nvGraphicFramePr>
        <p:xfrm>
          <a:off x="479684" y="831954"/>
          <a:ext cx="10870367" cy="6026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4370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6ACFDD0-E5C0-16F4-2D6F-7F30EC997843}"/>
              </a:ext>
            </a:extLst>
          </p:cNvPr>
          <p:cNvSpPr txBox="1"/>
          <p:nvPr/>
        </p:nvSpPr>
        <p:spPr>
          <a:xfrm>
            <a:off x="254833" y="853563"/>
            <a:ext cx="9908498" cy="523220"/>
          </a:xfrm>
          <a:prstGeom prst="rect">
            <a:avLst/>
          </a:prstGeom>
          <a:noFill/>
        </p:spPr>
        <p:txBody>
          <a:bodyPr wrap="square">
            <a:spAutoFit/>
          </a:bodyPr>
          <a:lstStyle/>
          <a:p>
            <a:r>
              <a:rPr lang="es-MX" sz="2800" b="1" dirty="0">
                <a:solidFill>
                  <a:srgbClr val="29305C"/>
                </a:solidFill>
                <a:latin typeface="Calibri" panose="020F0502020204030204" pitchFamily="34" charset="0"/>
                <a:ea typeface="Calibri" panose="020F0502020204030204" pitchFamily="34" charset="0"/>
                <a:cs typeface="Calibri" panose="020F0502020204030204" pitchFamily="34" charset="0"/>
              </a:rPr>
              <a:t>5. Investigaciones secretas contra los que resultan responsables </a:t>
            </a:r>
            <a:endParaRPr lang="es-PE" sz="2800" b="1" dirty="0">
              <a:solidFill>
                <a:srgbClr val="29305C"/>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 name="Diagrama 5">
            <a:extLst>
              <a:ext uri="{FF2B5EF4-FFF2-40B4-BE49-F238E27FC236}">
                <a16:creationId xmlns:a16="http://schemas.microsoft.com/office/drawing/2014/main" id="{C1D90C0A-DF62-F3A1-0D2D-741085D79FDB}"/>
              </a:ext>
            </a:extLst>
          </p:cNvPr>
          <p:cNvGraphicFramePr/>
          <p:nvPr>
            <p:extLst>
              <p:ext uri="{D42A27DB-BD31-4B8C-83A1-F6EECF244321}">
                <p14:modId xmlns:p14="http://schemas.microsoft.com/office/powerpoint/2010/main" val="3990495463"/>
              </p:ext>
            </p:extLst>
          </p:nvPr>
        </p:nvGraphicFramePr>
        <p:xfrm>
          <a:off x="734518" y="1723868"/>
          <a:ext cx="11137692" cy="4916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2982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0838CDAE-94A3-2684-FE7C-F6C4A6251C8E}"/>
              </a:ext>
            </a:extLst>
          </p:cNvPr>
          <p:cNvGraphicFramePr/>
          <p:nvPr>
            <p:extLst>
              <p:ext uri="{D42A27DB-BD31-4B8C-83A1-F6EECF244321}">
                <p14:modId xmlns:p14="http://schemas.microsoft.com/office/powerpoint/2010/main" val="1421727488"/>
              </p:ext>
            </p:extLst>
          </p:nvPr>
        </p:nvGraphicFramePr>
        <p:xfrm>
          <a:off x="377252" y="1244184"/>
          <a:ext cx="11437495" cy="50516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6234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5EB3714-D373-368D-326E-F46ADC4A40AE}"/>
              </a:ext>
            </a:extLst>
          </p:cNvPr>
          <p:cNvSpPr txBox="1"/>
          <p:nvPr/>
        </p:nvSpPr>
        <p:spPr>
          <a:xfrm>
            <a:off x="3690571" y="3157592"/>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6" name="CuadroTexto 5">
            <a:extLst>
              <a:ext uri="{FF2B5EF4-FFF2-40B4-BE49-F238E27FC236}">
                <a16:creationId xmlns:a16="http://schemas.microsoft.com/office/drawing/2014/main" id="{510B8453-5C73-D86A-3377-D6A4833488EE}"/>
              </a:ext>
            </a:extLst>
          </p:cNvPr>
          <p:cNvSpPr txBox="1"/>
          <p:nvPr/>
        </p:nvSpPr>
        <p:spPr>
          <a:xfrm>
            <a:off x="710420" y="913239"/>
            <a:ext cx="5865477" cy="584775"/>
          </a:xfrm>
          <a:prstGeom prst="rect">
            <a:avLst/>
          </a:prstGeom>
          <a:noFill/>
        </p:spPr>
        <p:txBody>
          <a:bodyPr wrap="square" rtlCol="0">
            <a:spAutoFit/>
          </a:bodyPr>
          <a:lstStyle/>
          <a:p>
            <a:r>
              <a:rPr lang="es-PE" sz="14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1.- CONCEPTO Y FINALIDAD DE LAS DILIGENCIAS PRELIMINARES:</a:t>
            </a:r>
          </a:p>
          <a:p>
            <a:endParaRPr lang="es-PE" dirty="0">
              <a:latin typeface="Calibri" panose="020F0502020204030204" pitchFamily="34" charset="0"/>
              <a:ea typeface="Calibri" panose="020F0502020204030204" pitchFamily="34" charset="0"/>
              <a:cs typeface="Calibri" panose="020F0502020204030204" pitchFamily="34" charset="0"/>
            </a:endParaRPr>
          </a:p>
        </p:txBody>
      </p:sp>
      <p:sp>
        <p:nvSpPr>
          <p:cNvPr id="28" name="Rectángulo: esquinas redondeadas 27">
            <a:extLst>
              <a:ext uri="{FF2B5EF4-FFF2-40B4-BE49-F238E27FC236}">
                <a16:creationId xmlns:a16="http://schemas.microsoft.com/office/drawing/2014/main" id="{F43260A4-DB29-6EE7-E032-30E225DC85F9}"/>
              </a:ext>
            </a:extLst>
          </p:cNvPr>
          <p:cNvSpPr/>
          <p:nvPr/>
        </p:nvSpPr>
        <p:spPr>
          <a:xfrm>
            <a:off x="4868743" y="3127866"/>
            <a:ext cx="6016134" cy="1339771"/>
          </a:xfrm>
          <a:prstGeom prst="roundRect">
            <a:avLst/>
          </a:prstGeom>
          <a:solidFill>
            <a:srgbClr val="002060"/>
          </a:solidFill>
          <a:ln>
            <a:solidFill>
              <a:schemeClr val="tx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El CPP en su artículo 322 inciso 1 determina que el Fiscal es el encargado de dirigir la investigación.  La investigación preliminar del delito es conducida por el Fiscal, pero es llevada a cabo por la Policía Nacional del Perú. </a:t>
            </a:r>
            <a:endParaRPr lang="es-PE"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Rectángulo: esquinas redondeadas 28">
            <a:extLst>
              <a:ext uri="{FF2B5EF4-FFF2-40B4-BE49-F238E27FC236}">
                <a16:creationId xmlns:a16="http://schemas.microsoft.com/office/drawing/2014/main" id="{43A818BC-814D-7F57-60A7-7962BCACEB6D}"/>
              </a:ext>
            </a:extLst>
          </p:cNvPr>
          <p:cNvSpPr/>
          <p:nvPr/>
        </p:nvSpPr>
        <p:spPr>
          <a:xfrm>
            <a:off x="4868743" y="5048523"/>
            <a:ext cx="6016134" cy="1517769"/>
          </a:xfrm>
          <a:prstGeom prst="roundRect">
            <a:avLst/>
          </a:prstGeom>
          <a:solidFill>
            <a:srgbClr val="00206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La PNP en diligencias preliminares está a cargo de la investigación operativa, sin embargo, siempre estará subordinado, por mandato constitucional (art. 159) a lo que el Fiscal disponga como director de la investigación.</a:t>
            </a:r>
          </a:p>
          <a:p>
            <a:pPr algn="just"/>
            <a:r>
              <a:rPr lang="es-ES" sz="1500" dirty="0">
                <a:solidFill>
                  <a:schemeClr val="tx1"/>
                </a:solidFill>
                <a:latin typeface="Calibri" panose="020F0502020204030204" pitchFamily="34" charset="0"/>
                <a:ea typeface="Calibri" panose="020F0502020204030204" pitchFamily="34" charset="0"/>
                <a:cs typeface="Calibri" panose="020F0502020204030204" pitchFamily="34" charset="0"/>
              </a:rPr>
              <a:t>La Ley 32130 trajo consigo muchos cuestionamientos en torno a la dirección de la investigación.</a:t>
            </a:r>
            <a:endParaRPr lang="es-PE"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36" name="Rectángulo: esquinas redondeadas 35">
            <a:extLst>
              <a:ext uri="{FF2B5EF4-FFF2-40B4-BE49-F238E27FC236}">
                <a16:creationId xmlns:a16="http://schemas.microsoft.com/office/drawing/2014/main" id="{7D62BF3A-0F7D-6B46-7A7D-4E24B1CE5D7E}"/>
              </a:ext>
            </a:extLst>
          </p:cNvPr>
          <p:cNvSpPr/>
          <p:nvPr/>
        </p:nvSpPr>
        <p:spPr>
          <a:xfrm>
            <a:off x="645356" y="1205626"/>
            <a:ext cx="10901287" cy="1312971"/>
          </a:xfrm>
          <a:prstGeom prst="roundRect">
            <a:avLst>
              <a:gd name="adj" fmla="val 24094"/>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sz="1600" dirty="0">
                <a:solidFill>
                  <a:schemeClr val="bg1"/>
                </a:solidFill>
                <a:latin typeface="Calibri" panose="020F0502020204030204" pitchFamily="34" charset="0"/>
                <a:ea typeface="Calibri" panose="020F0502020204030204" pitchFamily="34" charset="0"/>
                <a:cs typeface="Calibri" panose="020F0502020204030204" pitchFamily="34" charset="0"/>
              </a:rPr>
              <a:t>Las diligencias preliminares constituyen la primera sub-etapa, pre- jurisdiccional del proceso, en la cual el Fiscal está facultado, en virtud de las atribuciones que le otorga la ley procesal, de seleccionar los casos en los que debe realizarse una investigación formal y para ello dispone de una investigación preliminar encaminada a reunir los requisitos necesarios para formalizar la investigación, entre ellos individualizar al autor y reunir la prueba mínima .</a:t>
            </a:r>
          </a:p>
        </p:txBody>
      </p:sp>
      <p:sp>
        <p:nvSpPr>
          <p:cNvPr id="50" name="Flecha: curvada hacia la derecha 49">
            <a:extLst>
              <a:ext uri="{FF2B5EF4-FFF2-40B4-BE49-F238E27FC236}">
                <a16:creationId xmlns:a16="http://schemas.microsoft.com/office/drawing/2014/main" id="{035582F3-7CC2-E8B5-6C36-D7304D4BD85A}"/>
              </a:ext>
            </a:extLst>
          </p:cNvPr>
          <p:cNvSpPr/>
          <p:nvPr/>
        </p:nvSpPr>
        <p:spPr>
          <a:xfrm>
            <a:off x="3134458" y="2660047"/>
            <a:ext cx="1659550" cy="1339771"/>
          </a:xfrm>
          <a:prstGeom prst="curvedRightArrow">
            <a:avLst>
              <a:gd name="adj1" fmla="val 11485"/>
              <a:gd name="adj2" fmla="val 29635"/>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
        <p:nvSpPr>
          <p:cNvPr id="51" name="Flecha: curvada hacia la derecha 50">
            <a:extLst>
              <a:ext uri="{FF2B5EF4-FFF2-40B4-BE49-F238E27FC236}">
                <a16:creationId xmlns:a16="http://schemas.microsoft.com/office/drawing/2014/main" id="{3262FDD9-9004-06F2-291E-8C204B6F5335}"/>
              </a:ext>
            </a:extLst>
          </p:cNvPr>
          <p:cNvSpPr/>
          <p:nvPr/>
        </p:nvSpPr>
        <p:spPr>
          <a:xfrm>
            <a:off x="3109840" y="4604990"/>
            <a:ext cx="1659550" cy="1339771"/>
          </a:xfrm>
          <a:prstGeom prst="curvedRightArrow">
            <a:avLst>
              <a:gd name="adj1" fmla="val 14354"/>
              <a:gd name="adj2" fmla="val 30954"/>
              <a:gd name="adj3" fmla="val 25000"/>
            </a:avLst>
          </a:prstGeom>
          <a:solidFill>
            <a:schemeClr val="tx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solidFill>
                <a:schemeClr val="tx1"/>
              </a:solidFill>
              <a:latin typeface="Calibri" panose="020F0502020204030204" pitchFamily="34" charset="0"/>
            </a:endParaRPr>
          </a:p>
        </p:txBody>
      </p:sp>
    </p:spTree>
    <p:extLst>
      <p:ext uri="{BB962C8B-B14F-4D97-AF65-F5344CB8AC3E}">
        <p14:creationId xmlns:p14="http://schemas.microsoft.com/office/powerpoint/2010/main" val="13521554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C41CCD3F-7F84-9218-B014-AF20035EA65C}"/>
              </a:ext>
            </a:extLst>
          </p:cNvPr>
          <p:cNvGraphicFramePr/>
          <p:nvPr>
            <p:extLst>
              <p:ext uri="{D42A27DB-BD31-4B8C-83A1-F6EECF244321}">
                <p14:modId xmlns:p14="http://schemas.microsoft.com/office/powerpoint/2010/main" val="2578912233"/>
              </p:ext>
            </p:extLst>
          </p:nvPr>
        </p:nvGraphicFramePr>
        <p:xfrm>
          <a:off x="419725" y="809468"/>
          <a:ext cx="11032759" cy="5756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2702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7BD309D-F63E-3F35-872D-702741B4586E}"/>
              </a:ext>
            </a:extLst>
          </p:cNvPr>
          <p:cNvSpPr txBox="1"/>
          <p:nvPr/>
        </p:nvSpPr>
        <p:spPr>
          <a:xfrm>
            <a:off x="1905624" y="947091"/>
            <a:ext cx="7731177" cy="584775"/>
          </a:xfrm>
          <a:prstGeom prst="rect">
            <a:avLst/>
          </a:prstGeom>
          <a:noFill/>
        </p:spPr>
        <p:txBody>
          <a:bodyPr wrap="square">
            <a:spAutoFit/>
          </a:bodyPr>
          <a:lstStyle/>
          <a:p>
            <a:r>
              <a:rPr lang="es-MX" sz="3200" b="1" dirty="0">
                <a:solidFill>
                  <a:srgbClr val="29305C"/>
                </a:solidFill>
                <a:latin typeface="Calibri" panose="020F0502020204030204" pitchFamily="34" charset="0"/>
                <a:ea typeface="Calibri" panose="020F0502020204030204" pitchFamily="34" charset="0"/>
                <a:cs typeface="Calibri" panose="020F0502020204030204" pitchFamily="34" charset="0"/>
              </a:rPr>
              <a:t>¿Puede darse una investigación secreta? </a:t>
            </a:r>
            <a:endParaRPr lang="es-PE" sz="3200" b="1" dirty="0">
              <a:solidFill>
                <a:srgbClr val="29305C"/>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 name="Diagrama 5">
            <a:extLst>
              <a:ext uri="{FF2B5EF4-FFF2-40B4-BE49-F238E27FC236}">
                <a16:creationId xmlns:a16="http://schemas.microsoft.com/office/drawing/2014/main" id="{16E667DF-0429-624B-3811-1E088E7F0C2F}"/>
              </a:ext>
            </a:extLst>
          </p:cNvPr>
          <p:cNvGraphicFramePr/>
          <p:nvPr>
            <p:extLst>
              <p:ext uri="{D42A27DB-BD31-4B8C-83A1-F6EECF244321}">
                <p14:modId xmlns:p14="http://schemas.microsoft.com/office/powerpoint/2010/main" val="2597682759"/>
              </p:ext>
            </p:extLst>
          </p:nvPr>
        </p:nvGraphicFramePr>
        <p:xfrm>
          <a:off x="419725" y="1663908"/>
          <a:ext cx="11002780" cy="4766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3611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3E53F63-E2DD-4772-2B60-2511A948952F}"/>
              </a:ext>
            </a:extLst>
          </p:cNvPr>
          <p:cNvSpPr txBox="1"/>
          <p:nvPr/>
        </p:nvSpPr>
        <p:spPr>
          <a:xfrm>
            <a:off x="1154243" y="1289155"/>
            <a:ext cx="11347554" cy="954107"/>
          </a:xfrm>
          <a:prstGeom prst="rect">
            <a:avLst/>
          </a:prstGeom>
          <a:noFill/>
        </p:spPr>
        <p:txBody>
          <a:bodyPr wrap="square">
            <a:spAutoFit/>
          </a:bodyPr>
          <a:lstStyle/>
          <a:p>
            <a:r>
              <a:rPr lang="es-PE" sz="2800" b="1" dirty="0">
                <a:solidFill>
                  <a:srgbClr val="29305C"/>
                </a:solidFill>
                <a:effectLst/>
                <a:latin typeface="Calibri" panose="020F0502020204030204" pitchFamily="34" charset="0"/>
                <a:ea typeface="Calibri" panose="020F0502020204030204" pitchFamily="34" charset="0"/>
                <a:cs typeface="Calibri" panose="020F0502020204030204" pitchFamily="34" charset="0"/>
              </a:rPr>
              <a:t>¿Qué sucede con los elementos de convicción obtenidos en una investigación que fue declarada en su totalidad como secreta?</a:t>
            </a:r>
            <a:endParaRPr lang="es-PE" sz="2800" b="1" dirty="0">
              <a:solidFill>
                <a:srgbClr val="29305C"/>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 name="Diagrama 5">
            <a:extLst>
              <a:ext uri="{FF2B5EF4-FFF2-40B4-BE49-F238E27FC236}">
                <a16:creationId xmlns:a16="http://schemas.microsoft.com/office/drawing/2014/main" id="{00AC8FB9-BD2D-F3AA-6CA7-F378A0ED723D}"/>
              </a:ext>
            </a:extLst>
          </p:cNvPr>
          <p:cNvGraphicFramePr/>
          <p:nvPr>
            <p:extLst>
              <p:ext uri="{D42A27DB-BD31-4B8C-83A1-F6EECF244321}">
                <p14:modId xmlns:p14="http://schemas.microsoft.com/office/powerpoint/2010/main" val="1360169389"/>
              </p:ext>
            </p:extLst>
          </p:nvPr>
        </p:nvGraphicFramePr>
        <p:xfrm>
          <a:off x="1154243" y="2518348"/>
          <a:ext cx="10643016" cy="44520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49294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A3B3309F-C1B2-DEE9-8711-3D1354AB91E7}"/>
              </a:ext>
            </a:extLst>
          </p:cNvPr>
          <p:cNvGraphicFramePr/>
          <p:nvPr>
            <p:extLst>
              <p:ext uri="{D42A27DB-BD31-4B8C-83A1-F6EECF244321}">
                <p14:modId xmlns:p14="http://schemas.microsoft.com/office/powerpoint/2010/main" val="111106529"/>
              </p:ext>
            </p:extLst>
          </p:nvPr>
        </p:nvGraphicFramePr>
        <p:xfrm>
          <a:off x="752006" y="1126136"/>
          <a:ext cx="10687987" cy="4605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49736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9" name="Group 9"/>
          <p:cNvGrpSpPr/>
          <p:nvPr/>
        </p:nvGrpSpPr>
        <p:grpSpPr>
          <a:xfrm rot="-5400000">
            <a:off x="5857709" y="523709"/>
            <a:ext cx="476583" cy="12192000"/>
            <a:chOff x="0" y="0"/>
            <a:chExt cx="188280" cy="4816593"/>
          </a:xfrm>
        </p:grpSpPr>
        <p:sp>
          <p:nvSpPr>
            <p:cNvPr id="10" name="Freeform 10"/>
            <p:cNvSpPr/>
            <p:nvPr/>
          </p:nvSpPr>
          <p:spPr>
            <a:xfrm>
              <a:off x="0" y="0"/>
              <a:ext cx="188280" cy="4816592"/>
            </a:xfrm>
            <a:custGeom>
              <a:avLst/>
              <a:gdLst/>
              <a:ahLst/>
              <a:cxnLst/>
              <a:rect l="l" t="t" r="r" b="b"/>
              <a:pathLst>
                <a:path w="188280" h="4816592">
                  <a:moveTo>
                    <a:pt x="0" y="0"/>
                  </a:moveTo>
                  <a:lnTo>
                    <a:pt x="188280" y="0"/>
                  </a:lnTo>
                  <a:lnTo>
                    <a:pt x="188280" y="4816592"/>
                  </a:lnTo>
                  <a:lnTo>
                    <a:pt x="0" y="4816592"/>
                  </a:lnTo>
                  <a:close/>
                </a:path>
              </a:pathLst>
            </a:custGeom>
            <a:solidFill>
              <a:srgbClr val="004AAD"/>
            </a:solidFill>
          </p:spPr>
          <p:txBody>
            <a:bodyPr/>
            <a:lstStyle/>
            <a:p>
              <a:endParaRPr lang="es-PE" sz="1200"/>
            </a:p>
          </p:txBody>
        </p:sp>
        <p:sp>
          <p:nvSpPr>
            <p:cNvPr id="11" name="TextBox 11"/>
            <p:cNvSpPr txBox="1"/>
            <p:nvPr/>
          </p:nvSpPr>
          <p:spPr>
            <a:xfrm>
              <a:off x="0" y="-47625"/>
              <a:ext cx="188280" cy="4864218"/>
            </a:xfrm>
            <a:prstGeom prst="rect">
              <a:avLst/>
            </a:prstGeom>
          </p:spPr>
          <p:txBody>
            <a:bodyPr lIns="33867" tIns="33867" rIns="33867" bIns="33867" rtlCol="0" anchor="ctr"/>
            <a:lstStyle/>
            <a:p>
              <a:pPr algn="ctr">
                <a:lnSpc>
                  <a:spcPts val="2053"/>
                </a:lnSpc>
              </a:pPr>
              <a:endParaRPr sz="1200"/>
            </a:p>
          </p:txBody>
        </p:sp>
      </p:grpSp>
      <p:sp>
        <p:nvSpPr>
          <p:cNvPr id="12" name="TextBox 12"/>
          <p:cNvSpPr txBox="1"/>
          <p:nvPr/>
        </p:nvSpPr>
        <p:spPr>
          <a:xfrm>
            <a:off x="958645" y="961288"/>
            <a:ext cx="10220632" cy="643766"/>
          </a:xfrm>
          <a:prstGeom prst="rect">
            <a:avLst/>
          </a:prstGeom>
        </p:spPr>
        <p:txBody>
          <a:bodyPr wrap="square" lIns="0" tIns="0" rIns="0" bIns="0" rtlCol="0" anchor="t">
            <a:spAutoFit/>
          </a:bodyPr>
          <a:lstStyle/>
          <a:p>
            <a:pPr algn="ctr">
              <a:lnSpc>
                <a:spcPts val="2613"/>
              </a:lnSpc>
              <a:spcBef>
                <a:spcPct val="0"/>
              </a:spcBef>
            </a:pPr>
            <a:r>
              <a:rPr lang="en-US" sz="3200" b="1" dirty="0" err="1">
                <a:solidFill>
                  <a:srgbClr val="18072B"/>
                </a:solidFill>
                <a:latin typeface="Calibri" panose="020F0502020204030204" pitchFamily="34" charset="0"/>
                <a:ea typeface="Helios Bold"/>
                <a:cs typeface="Calibri" panose="020F0502020204030204" pitchFamily="34" charset="0"/>
                <a:sym typeface="Helios Bold"/>
              </a:rPr>
              <a:t>Contexto</a:t>
            </a:r>
            <a:r>
              <a:rPr lang="en-US" sz="3200" b="1" dirty="0">
                <a:solidFill>
                  <a:srgbClr val="18072B"/>
                </a:solidFill>
                <a:latin typeface="Calibri" panose="020F0502020204030204" pitchFamily="34" charset="0"/>
                <a:ea typeface="Helios Bold"/>
                <a:cs typeface="Calibri" panose="020F0502020204030204" pitchFamily="34" charset="0"/>
                <a:sym typeface="Helios Bold"/>
              </a:rPr>
              <a:t> del </a:t>
            </a:r>
            <a:r>
              <a:rPr lang="en-US" sz="3200" b="1" dirty="0" err="1">
                <a:solidFill>
                  <a:srgbClr val="18072B"/>
                </a:solidFill>
                <a:latin typeface="Calibri" panose="020F0502020204030204" pitchFamily="34" charset="0"/>
                <a:ea typeface="Helios Bold"/>
                <a:cs typeface="Calibri" panose="020F0502020204030204" pitchFamily="34" charset="0"/>
                <a:sym typeface="Helios Bold"/>
              </a:rPr>
              <a:t>caso</a:t>
            </a:r>
            <a:r>
              <a:rPr lang="en-US" sz="3200" b="1" dirty="0">
                <a:solidFill>
                  <a:srgbClr val="18072B"/>
                </a:solidFill>
                <a:latin typeface="Calibri" panose="020F0502020204030204" pitchFamily="34" charset="0"/>
                <a:ea typeface="Helios Bold"/>
                <a:cs typeface="Calibri" panose="020F0502020204030204" pitchFamily="34" charset="0"/>
                <a:sym typeface="Helios Bold"/>
              </a:rPr>
              <a:t> </a:t>
            </a:r>
            <a:r>
              <a:rPr lang="en-US" sz="3200" b="1" dirty="0" err="1">
                <a:solidFill>
                  <a:srgbClr val="18072B"/>
                </a:solidFill>
                <a:latin typeface="Calibri" panose="020F0502020204030204" pitchFamily="34" charset="0"/>
                <a:ea typeface="Helios Bold"/>
                <a:cs typeface="Calibri" panose="020F0502020204030204" pitchFamily="34" charset="0"/>
                <a:sym typeface="Helios Bold"/>
              </a:rPr>
              <a:t>sobre</a:t>
            </a:r>
            <a:r>
              <a:rPr lang="en-US" sz="3200" b="1" dirty="0">
                <a:solidFill>
                  <a:srgbClr val="18072B"/>
                </a:solidFill>
                <a:latin typeface="Calibri" panose="020F0502020204030204" pitchFamily="34" charset="0"/>
                <a:ea typeface="Helios Bold"/>
                <a:cs typeface="Calibri" panose="020F0502020204030204" pitchFamily="34" charset="0"/>
                <a:sym typeface="Helios Bold"/>
              </a:rPr>
              <a:t> “Los que </a:t>
            </a:r>
            <a:r>
              <a:rPr lang="en-US" sz="3200" b="1" dirty="0" err="1">
                <a:solidFill>
                  <a:srgbClr val="18072B"/>
                </a:solidFill>
                <a:latin typeface="Calibri" panose="020F0502020204030204" pitchFamily="34" charset="0"/>
                <a:ea typeface="Helios Bold"/>
                <a:cs typeface="Calibri" panose="020F0502020204030204" pitchFamily="34" charset="0"/>
                <a:sym typeface="Helios Bold"/>
              </a:rPr>
              <a:t>resultan</a:t>
            </a:r>
            <a:r>
              <a:rPr lang="en-US" sz="3200" b="1" dirty="0">
                <a:solidFill>
                  <a:srgbClr val="18072B"/>
                </a:solidFill>
                <a:latin typeface="Calibri" panose="020F0502020204030204" pitchFamily="34" charset="0"/>
                <a:ea typeface="Helios Bold"/>
                <a:cs typeface="Calibri" panose="020F0502020204030204" pitchFamily="34" charset="0"/>
                <a:sym typeface="Helios Bold"/>
              </a:rPr>
              <a:t> </a:t>
            </a:r>
            <a:r>
              <a:rPr lang="en-US" sz="3200" b="1" dirty="0" err="1">
                <a:solidFill>
                  <a:srgbClr val="18072B"/>
                </a:solidFill>
                <a:latin typeface="Calibri" panose="020F0502020204030204" pitchFamily="34" charset="0"/>
                <a:ea typeface="Helios Bold"/>
                <a:cs typeface="Calibri" panose="020F0502020204030204" pitchFamily="34" charset="0"/>
                <a:sym typeface="Helios Bold"/>
              </a:rPr>
              <a:t>responsables</a:t>
            </a:r>
            <a:r>
              <a:rPr lang="en-US" sz="3200" b="1" dirty="0">
                <a:solidFill>
                  <a:srgbClr val="18072B"/>
                </a:solidFill>
                <a:latin typeface="Calibri" panose="020F0502020204030204" pitchFamily="34" charset="0"/>
                <a:ea typeface="Helios Bold"/>
                <a:cs typeface="Calibri" panose="020F0502020204030204" pitchFamily="34" charset="0"/>
                <a:sym typeface="Helios Bold"/>
              </a:rPr>
              <a:t>”</a:t>
            </a:r>
          </a:p>
          <a:p>
            <a:pPr algn="ctr">
              <a:lnSpc>
                <a:spcPts val="2053"/>
              </a:lnSpc>
              <a:spcBef>
                <a:spcPct val="0"/>
              </a:spcBef>
            </a:pPr>
            <a:endParaRPr lang="en-US" sz="3200" b="1" dirty="0">
              <a:solidFill>
                <a:srgbClr val="18072B"/>
              </a:solidFill>
              <a:latin typeface="Calibri" panose="020F0502020204030204" pitchFamily="34" charset="0"/>
              <a:ea typeface="Helios Bold"/>
              <a:cs typeface="Calibri" panose="020F0502020204030204" pitchFamily="34" charset="0"/>
              <a:sym typeface="Helios Bold"/>
            </a:endParaRPr>
          </a:p>
        </p:txBody>
      </p:sp>
      <p:sp>
        <p:nvSpPr>
          <p:cNvPr id="13" name="TextBox 13"/>
          <p:cNvSpPr txBox="1"/>
          <p:nvPr/>
        </p:nvSpPr>
        <p:spPr>
          <a:xfrm>
            <a:off x="1677725" y="1522205"/>
            <a:ext cx="8611695" cy="520912"/>
          </a:xfrm>
          <a:prstGeom prst="rect">
            <a:avLst/>
          </a:prstGeom>
        </p:spPr>
        <p:txBody>
          <a:bodyPr lIns="0" tIns="0" rIns="0" bIns="0" rtlCol="0" anchor="t">
            <a:spAutoFit/>
          </a:bodyPr>
          <a:lstStyle/>
          <a:p>
            <a:pPr algn="ctr">
              <a:lnSpc>
                <a:spcPts val="2053"/>
              </a:lnSpc>
            </a:pPr>
            <a:r>
              <a:rPr lang="en-US" sz="2400" b="1" dirty="0" err="1">
                <a:solidFill>
                  <a:srgbClr val="18072B"/>
                </a:solidFill>
                <a:latin typeface="Calibri" panose="020F0502020204030204" pitchFamily="34" charset="0"/>
                <a:ea typeface="Helios Bold"/>
                <a:cs typeface="Calibri" panose="020F0502020204030204" pitchFamily="34" charset="0"/>
                <a:sym typeface="Helios Bold"/>
              </a:rPr>
              <a:t>Expediente</a:t>
            </a:r>
            <a:r>
              <a:rPr lang="en-US" sz="2400" b="1" dirty="0">
                <a:solidFill>
                  <a:srgbClr val="18072B"/>
                </a:solidFill>
                <a:latin typeface="Calibri" panose="020F0502020204030204" pitchFamily="34" charset="0"/>
                <a:ea typeface="Helios Bold"/>
                <a:cs typeface="Calibri" panose="020F0502020204030204" pitchFamily="34" charset="0"/>
                <a:sym typeface="Helios Bold"/>
              </a:rPr>
              <a:t>: 00885-2021-0-2402-JR-PE-02</a:t>
            </a:r>
          </a:p>
          <a:p>
            <a:pPr algn="ctr">
              <a:lnSpc>
                <a:spcPts val="2053"/>
              </a:lnSpc>
              <a:spcBef>
                <a:spcPct val="0"/>
              </a:spcBef>
            </a:pPr>
            <a:endParaRPr lang="en-US" sz="1466" b="1" dirty="0">
              <a:solidFill>
                <a:srgbClr val="18072B"/>
              </a:solidFill>
              <a:latin typeface="Calibri" panose="020F0502020204030204" pitchFamily="34" charset="0"/>
              <a:ea typeface="Helios Bold"/>
              <a:cs typeface="Calibri" panose="020F0502020204030204" pitchFamily="34" charset="0"/>
              <a:sym typeface="Helios Bold"/>
            </a:endParaRPr>
          </a:p>
        </p:txBody>
      </p:sp>
      <p:sp>
        <p:nvSpPr>
          <p:cNvPr id="14" name="TextBox 14"/>
          <p:cNvSpPr txBox="1"/>
          <p:nvPr/>
        </p:nvSpPr>
        <p:spPr>
          <a:xfrm>
            <a:off x="1569762" y="2347708"/>
            <a:ext cx="8869325" cy="3636573"/>
          </a:xfrm>
          <a:prstGeom prst="rect">
            <a:avLst/>
          </a:prstGeom>
        </p:spPr>
        <p:txBody>
          <a:bodyPr lIns="0" tIns="0" rIns="0" bIns="0" rtlCol="0" anchor="t">
            <a:spAutoFit/>
          </a:bodyPr>
          <a:lstStyle/>
          <a:p>
            <a:pPr marL="359850" lvl="1" indent="-179925" algn="just">
              <a:lnSpc>
                <a:spcPts val="2333"/>
              </a:lnSpc>
              <a:buFont typeface="Arial"/>
              <a:buChar char="•"/>
            </a:pPr>
            <a:r>
              <a:rPr lang="en-US" sz="2000" dirty="0">
                <a:solidFill>
                  <a:srgbClr val="18072B"/>
                </a:solidFill>
                <a:latin typeface="Calibri" panose="020F0502020204030204" pitchFamily="34" charset="0"/>
                <a:ea typeface="Helios"/>
                <a:cs typeface="Calibri" panose="020F0502020204030204" pitchFamily="34" charset="0"/>
                <a:sym typeface="Helios"/>
              </a:rPr>
              <a:t>5 </a:t>
            </a:r>
            <a:r>
              <a:rPr lang="en-US" sz="2000" dirty="0" err="1">
                <a:solidFill>
                  <a:srgbClr val="18072B"/>
                </a:solidFill>
                <a:latin typeface="Calibri" panose="020F0502020204030204" pitchFamily="34" charset="0"/>
                <a:ea typeface="Helios"/>
                <a:cs typeface="Calibri" panose="020F0502020204030204" pitchFamily="34" charset="0"/>
                <a:sym typeface="Helios"/>
              </a:rPr>
              <a:t>intervinientes</a:t>
            </a:r>
            <a:r>
              <a:rPr lang="en-US" sz="2000" dirty="0">
                <a:solidFill>
                  <a:srgbClr val="18072B"/>
                </a:solidFill>
                <a:latin typeface="Calibri" panose="020F0502020204030204" pitchFamily="34" charset="0"/>
                <a:ea typeface="Helios"/>
                <a:cs typeface="Calibri" panose="020F0502020204030204" pitchFamily="34" charset="0"/>
                <a:sym typeface="Helios"/>
              </a:rPr>
              <a:t> a </a:t>
            </a:r>
            <a:r>
              <a:rPr lang="en-US" sz="2000" dirty="0" err="1">
                <a:solidFill>
                  <a:srgbClr val="18072B"/>
                </a:solidFill>
                <a:latin typeface="Calibri" panose="020F0502020204030204" pitchFamily="34" charset="0"/>
                <a:ea typeface="Helios"/>
                <a:cs typeface="Calibri" panose="020F0502020204030204" pitchFamily="34" charset="0"/>
                <a:sym typeface="Helios"/>
              </a:rPr>
              <a:t>los</a:t>
            </a:r>
            <a:r>
              <a:rPr lang="en-US" sz="2000" dirty="0">
                <a:solidFill>
                  <a:srgbClr val="18072B"/>
                </a:solidFill>
                <a:latin typeface="Calibri" panose="020F0502020204030204" pitchFamily="34" charset="0"/>
                <a:ea typeface="Helios"/>
                <a:cs typeface="Calibri" panose="020F0502020204030204" pitchFamily="34" charset="0"/>
                <a:sym typeface="Helios"/>
              </a:rPr>
              <a:t> que se le </a:t>
            </a:r>
            <a:r>
              <a:rPr lang="en-US" sz="2000" dirty="0" err="1">
                <a:solidFill>
                  <a:srgbClr val="18072B"/>
                </a:solidFill>
                <a:latin typeface="Calibri" panose="020F0502020204030204" pitchFamily="34" charset="0"/>
                <a:ea typeface="Helios"/>
                <a:cs typeface="Calibri" panose="020F0502020204030204" pitchFamily="34" charset="0"/>
                <a:sym typeface="Helios"/>
              </a:rPr>
              <a:t>imputó</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el</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delito</a:t>
            </a:r>
            <a:r>
              <a:rPr lang="en-US" sz="2000" dirty="0">
                <a:solidFill>
                  <a:srgbClr val="18072B"/>
                </a:solidFill>
                <a:latin typeface="Calibri" panose="020F0502020204030204" pitchFamily="34" charset="0"/>
                <a:ea typeface="Helios"/>
                <a:cs typeface="Calibri" panose="020F0502020204030204" pitchFamily="34" charset="0"/>
                <a:sym typeface="Helios"/>
              </a:rPr>
              <a:t> de </a:t>
            </a:r>
            <a:r>
              <a:rPr lang="en-US" sz="2000" dirty="0" err="1">
                <a:solidFill>
                  <a:srgbClr val="18072B"/>
                </a:solidFill>
                <a:latin typeface="Calibri" panose="020F0502020204030204" pitchFamily="34" charset="0"/>
                <a:ea typeface="Helios"/>
                <a:cs typeface="Calibri" panose="020F0502020204030204" pitchFamily="34" charset="0"/>
                <a:sym typeface="Helios"/>
              </a:rPr>
              <a:t>organización</a:t>
            </a:r>
            <a:r>
              <a:rPr lang="en-US" sz="2000" dirty="0">
                <a:solidFill>
                  <a:srgbClr val="18072B"/>
                </a:solidFill>
                <a:latin typeface="Calibri" panose="020F0502020204030204" pitchFamily="34" charset="0"/>
                <a:ea typeface="Helios"/>
                <a:cs typeface="Calibri" panose="020F0502020204030204" pitchFamily="34" charset="0"/>
                <a:sym typeface="Helios"/>
              </a:rPr>
              <a:t> criminal, </a:t>
            </a:r>
            <a:r>
              <a:rPr lang="en-US" sz="2000" dirty="0" err="1">
                <a:solidFill>
                  <a:srgbClr val="18072B"/>
                </a:solidFill>
                <a:latin typeface="Calibri" panose="020F0502020204030204" pitchFamily="34" charset="0"/>
                <a:ea typeface="Helios"/>
                <a:cs typeface="Calibri" panose="020F0502020204030204" pitchFamily="34" charset="0"/>
                <a:sym typeface="Helios"/>
              </a:rPr>
              <a:t>colusión</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agravada</a:t>
            </a:r>
            <a:r>
              <a:rPr lang="en-US" sz="2000" dirty="0">
                <a:solidFill>
                  <a:srgbClr val="18072B"/>
                </a:solidFill>
                <a:latin typeface="Calibri" panose="020F0502020204030204" pitchFamily="34" charset="0"/>
                <a:ea typeface="Helios"/>
                <a:cs typeface="Calibri" panose="020F0502020204030204" pitchFamily="34" charset="0"/>
                <a:sym typeface="Helios"/>
              </a:rPr>
              <a:t> y </a:t>
            </a:r>
            <a:r>
              <a:rPr lang="en-US" sz="2000" dirty="0" err="1">
                <a:solidFill>
                  <a:srgbClr val="18072B"/>
                </a:solidFill>
                <a:latin typeface="Calibri" panose="020F0502020204030204" pitchFamily="34" charset="0"/>
                <a:ea typeface="Helios"/>
                <a:cs typeface="Calibri" panose="020F0502020204030204" pitchFamily="34" charset="0"/>
                <a:sym typeface="Helios"/>
              </a:rPr>
              <a:t>cohecho</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activo</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genérico</a:t>
            </a:r>
            <a:r>
              <a:rPr lang="en-US" sz="2000" dirty="0">
                <a:solidFill>
                  <a:srgbClr val="18072B"/>
                </a:solidFill>
                <a:latin typeface="Calibri" panose="020F0502020204030204" pitchFamily="34" charset="0"/>
                <a:ea typeface="Helios"/>
                <a:cs typeface="Calibri" panose="020F0502020204030204" pitchFamily="34" charset="0"/>
                <a:sym typeface="Helios"/>
              </a:rPr>
              <a:t>.</a:t>
            </a:r>
          </a:p>
          <a:p>
            <a:pPr algn="just">
              <a:lnSpc>
                <a:spcPts val="2333"/>
              </a:lnSpc>
            </a:pPr>
            <a:endParaRPr lang="en-US" sz="2000" dirty="0">
              <a:solidFill>
                <a:srgbClr val="18072B"/>
              </a:solidFill>
              <a:latin typeface="Calibri" panose="020F0502020204030204" pitchFamily="34" charset="0"/>
              <a:ea typeface="Helios"/>
              <a:cs typeface="Calibri" panose="020F0502020204030204" pitchFamily="34" charset="0"/>
              <a:sym typeface="Helios"/>
            </a:endParaRPr>
          </a:p>
          <a:p>
            <a:pPr marL="374243" lvl="1" indent="-187122" algn="just">
              <a:lnSpc>
                <a:spcPts val="2426"/>
              </a:lnSpc>
              <a:spcBef>
                <a:spcPct val="0"/>
              </a:spcBef>
              <a:buFont typeface="Arial"/>
              <a:buChar char="•"/>
            </a:pPr>
            <a:r>
              <a:rPr lang="en-US" sz="2000" dirty="0">
                <a:solidFill>
                  <a:srgbClr val="18072B"/>
                </a:solidFill>
                <a:latin typeface="Calibri" panose="020F0502020204030204" pitchFamily="34" charset="0"/>
                <a:ea typeface="Helios"/>
                <a:cs typeface="Calibri" panose="020F0502020204030204" pitchFamily="34" charset="0"/>
                <a:sym typeface="Helios"/>
              </a:rPr>
              <a:t>En las diligencias </a:t>
            </a:r>
            <a:r>
              <a:rPr lang="en-US" sz="2000" dirty="0" err="1">
                <a:solidFill>
                  <a:srgbClr val="18072B"/>
                </a:solidFill>
                <a:latin typeface="Calibri" panose="020F0502020204030204" pitchFamily="34" charset="0"/>
                <a:ea typeface="Helios"/>
                <a:cs typeface="Calibri" panose="020F0502020204030204" pitchFamily="34" charset="0"/>
                <a:sym typeface="Helios"/>
              </a:rPr>
              <a:t>preliminares</a:t>
            </a:r>
            <a:r>
              <a:rPr lang="en-US" sz="2000" dirty="0">
                <a:solidFill>
                  <a:srgbClr val="18072B"/>
                </a:solidFill>
                <a:latin typeface="Calibri" panose="020F0502020204030204" pitchFamily="34" charset="0"/>
                <a:ea typeface="Helios"/>
                <a:cs typeface="Calibri" panose="020F0502020204030204" pitchFamily="34" charset="0"/>
                <a:sym typeface="Helios"/>
              </a:rPr>
              <a:t> no se </a:t>
            </a:r>
            <a:r>
              <a:rPr lang="en-US" sz="2000" dirty="0" err="1">
                <a:solidFill>
                  <a:srgbClr val="18072B"/>
                </a:solidFill>
                <a:latin typeface="Calibri" panose="020F0502020204030204" pitchFamily="34" charset="0"/>
                <a:ea typeface="Helios"/>
                <a:cs typeface="Calibri" panose="020F0502020204030204" pitchFamily="34" charset="0"/>
                <a:sym typeface="Helios"/>
              </a:rPr>
              <a:t>encontraba</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comprendido</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nuestro</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cliente</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pese</a:t>
            </a:r>
            <a:r>
              <a:rPr lang="en-US" sz="2000" dirty="0">
                <a:solidFill>
                  <a:srgbClr val="18072B"/>
                </a:solidFill>
                <a:latin typeface="Calibri" panose="020F0502020204030204" pitchFamily="34" charset="0"/>
                <a:ea typeface="Helios"/>
                <a:cs typeface="Calibri" panose="020F0502020204030204" pitchFamily="34" charset="0"/>
                <a:sym typeface="Helios"/>
              </a:rPr>
              <a:t> a que la </a:t>
            </a:r>
            <a:r>
              <a:rPr lang="en-US" sz="2000" dirty="0" err="1">
                <a:solidFill>
                  <a:srgbClr val="18072B"/>
                </a:solidFill>
                <a:latin typeface="Calibri" panose="020F0502020204030204" pitchFamily="34" charset="0"/>
                <a:ea typeface="Helios"/>
                <a:cs typeface="Calibri" panose="020F0502020204030204" pitchFamily="34" charset="0"/>
                <a:sym typeface="Helios"/>
              </a:rPr>
              <a:t>denuncia</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formulada</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si</a:t>
            </a:r>
            <a:r>
              <a:rPr lang="en-US" sz="2000" dirty="0">
                <a:solidFill>
                  <a:srgbClr val="18072B"/>
                </a:solidFill>
                <a:latin typeface="Calibri" panose="020F0502020204030204" pitchFamily="34" charset="0"/>
                <a:ea typeface="Helios"/>
                <a:cs typeface="Calibri" panose="020F0502020204030204" pitchFamily="34" charset="0"/>
                <a:sym typeface="Helios"/>
              </a:rPr>
              <a:t> lo </a:t>
            </a:r>
            <a:r>
              <a:rPr lang="en-US" sz="2000" dirty="0" err="1">
                <a:solidFill>
                  <a:srgbClr val="18072B"/>
                </a:solidFill>
                <a:latin typeface="Calibri" panose="020F0502020204030204" pitchFamily="34" charset="0"/>
                <a:ea typeface="Helios"/>
                <a:cs typeface="Calibri" panose="020F0502020204030204" pitchFamily="34" charset="0"/>
                <a:sym typeface="Helios"/>
              </a:rPr>
              <a:t>estaba</a:t>
            </a:r>
            <a:r>
              <a:rPr lang="en-US" sz="2000" dirty="0">
                <a:solidFill>
                  <a:srgbClr val="18072B"/>
                </a:solidFill>
                <a:latin typeface="Calibri" panose="020F0502020204030204" pitchFamily="34" charset="0"/>
                <a:ea typeface="Helios"/>
                <a:cs typeface="Calibri" panose="020F0502020204030204" pitchFamily="34" charset="0"/>
                <a:sym typeface="Helios"/>
              </a:rPr>
              <a:t>. </a:t>
            </a:r>
          </a:p>
          <a:p>
            <a:pPr algn="just">
              <a:lnSpc>
                <a:spcPts val="2426"/>
              </a:lnSpc>
              <a:spcBef>
                <a:spcPct val="0"/>
              </a:spcBef>
            </a:pPr>
            <a:endParaRPr lang="en-US" sz="2000" dirty="0">
              <a:solidFill>
                <a:srgbClr val="18072B"/>
              </a:solidFill>
              <a:latin typeface="Calibri" panose="020F0502020204030204" pitchFamily="34" charset="0"/>
              <a:ea typeface="Helios"/>
              <a:cs typeface="Calibri" panose="020F0502020204030204" pitchFamily="34" charset="0"/>
              <a:sym typeface="Helios"/>
            </a:endParaRPr>
          </a:p>
          <a:p>
            <a:pPr marL="374243" lvl="1" indent="-187122" algn="just">
              <a:lnSpc>
                <a:spcPts val="2426"/>
              </a:lnSpc>
              <a:spcBef>
                <a:spcPct val="0"/>
              </a:spcBef>
              <a:buFont typeface="Arial"/>
              <a:buChar char="•"/>
            </a:pPr>
            <a:r>
              <a:rPr lang="en-US" sz="2000" dirty="0">
                <a:solidFill>
                  <a:srgbClr val="18072B"/>
                </a:solidFill>
                <a:latin typeface="Calibri" panose="020F0502020204030204" pitchFamily="34" charset="0"/>
                <a:ea typeface="Helios"/>
                <a:cs typeface="Calibri" panose="020F0502020204030204" pitchFamily="34" charset="0"/>
                <a:sym typeface="Helios"/>
              </a:rPr>
              <a:t>Solo se </a:t>
            </a:r>
            <a:r>
              <a:rPr lang="en-US" sz="2000" dirty="0" err="1">
                <a:solidFill>
                  <a:srgbClr val="18072B"/>
                </a:solidFill>
                <a:latin typeface="Calibri" panose="020F0502020204030204" pitchFamily="34" charset="0"/>
                <a:ea typeface="Helios"/>
                <a:cs typeface="Calibri" panose="020F0502020204030204" pitchFamily="34" charset="0"/>
                <a:sym typeface="Helios"/>
              </a:rPr>
              <a:t>notificó</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formalmente</a:t>
            </a:r>
            <a:r>
              <a:rPr lang="en-US" sz="2000" dirty="0">
                <a:solidFill>
                  <a:srgbClr val="18072B"/>
                </a:solidFill>
                <a:latin typeface="Calibri" panose="020F0502020204030204" pitchFamily="34" charset="0"/>
                <a:ea typeface="Helios"/>
                <a:cs typeface="Calibri" panose="020F0502020204030204" pitchFamily="34" charset="0"/>
                <a:sym typeface="Helios"/>
              </a:rPr>
              <a:t> de la </a:t>
            </a:r>
            <a:r>
              <a:rPr lang="en-US" sz="2000" dirty="0" err="1">
                <a:solidFill>
                  <a:srgbClr val="18072B"/>
                </a:solidFill>
                <a:latin typeface="Calibri" panose="020F0502020204030204" pitchFamily="34" charset="0"/>
                <a:ea typeface="Helios"/>
                <a:cs typeface="Calibri" panose="020F0502020204030204" pitchFamily="34" charset="0"/>
                <a:sym typeface="Helios"/>
              </a:rPr>
              <a:t>apertura</a:t>
            </a:r>
            <a:r>
              <a:rPr lang="en-US" sz="2000" dirty="0">
                <a:solidFill>
                  <a:srgbClr val="18072B"/>
                </a:solidFill>
                <a:latin typeface="Calibri" panose="020F0502020204030204" pitchFamily="34" charset="0"/>
                <a:ea typeface="Helios"/>
                <a:cs typeface="Calibri" panose="020F0502020204030204" pitchFamily="34" charset="0"/>
                <a:sym typeface="Helios"/>
              </a:rPr>
              <a:t> de diligencias </a:t>
            </a:r>
            <a:r>
              <a:rPr lang="en-US" sz="2000" dirty="0" err="1">
                <a:solidFill>
                  <a:srgbClr val="18072B"/>
                </a:solidFill>
                <a:latin typeface="Calibri" panose="020F0502020204030204" pitchFamily="34" charset="0"/>
                <a:ea typeface="Helios"/>
                <a:cs typeface="Calibri" panose="020F0502020204030204" pitchFamily="34" charset="0"/>
                <a:sym typeface="Helios"/>
              </a:rPr>
              <a:t>preliminares</a:t>
            </a:r>
            <a:r>
              <a:rPr lang="en-US" sz="2000" dirty="0">
                <a:solidFill>
                  <a:srgbClr val="18072B"/>
                </a:solidFill>
                <a:latin typeface="Calibri" panose="020F0502020204030204" pitchFamily="34" charset="0"/>
                <a:ea typeface="Helios"/>
                <a:cs typeface="Calibri" panose="020F0502020204030204" pitchFamily="34" charset="0"/>
                <a:sym typeface="Helios"/>
              </a:rPr>
              <a:t> a 4 de </a:t>
            </a:r>
            <a:r>
              <a:rPr lang="en-US" sz="2000" dirty="0" err="1">
                <a:solidFill>
                  <a:srgbClr val="18072B"/>
                </a:solidFill>
                <a:latin typeface="Calibri" panose="020F0502020204030204" pitchFamily="34" charset="0"/>
                <a:ea typeface="Helios"/>
                <a:cs typeface="Calibri" panose="020F0502020204030204" pitchFamily="34" charset="0"/>
                <a:sym typeface="Helios"/>
              </a:rPr>
              <a:t>los</a:t>
            </a:r>
            <a:r>
              <a:rPr lang="en-US" sz="2000" dirty="0">
                <a:solidFill>
                  <a:srgbClr val="18072B"/>
                </a:solidFill>
                <a:latin typeface="Calibri" panose="020F0502020204030204" pitchFamily="34" charset="0"/>
                <a:ea typeface="Helios"/>
                <a:cs typeface="Calibri" panose="020F0502020204030204" pitchFamily="34" charset="0"/>
                <a:sym typeface="Helios"/>
              </a:rPr>
              <a:t> 5 </a:t>
            </a:r>
            <a:r>
              <a:rPr lang="en-US" sz="2000" dirty="0" err="1">
                <a:solidFill>
                  <a:srgbClr val="18072B"/>
                </a:solidFill>
                <a:latin typeface="Calibri" panose="020F0502020204030204" pitchFamily="34" charset="0"/>
                <a:ea typeface="Helios"/>
                <a:cs typeface="Calibri" panose="020F0502020204030204" pitchFamily="34" charset="0"/>
                <a:sym typeface="Helios"/>
              </a:rPr>
              <a:t>imputados</a:t>
            </a:r>
            <a:r>
              <a:rPr lang="en-US" sz="2000" dirty="0">
                <a:solidFill>
                  <a:srgbClr val="18072B"/>
                </a:solidFill>
                <a:latin typeface="Calibri" panose="020F0502020204030204" pitchFamily="34" charset="0"/>
                <a:ea typeface="Helios"/>
                <a:cs typeface="Calibri" panose="020F0502020204030204" pitchFamily="34" charset="0"/>
                <a:sym typeface="Helios"/>
              </a:rPr>
              <a:t>, y se </a:t>
            </a:r>
            <a:r>
              <a:rPr lang="en-US" sz="2000" dirty="0" err="1">
                <a:solidFill>
                  <a:srgbClr val="18072B"/>
                </a:solidFill>
                <a:latin typeface="Calibri" panose="020F0502020204030204" pitchFamily="34" charset="0"/>
                <a:ea typeface="Helios"/>
                <a:cs typeface="Calibri" panose="020F0502020204030204" pitchFamily="34" charset="0"/>
                <a:sym typeface="Helios"/>
              </a:rPr>
              <a:t>utilizó</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el</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rótulo</a:t>
            </a:r>
            <a:r>
              <a:rPr lang="en-US" sz="2000" dirty="0">
                <a:solidFill>
                  <a:srgbClr val="18072B"/>
                </a:solidFill>
                <a:latin typeface="Calibri" panose="020F0502020204030204" pitchFamily="34" charset="0"/>
                <a:ea typeface="Helios"/>
                <a:cs typeface="Calibri" panose="020F0502020204030204" pitchFamily="34" charset="0"/>
                <a:sym typeface="Helios"/>
              </a:rPr>
              <a:t> ‘’contra </a:t>
            </a:r>
            <a:r>
              <a:rPr lang="en-US" sz="2000" dirty="0" err="1">
                <a:solidFill>
                  <a:srgbClr val="18072B"/>
                </a:solidFill>
                <a:latin typeface="Calibri" panose="020F0502020204030204" pitchFamily="34" charset="0"/>
                <a:ea typeface="Helios"/>
                <a:cs typeface="Calibri" panose="020F0502020204030204" pitchFamily="34" charset="0"/>
                <a:sym typeface="Helios"/>
              </a:rPr>
              <a:t>los</a:t>
            </a:r>
            <a:r>
              <a:rPr lang="en-US" sz="2000" dirty="0">
                <a:solidFill>
                  <a:srgbClr val="18072B"/>
                </a:solidFill>
                <a:latin typeface="Calibri" panose="020F0502020204030204" pitchFamily="34" charset="0"/>
                <a:ea typeface="Helios"/>
                <a:cs typeface="Calibri" panose="020F0502020204030204" pitchFamily="34" charset="0"/>
                <a:sym typeface="Helios"/>
              </a:rPr>
              <a:t> que </a:t>
            </a:r>
            <a:r>
              <a:rPr lang="en-US" sz="2000" dirty="0" err="1">
                <a:solidFill>
                  <a:srgbClr val="18072B"/>
                </a:solidFill>
                <a:latin typeface="Calibri" panose="020F0502020204030204" pitchFamily="34" charset="0"/>
                <a:ea typeface="Helios"/>
                <a:cs typeface="Calibri" panose="020F0502020204030204" pitchFamily="34" charset="0"/>
                <a:sym typeface="Helios"/>
              </a:rPr>
              <a:t>resulten</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responsables</a:t>
            </a:r>
            <a:r>
              <a:rPr lang="en-US" sz="2000" dirty="0">
                <a:solidFill>
                  <a:srgbClr val="18072B"/>
                </a:solidFill>
                <a:latin typeface="Calibri" panose="020F0502020204030204" pitchFamily="34" charset="0"/>
                <a:ea typeface="Helios"/>
                <a:cs typeface="Calibri" panose="020F0502020204030204" pitchFamily="34" charset="0"/>
                <a:sym typeface="Helios"/>
              </a:rPr>
              <a:t>’’ para </a:t>
            </a:r>
            <a:r>
              <a:rPr lang="en-US" sz="2000" dirty="0" err="1">
                <a:solidFill>
                  <a:srgbClr val="18072B"/>
                </a:solidFill>
                <a:latin typeface="Calibri" panose="020F0502020204030204" pitchFamily="34" charset="0"/>
                <a:ea typeface="Helios"/>
                <a:cs typeface="Calibri" panose="020F0502020204030204" pitchFamily="34" charset="0"/>
                <a:sym typeface="Helios"/>
              </a:rPr>
              <a:t>investigar</a:t>
            </a:r>
            <a:r>
              <a:rPr lang="en-US" sz="2000" dirty="0">
                <a:solidFill>
                  <a:srgbClr val="18072B"/>
                </a:solidFill>
                <a:latin typeface="Calibri" panose="020F0502020204030204" pitchFamily="34" charset="0"/>
                <a:ea typeface="Helios"/>
                <a:cs typeface="Calibri" panose="020F0502020204030204" pitchFamily="34" charset="0"/>
                <a:sym typeface="Helios"/>
              </a:rPr>
              <a:t> a </a:t>
            </a:r>
            <a:r>
              <a:rPr lang="en-US" sz="2000" dirty="0" err="1">
                <a:solidFill>
                  <a:srgbClr val="18072B"/>
                </a:solidFill>
                <a:latin typeface="Calibri" panose="020F0502020204030204" pitchFamily="34" charset="0"/>
                <a:ea typeface="Helios"/>
                <a:cs typeface="Calibri" panose="020F0502020204030204" pitchFamily="34" charset="0"/>
                <a:sym typeface="Helios"/>
              </a:rPr>
              <a:t>los</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demás</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involucrados</a:t>
            </a:r>
            <a:r>
              <a:rPr lang="en-US" sz="2000" dirty="0">
                <a:solidFill>
                  <a:srgbClr val="18072B"/>
                </a:solidFill>
                <a:latin typeface="Calibri" panose="020F0502020204030204" pitchFamily="34" charset="0"/>
                <a:ea typeface="Helios"/>
                <a:cs typeface="Calibri" panose="020F0502020204030204" pitchFamily="34" charset="0"/>
                <a:sym typeface="Helios"/>
              </a:rPr>
              <a:t>.</a:t>
            </a:r>
          </a:p>
          <a:p>
            <a:pPr algn="just">
              <a:lnSpc>
                <a:spcPts val="2426"/>
              </a:lnSpc>
              <a:spcBef>
                <a:spcPct val="0"/>
              </a:spcBef>
            </a:pPr>
            <a:endParaRPr lang="en-US" sz="2000" dirty="0">
              <a:solidFill>
                <a:srgbClr val="18072B"/>
              </a:solidFill>
              <a:latin typeface="Calibri" panose="020F0502020204030204" pitchFamily="34" charset="0"/>
              <a:ea typeface="Helios"/>
              <a:cs typeface="Calibri" panose="020F0502020204030204" pitchFamily="34" charset="0"/>
              <a:sym typeface="Helios"/>
            </a:endParaRPr>
          </a:p>
          <a:p>
            <a:pPr marL="374243" lvl="1" indent="-187122" algn="just">
              <a:lnSpc>
                <a:spcPts val="2426"/>
              </a:lnSpc>
              <a:spcBef>
                <a:spcPct val="0"/>
              </a:spcBef>
              <a:buFont typeface="Arial"/>
              <a:buChar char="•"/>
            </a:pPr>
            <a:r>
              <a:rPr lang="en-US" sz="2000" dirty="0">
                <a:solidFill>
                  <a:srgbClr val="18072B"/>
                </a:solidFill>
                <a:latin typeface="Calibri" panose="020F0502020204030204" pitchFamily="34" charset="0"/>
                <a:ea typeface="Helios"/>
                <a:cs typeface="Calibri" panose="020F0502020204030204" pitchFamily="34" charset="0"/>
                <a:sym typeface="Helios"/>
              </a:rPr>
              <a:t>Se </a:t>
            </a:r>
            <a:r>
              <a:rPr lang="en-US" sz="2000" dirty="0" err="1">
                <a:solidFill>
                  <a:srgbClr val="18072B"/>
                </a:solidFill>
                <a:latin typeface="Calibri" panose="020F0502020204030204" pitchFamily="34" charset="0"/>
                <a:ea typeface="Helios"/>
                <a:cs typeface="Calibri" panose="020F0502020204030204" pitchFamily="34" charset="0"/>
                <a:sym typeface="Helios"/>
              </a:rPr>
              <a:t>vulneraron</a:t>
            </a:r>
            <a:r>
              <a:rPr lang="en-US" sz="2000" dirty="0">
                <a:solidFill>
                  <a:srgbClr val="18072B"/>
                </a:solidFill>
                <a:latin typeface="Calibri" panose="020F0502020204030204" pitchFamily="34" charset="0"/>
                <a:ea typeface="Helios"/>
                <a:cs typeface="Calibri" panose="020F0502020204030204" pitchFamily="34" charset="0"/>
                <a:sym typeface="Helios"/>
              </a:rPr>
              <a:t> derechos </a:t>
            </a:r>
            <a:r>
              <a:rPr lang="en-US" sz="2000" dirty="0" err="1">
                <a:solidFill>
                  <a:srgbClr val="18072B"/>
                </a:solidFill>
                <a:latin typeface="Calibri" panose="020F0502020204030204" pitchFamily="34" charset="0"/>
                <a:ea typeface="Helios"/>
                <a:cs typeface="Calibri" panose="020F0502020204030204" pitchFamily="34" charset="0"/>
                <a:sym typeface="Helios"/>
              </a:rPr>
              <a:t>fundamentales</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como</a:t>
            </a:r>
            <a:r>
              <a:rPr lang="en-US" sz="2000" dirty="0">
                <a:solidFill>
                  <a:srgbClr val="18072B"/>
                </a:solidFill>
                <a:latin typeface="Calibri" panose="020F0502020204030204" pitchFamily="34" charset="0"/>
                <a:ea typeface="Helios"/>
                <a:cs typeface="Calibri" panose="020F0502020204030204" pitchFamily="34" charset="0"/>
                <a:sym typeface="Helios"/>
              </a:rPr>
              <a:t> </a:t>
            </a:r>
            <a:r>
              <a:rPr lang="en-US" sz="2000" dirty="0" err="1">
                <a:solidFill>
                  <a:srgbClr val="18072B"/>
                </a:solidFill>
                <a:latin typeface="Calibri" panose="020F0502020204030204" pitchFamily="34" charset="0"/>
                <a:ea typeface="Helios"/>
                <a:cs typeface="Calibri" panose="020F0502020204030204" pitchFamily="34" charset="0"/>
                <a:sym typeface="Helios"/>
              </a:rPr>
              <a:t>el</a:t>
            </a:r>
            <a:r>
              <a:rPr lang="en-US" sz="2000" dirty="0">
                <a:solidFill>
                  <a:srgbClr val="18072B"/>
                </a:solidFill>
                <a:latin typeface="Calibri" panose="020F0502020204030204" pitchFamily="34" charset="0"/>
                <a:ea typeface="Helios"/>
                <a:cs typeface="Calibri" panose="020F0502020204030204" pitchFamily="34" charset="0"/>
                <a:sym typeface="Helios"/>
              </a:rPr>
              <a:t> derecho a la </a:t>
            </a:r>
            <a:r>
              <a:rPr lang="en-US" sz="2000" dirty="0" err="1">
                <a:solidFill>
                  <a:srgbClr val="18072B"/>
                </a:solidFill>
                <a:latin typeface="Calibri" panose="020F0502020204030204" pitchFamily="34" charset="0"/>
                <a:ea typeface="Helios"/>
                <a:cs typeface="Calibri" panose="020F0502020204030204" pitchFamily="34" charset="0"/>
                <a:sym typeface="Helios"/>
              </a:rPr>
              <a:t>defensa</a:t>
            </a:r>
            <a:r>
              <a:rPr lang="en-US" sz="2000" dirty="0">
                <a:solidFill>
                  <a:srgbClr val="18072B"/>
                </a:solidFill>
                <a:latin typeface="Calibri" panose="020F0502020204030204" pitchFamily="34" charset="0"/>
                <a:ea typeface="Helios"/>
                <a:cs typeface="Calibri" panose="020F0502020204030204" pitchFamily="34" charset="0"/>
                <a:sym typeface="Helios"/>
              </a:rPr>
              <a:t>. </a:t>
            </a:r>
          </a:p>
          <a:p>
            <a:pPr algn="just">
              <a:lnSpc>
                <a:spcPts val="2426"/>
              </a:lnSpc>
              <a:spcBef>
                <a:spcPct val="0"/>
              </a:spcBef>
            </a:pPr>
            <a:endParaRPr lang="en-US" sz="1733" dirty="0">
              <a:solidFill>
                <a:srgbClr val="18072B"/>
              </a:solidFill>
              <a:latin typeface="Calibri" panose="020F0502020204030204" pitchFamily="34" charset="0"/>
              <a:ea typeface="Helios"/>
              <a:cs typeface="Calibri" panose="020F0502020204030204" pitchFamily="34" charset="0"/>
              <a:sym typeface="Helios"/>
            </a:endParaRPr>
          </a:p>
        </p:txBody>
      </p:sp>
      <p:sp>
        <p:nvSpPr>
          <p:cNvPr id="15" name="Rectángulo 14">
            <a:extLst>
              <a:ext uri="{FF2B5EF4-FFF2-40B4-BE49-F238E27FC236}">
                <a16:creationId xmlns:a16="http://schemas.microsoft.com/office/drawing/2014/main" id="{0433B64A-273E-EAA5-2ED4-18EE45C4B692}"/>
              </a:ext>
            </a:extLst>
          </p:cNvPr>
          <p:cNvSpPr/>
          <p:nvPr/>
        </p:nvSpPr>
        <p:spPr>
          <a:xfrm>
            <a:off x="1209368" y="2153265"/>
            <a:ext cx="9822426" cy="3831016"/>
          </a:xfrm>
          <a:prstGeom prst="rect">
            <a:avLst/>
          </a:prstGeom>
          <a:no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AutoShape 2"/>
          <p:cNvSpPr/>
          <p:nvPr/>
        </p:nvSpPr>
        <p:spPr>
          <a:xfrm>
            <a:off x="433639" y="3806940"/>
            <a:ext cx="11586895" cy="27621"/>
          </a:xfrm>
          <a:prstGeom prst="line">
            <a:avLst/>
          </a:prstGeom>
          <a:ln w="38100" cap="flat">
            <a:solidFill>
              <a:srgbClr val="18072B"/>
            </a:solidFill>
            <a:prstDash val="solid"/>
            <a:headEnd type="none" w="sm" len="sm"/>
            <a:tailEnd type="triangle" w="lg" len="med"/>
          </a:ln>
        </p:spPr>
        <p:txBody>
          <a:bodyPr/>
          <a:lstStyle/>
          <a:p>
            <a:endParaRPr lang="es-PE" sz="1200"/>
          </a:p>
        </p:txBody>
      </p:sp>
      <p:grpSp>
        <p:nvGrpSpPr>
          <p:cNvPr id="3" name="Group 3"/>
          <p:cNvGrpSpPr/>
          <p:nvPr/>
        </p:nvGrpSpPr>
        <p:grpSpPr>
          <a:xfrm>
            <a:off x="4975858" y="3654912"/>
            <a:ext cx="208795" cy="208795"/>
            <a:chOff x="0" y="0"/>
            <a:chExt cx="812800" cy="812800"/>
          </a:xfrm>
        </p:grpSpPr>
        <p:sp>
          <p:nvSpPr>
            <p:cNvPr id="4" name="Freeform 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a:p>
          </p:txBody>
        </p:sp>
        <p:sp>
          <p:nvSpPr>
            <p:cNvPr id="5" name="TextBox 5"/>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a:p>
          </p:txBody>
        </p:sp>
      </p:grpSp>
      <p:sp>
        <p:nvSpPr>
          <p:cNvPr id="6" name="AutoShape 6"/>
          <p:cNvSpPr/>
          <p:nvPr/>
        </p:nvSpPr>
        <p:spPr>
          <a:xfrm>
            <a:off x="5080256" y="3759309"/>
            <a:ext cx="0" cy="466696"/>
          </a:xfrm>
          <a:prstGeom prst="line">
            <a:avLst/>
          </a:prstGeom>
          <a:ln w="38100" cap="flat">
            <a:solidFill>
              <a:srgbClr val="18072B"/>
            </a:solidFill>
            <a:prstDash val="solid"/>
            <a:headEnd type="none" w="sm" len="sm"/>
            <a:tailEnd type="none" w="sm" len="sm"/>
          </a:ln>
        </p:spPr>
        <p:txBody>
          <a:bodyPr/>
          <a:lstStyle/>
          <a:p>
            <a:endParaRPr lang="es-PE" sz="1200"/>
          </a:p>
        </p:txBody>
      </p:sp>
      <p:sp>
        <p:nvSpPr>
          <p:cNvPr id="7" name="AutoShape 7"/>
          <p:cNvSpPr/>
          <p:nvPr/>
        </p:nvSpPr>
        <p:spPr>
          <a:xfrm>
            <a:off x="1376998" y="3903400"/>
            <a:ext cx="0" cy="240941"/>
          </a:xfrm>
          <a:prstGeom prst="line">
            <a:avLst/>
          </a:prstGeom>
          <a:ln w="38100" cap="flat">
            <a:solidFill>
              <a:srgbClr val="18072B"/>
            </a:solidFill>
            <a:prstDash val="solid"/>
            <a:headEnd type="none" w="sm" len="sm"/>
            <a:tailEnd type="none" w="sm" len="sm"/>
          </a:ln>
        </p:spPr>
        <p:txBody>
          <a:bodyPr/>
          <a:lstStyle/>
          <a:p>
            <a:endParaRPr lang="es-PE" sz="1200"/>
          </a:p>
        </p:txBody>
      </p:sp>
      <p:sp>
        <p:nvSpPr>
          <p:cNvPr id="8" name="AutoShape 8"/>
          <p:cNvSpPr/>
          <p:nvPr/>
        </p:nvSpPr>
        <p:spPr>
          <a:xfrm flipV="1">
            <a:off x="2958404" y="3383651"/>
            <a:ext cx="0" cy="302782"/>
          </a:xfrm>
          <a:prstGeom prst="line">
            <a:avLst/>
          </a:prstGeom>
          <a:ln w="38100" cap="flat">
            <a:solidFill>
              <a:srgbClr val="18072B"/>
            </a:solidFill>
            <a:prstDash val="solid"/>
            <a:headEnd type="none" w="sm" len="sm"/>
            <a:tailEnd type="none" w="sm" len="sm"/>
          </a:ln>
        </p:spPr>
        <p:txBody>
          <a:bodyPr/>
          <a:lstStyle/>
          <a:p>
            <a:endParaRPr lang="es-PE" sz="1200"/>
          </a:p>
        </p:txBody>
      </p:sp>
      <p:grpSp>
        <p:nvGrpSpPr>
          <p:cNvPr id="9" name="Group 9"/>
          <p:cNvGrpSpPr/>
          <p:nvPr/>
        </p:nvGrpSpPr>
        <p:grpSpPr>
          <a:xfrm>
            <a:off x="1268514" y="3686433"/>
            <a:ext cx="216967" cy="216967"/>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a:p>
          </p:txBody>
        </p:sp>
        <p:sp>
          <p:nvSpPr>
            <p:cNvPr id="11" name="TextBox 11"/>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a:p>
          </p:txBody>
        </p:sp>
      </p:grpSp>
      <p:sp>
        <p:nvSpPr>
          <p:cNvPr id="12" name="TextBox 12"/>
          <p:cNvSpPr txBox="1"/>
          <p:nvPr/>
        </p:nvSpPr>
        <p:spPr>
          <a:xfrm>
            <a:off x="1643064" y="610838"/>
            <a:ext cx="8785322" cy="769441"/>
          </a:xfrm>
          <a:prstGeom prst="rect">
            <a:avLst/>
          </a:prstGeom>
        </p:spPr>
        <p:txBody>
          <a:bodyPr lIns="0" tIns="0" rIns="0" bIns="0" rtlCol="0" anchor="t">
            <a:spAutoFit/>
          </a:bodyPr>
          <a:lstStyle/>
          <a:p>
            <a:pPr algn="ctr">
              <a:lnSpc>
                <a:spcPts val="3005"/>
              </a:lnSpc>
              <a:spcBef>
                <a:spcPct val="0"/>
              </a:spcBef>
            </a:pPr>
            <a:r>
              <a:rPr lang="en-US" sz="2504" spc="75" dirty="0">
                <a:solidFill>
                  <a:srgbClr val="004AAD"/>
                </a:solidFill>
                <a:latin typeface="Calibri" panose="020F0502020204030204" pitchFamily="34" charset="0"/>
                <a:ea typeface="Borel"/>
                <a:cs typeface="Calibri" panose="020F0502020204030204" pitchFamily="34" charset="0"/>
                <a:sym typeface="Borel"/>
              </a:rPr>
              <a:t>LÍNEA DE TIEMPO SOBRE EL CASO “</a:t>
            </a:r>
            <a:r>
              <a:rPr lang="en-US" sz="2504" spc="75" dirty="0" err="1">
                <a:solidFill>
                  <a:srgbClr val="004AAD"/>
                </a:solidFill>
                <a:latin typeface="Calibri" panose="020F0502020204030204" pitchFamily="34" charset="0"/>
                <a:ea typeface="Borel"/>
                <a:cs typeface="Calibri" panose="020F0502020204030204" pitchFamily="34" charset="0"/>
                <a:sym typeface="Borel"/>
              </a:rPr>
              <a:t>Expediente</a:t>
            </a:r>
            <a:r>
              <a:rPr lang="en-US" sz="2504" spc="75" dirty="0">
                <a:solidFill>
                  <a:srgbClr val="004AAD"/>
                </a:solidFill>
                <a:latin typeface="Calibri" panose="020F0502020204030204" pitchFamily="34" charset="0"/>
                <a:ea typeface="Borel"/>
                <a:cs typeface="Calibri" panose="020F0502020204030204" pitchFamily="34" charset="0"/>
                <a:sym typeface="Borel"/>
              </a:rPr>
              <a:t>: 00885-2021-0-2402-JR-PE-02”</a:t>
            </a:r>
          </a:p>
        </p:txBody>
      </p:sp>
      <p:grpSp>
        <p:nvGrpSpPr>
          <p:cNvPr id="13" name="Group 13"/>
          <p:cNvGrpSpPr/>
          <p:nvPr/>
        </p:nvGrpSpPr>
        <p:grpSpPr>
          <a:xfrm>
            <a:off x="2849920" y="3686433"/>
            <a:ext cx="216967" cy="216967"/>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a:p>
          </p:txBody>
        </p:sp>
        <p:sp>
          <p:nvSpPr>
            <p:cNvPr id="15" name="TextBox 15"/>
            <p:cNvSpPr txBox="1"/>
            <p:nvPr/>
          </p:nvSpPr>
          <p:spPr>
            <a:xfrm>
              <a:off x="76200" y="76200"/>
              <a:ext cx="660400" cy="660400"/>
            </a:xfrm>
            <a:prstGeom prst="rect">
              <a:avLst/>
            </a:prstGeom>
          </p:spPr>
          <p:txBody>
            <a:bodyPr lIns="33867" tIns="33867" rIns="33867" bIns="33867" rtlCol="0" anchor="ctr"/>
            <a:lstStyle/>
            <a:p>
              <a:pPr algn="ctr">
                <a:lnSpc>
                  <a:spcPts val="93"/>
                </a:lnSpc>
              </a:pPr>
              <a:endParaRPr sz="1200"/>
            </a:p>
          </p:txBody>
        </p:sp>
      </p:grpSp>
      <p:grpSp>
        <p:nvGrpSpPr>
          <p:cNvPr id="23" name="Group 23"/>
          <p:cNvGrpSpPr/>
          <p:nvPr/>
        </p:nvGrpSpPr>
        <p:grpSpPr>
          <a:xfrm rot="-10800000">
            <a:off x="10963084" y="3697309"/>
            <a:ext cx="216967" cy="447033"/>
            <a:chOff x="0" y="0"/>
            <a:chExt cx="433935" cy="894067"/>
          </a:xfrm>
        </p:grpSpPr>
        <p:grpSp>
          <p:nvGrpSpPr>
            <p:cNvPr id="24" name="Group 24"/>
            <p:cNvGrpSpPr/>
            <p:nvPr/>
          </p:nvGrpSpPr>
          <p:grpSpPr>
            <a:xfrm>
              <a:off x="0" y="460132"/>
              <a:ext cx="433935" cy="433935"/>
              <a:chOff x="0" y="0"/>
              <a:chExt cx="812800" cy="812800"/>
            </a:xfrm>
          </p:grpSpPr>
          <p:sp>
            <p:nvSpPr>
              <p:cNvPr id="25" name="Freeform 2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a:p>
            </p:txBody>
          </p:sp>
          <p:sp>
            <p:nvSpPr>
              <p:cNvPr id="26" name="TextBox 26"/>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a:p>
            </p:txBody>
          </p:sp>
        </p:grpSp>
        <p:sp>
          <p:nvSpPr>
            <p:cNvPr id="27" name="AutoShape 27"/>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a:p>
          </p:txBody>
        </p:sp>
      </p:grpSp>
      <p:sp>
        <p:nvSpPr>
          <p:cNvPr id="28" name="TextBox 28"/>
          <p:cNvSpPr txBox="1"/>
          <p:nvPr/>
        </p:nvSpPr>
        <p:spPr>
          <a:xfrm>
            <a:off x="564991" y="4112592"/>
            <a:ext cx="1624013" cy="1598130"/>
          </a:xfrm>
          <a:prstGeom prst="rect">
            <a:avLst/>
          </a:prstGeom>
        </p:spPr>
        <p:txBody>
          <a:bodyPr lIns="0" tIns="0" rIns="0" bIns="0" rtlCol="0" anchor="t">
            <a:spAutoFit/>
          </a:bodyPr>
          <a:lstStyle/>
          <a:p>
            <a:pPr algn="ctr">
              <a:lnSpc>
                <a:spcPts val="2053"/>
              </a:lnSpc>
            </a:pPr>
            <a:endParaRPr sz="1200" dirty="0"/>
          </a:p>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23/04/20</a:t>
            </a:r>
          </a:p>
          <a:p>
            <a:pPr algn="ctr">
              <a:lnSpc>
                <a:spcPts val="2053"/>
              </a:lnSpc>
            </a:pPr>
            <a:r>
              <a:rPr lang="en-US" sz="1466" b="1" dirty="0" err="1">
                <a:solidFill>
                  <a:srgbClr val="002060"/>
                </a:solidFill>
                <a:latin typeface="Calibri" panose="020F0502020204030204" pitchFamily="34" charset="0"/>
                <a:ea typeface="Helios"/>
                <a:cs typeface="Calibri" panose="020F0502020204030204" pitchFamily="34" charset="0"/>
                <a:sym typeface="Helios"/>
              </a:rPr>
              <a:t>Denuncia</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formulada</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en</a:t>
            </a:r>
            <a:r>
              <a:rPr lang="en-US" sz="1466" b="1" dirty="0">
                <a:solidFill>
                  <a:srgbClr val="002060"/>
                </a:solidFill>
                <a:latin typeface="Calibri" panose="020F0502020204030204" pitchFamily="34" charset="0"/>
                <a:ea typeface="Helios"/>
                <a:cs typeface="Calibri" panose="020F0502020204030204" pitchFamily="34" charset="0"/>
                <a:sym typeface="Helios"/>
              </a:rPr>
              <a:t> contra de mi </a:t>
            </a:r>
            <a:r>
              <a:rPr lang="en-US" sz="1466" b="1" dirty="0" err="1">
                <a:solidFill>
                  <a:srgbClr val="002060"/>
                </a:solidFill>
                <a:latin typeface="Calibri" panose="020F0502020204030204" pitchFamily="34" charset="0"/>
                <a:ea typeface="Helios"/>
                <a:cs typeface="Calibri" panose="020F0502020204030204" pitchFamily="34" charset="0"/>
                <a:sym typeface="Helios"/>
              </a:rPr>
              <a:t>patrocinado</a:t>
            </a:r>
            <a:r>
              <a:rPr lang="en-US" sz="1466" b="1" dirty="0">
                <a:solidFill>
                  <a:srgbClr val="002060"/>
                </a:solidFill>
                <a:latin typeface="Calibri" panose="020F0502020204030204" pitchFamily="34" charset="0"/>
                <a:ea typeface="Helios"/>
                <a:cs typeface="Calibri" panose="020F0502020204030204" pitchFamily="34" charset="0"/>
                <a:sym typeface="Helios"/>
              </a:rPr>
              <a:t> </a:t>
            </a:r>
          </a:p>
          <a:p>
            <a:pPr algn="ctr">
              <a:lnSpc>
                <a:spcPts val="2053"/>
              </a:lnSpc>
              <a:spcBef>
                <a:spcPct val="0"/>
              </a:spcBef>
            </a:pPr>
            <a:endParaRPr lang="en-US" sz="1466" dirty="0">
              <a:solidFill>
                <a:srgbClr val="18072B"/>
              </a:solidFill>
              <a:latin typeface="Calibri" panose="020F0502020204030204" pitchFamily="34" charset="0"/>
              <a:ea typeface="Helios"/>
              <a:cs typeface="Calibri" panose="020F0502020204030204" pitchFamily="34" charset="0"/>
              <a:sym typeface="Helios"/>
            </a:endParaRPr>
          </a:p>
        </p:txBody>
      </p:sp>
      <p:sp>
        <p:nvSpPr>
          <p:cNvPr id="29" name="TextBox 29"/>
          <p:cNvSpPr txBox="1"/>
          <p:nvPr/>
        </p:nvSpPr>
        <p:spPr>
          <a:xfrm>
            <a:off x="5841496" y="1549694"/>
            <a:ext cx="4572260" cy="2136739"/>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26/12/21</a:t>
            </a:r>
          </a:p>
          <a:p>
            <a:pPr algn="ctr">
              <a:lnSpc>
                <a:spcPts val="2053"/>
              </a:lnSpc>
            </a:pPr>
            <a:r>
              <a:rPr lang="en-US" sz="1466" b="1" dirty="0">
                <a:solidFill>
                  <a:srgbClr val="002060"/>
                </a:solidFill>
                <a:latin typeface="Calibri" panose="020F0502020204030204" pitchFamily="34" charset="0"/>
                <a:ea typeface="Helios"/>
                <a:cs typeface="Calibri" panose="020F0502020204030204" pitchFamily="34" charset="0"/>
                <a:sym typeface="Helios"/>
              </a:rPr>
              <a:t>El MP </a:t>
            </a:r>
            <a:r>
              <a:rPr lang="en-US" sz="1466" b="1" dirty="0" err="1">
                <a:solidFill>
                  <a:srgbClr val="002060"/>
                </a:solidFill>
                <a:latin typeface="Calibri" panose="020F0502020204030204" pitchFamily="34" charset="0"/>
                <a:ea typeface="Helios"/>
                <a:cs typeface="Calibri" panose="020F0502020204030204" pitchFamily="34" charset="0"/>
                <a:sym typeface="Helios"/>
              </a:rPr>
              <a:t>emitió</a:t>
            </a:r>
            <a:r>
              <a:rPr lang="en-US" sz="1466" b="1" dirty="0">
                <a:solidFill>
                  <a:srgbClr val="002060"/>
                </a:solidFill>
                <a:latin typeface="Calibri" panose="020F0502020204030204" pitchFamily="34" charset="0"/>
                <a:ea typeface="Helios"/>
                <a:cs typeface="Calibri" panose="020F0502020204030204" pitchFamily="34" charset="0"/>
                <a:sym typeface="Helios"/>
              </a:rPr>
              <a:t> la </a:t>
            </a:r>
            <a:r>
              <a:rPr lang="en-US" sz="1466" b="1" dirty="0" err="1">
                <a:solidFill>
                  <a:srgbClr val="002060"/>
                </a:solidFill>
                <a:latin typeface="Calibri" panose="020F0502020204030204" pitchFamily="34" charset="0"/>
                <a:ea typeface="Helios"/>
                <a:cs typeface="Calibri" panose="020F0502020204030204" pitchFamily="34" charset="0"/>
                <a:sym typeface="Helios"/>
              </a:rPr>
              <a:t>Disposición</a:t>
            </a:r>
            <a:r>
              <a:rPr lang="en-US" sz="1466" b="1" dirty="0">
                <a:solidFill>
                  <a:srgbClr val="002060"/>
                </a:solidFill>
                <a:latin typeface="Calibri" panose="020F0502020204030204" pitchFamily="34" charset="0"/>
                <a:ea typeface="Helios"/>
                <a:cs typeface="Calibri" panose="020F0502020204030204" pitchFamily="34" charset="0"/>
                <a:sym typeface="Helios"/>
              </a:rPr>
              <a:t> N.° 15-2021, </a:t>
            </a:r>
            <a:r>
              <a:rPr lang="en-US" sz="1466" b="1" dirty="0" err="1">
                <a:solidFill>
                  <a:srgbClr val="002060"/>
                </a:solidFill>
                <a:latin typeface="Calibri" panose="020F0502020204030204" pitchFamily="34" charset="0"/>
                <a:ea typeface="Helios"/>
                <a:cs typeface="Calibri" panose="020F0502020204030204" pitchFamily="34" charset="0"/>
                <a:sym typeface="Helios"/>
              </a:rPr>
              <a:t>disponiendo</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Formalizar</a:t>
            </a:r>
            <a:r>
              <a:rPr lang="en-US" sz="1466" b="1" dirty="0">
                <a:solidFill>
                  <a:srgbClr val="002060"/>
                </a:solidFill>
                <a:latin typeface="Calibri" panose="020F0502020204030204" pitchFamily="34" charset="0"/>
                <a:ea typeface="Helios"/>
                <a:cs typeface="Calibri" panose="020F0502020204030204" pitchFamily="34" charset="0"/>
                <a:sym typeface="Helios"/>
              </a:rPr>
              <a:t> y </a:t>
            </a:r>
            <a:r>
              <a:rPr lang="en-US" sz="1466" b="1" dirty="0" err="1">
                <a:solidFill>
                  <a:srgbClr val="002060"/>
                </a:solidFill>
                <a:latin typeface="Calibri" panose="020F0502020204030204" pitchFamily="34" charset="0"/>
                <a:ea typeface="Helios"/>
                <a:cs typeface="Calibri" panose="020F0502020204030204" pitchFamily="34" charset="0"/>
                <a:sym typeface="Helios"/>
              </a:rPr>
              <a:t>Continuar</a:t>
            </a:r>
            <a:r>
              <a:rPr lang="en-US" sz="1466" b="1" dirty="0">
                <a:solidFill>
                  <a:srgbClr val="002060"/>
                </a:solidFill>
                <a:latin typeface="Calibri" panose="020F0502020204030204" pitchFamily="34" charset="0"/>
                <a:ea typeface="Helios"/>
                <a:cs typeface="Calibri" panose="020F0502020204030204" pitchFamily="34" charset="0"/>
                <a:sym typeface="Helios"/>
              </a:rPr>
              <a:t> la </a:t>
            </a:r>
            <a:r>
              <a:rPr lang="en-US" sz="1466" b="1" dirty="0" err="1">
                <a:solidFill>
                  <a:srgbClr val="002060"/>
                </a:solidFill>
                <a:latin typeface="Calibri" panose="020F0502020204030204" pitchFamily="34" charset="0"/>
                <a:ea typeface="Helios"/>
                <a:cs typeface="Calibri" panose="020F0502020204030204" pitchFamily="34" charset="0"/>
                <a:sym typeface="Helios"/>
              </a:rPr>
              <a:t>Investigación</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Preparatoria</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en</a:t>
            </a:r>
            <a:r>
              <a:rPr lang="en-US" sz="1466" b="1" dirty="0">
                <a:solidFill>
                  <a:srgbClr val="002060"/>
                </a:solidFill>
                <a:latin typeface="Calibri" panose="020F0502020204030204" pitchFamily="34" charset="0"/>
                <a:ea typeface="Helios"/>
                <a:cs typeface="Calibri" panose="020F0502020204030204" pitchFamily="34" charset="0"/>
                <a:sym typeface="Helios"/>
              </a:rPr>
              <a:t> contra de mi </a:t>
            </a:r>
            <a:r>
              <a:rPr lang="en-US" sz="1466" b="1" dirty="0" err="1">
                <a:solidFill>
                  <a:srgbClr val="002060"/>
                </a:solidFill>
                <a:latin typeface="Calibri" panose="020F0502020204030204" pitchFamily="34" charset="0"/>
                <a:ea typeface="Helios"/>
                <a:cs typeface="Calibri" panose="020F0502020204030204" pitchFamily="34" charset="0"/>
                <a:sym typeface="Helios"/>
              </a:rPr>
              <a:t>cliente</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como</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autor</a:t>
            </a:r>
            <a:r>
              <a:rPr lang="en-US" sz="1466" b="1" dirty="0">
                <a:solidFill>
                  <a:srgbClr val="002060"/>
                </a:solidFill>
                <a:latin typeface="Calibri" panose="020F0502020204030204" pitchFamily="34" charset="0"/>
                <a:ea typeface="Helios"/>
                <a:cs typeface="Calibri" panose="020F0502020204030204" pitchFamily="34" charset="0"/>
                <a:sym typeface="Helios"/>
              </a:rPr>
              <a:t> de </a:t>
            </a:r>
            <a:r>
              <a:rPr lang="en-US" sz="1466" b="1" dirty="0" err="1">
                <a:solidFill>
                  <a:srgbClr val="002060"/>
                </a:solidFill>
                <a:latin typeface="Calibri" panose="020F0502020204030204" pitchFamily="34" charset="0"/>
                <a:ea typeface="Helios"/>
                <a:cs typeface="Calibri" panose="020F0502020204030204" pitchFamily="34" charset="0"/>
                <a:sym typeface="Helios"/>
              </a:rPr>
              <a:t>los</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delitos</a:t>
            </a:r>
            <a:r>
              <a:rPr lang="en-US" sz="1466" b="1" dirty="0">
                <a:solidFill>
                  <a:srgbClr val="002060"/>
                </a:solidFill>
                <a:latin typeface="Calibri" panose="020F0502020204030204" pitchFamily="34" charset="0"/>
                <a:ea typeface="Helios"/>
                <a:cs typeface="Calibri" panose="020F0502020204030204" pitchFamily="34" charset="0"/>
                <a:sym typeface="Helios"/>
              </a:rPr>
              <a:t>. Se </a:t>
            </a:r>
            <a:r>
              <a:rPr lang="en-US" sz="1466" b="1" dirty="0" err="1">
                <a:solidFill>
                  <a:srgbClr val="002060"/>
                </a:solidFill>
                <a:latin typeface="Calibri" panose="020F0502020204030204" pitchFamily="34" charset="0"/>
                <a:ea typeface="Helios"/>
                <a:cs typeface="Calibri" panose="020F0502020204030204" pitchFamily="34" charset="0"/>
                <a:sym typeface="Helios"/>
              </a:rPr>
              <a:t>formaliza</a:t>
            </a:r>
            <a:r>
              <a:rPr lang="en-US" sz="1466" b="1" dirty="0">
                <a:solidFill>
                  <a:srgbClr val="002060"/>
                </a:solidFill>
                <a:latin typeface="Calibri" panose="020F0502020204030204" pitchFamily="34" charset="0"/>
                <a:ea typeface="Helios"/>
                <a:cs typeface="Calibri" panose="020F0502020204030204" pitchFamily="34" charset="0"/>
                <a:sym typeface="Helios"/>
              </a:rPr>
              <a:t> la </a:t>
            </a:r>
            <a:r>
              <a:rPr lang="en-US" sz="1466" b="1" dirty="0" err="1">
                <a:solidFill>
                  <a:srgbClr val="002060"/>
                </a:solidFill>
                <a:latin typeface="Calibri" panose="020F0502020204030204" pitchFamily="34" charset="0"/>
                <a:ea typeface="Helios"/>
                <a:cs typeface="Calibri" panose="020F0502020204030204" pitchFamily="34" charset="0"/>
                <a:sym typeface="Helios"/>
              </a:rPr>
              <a:t>investigación</a:t>
            </a:r>
            <a:r>
              <a:rPr lang="en-US" sz="1466" b="1" dirty="0">
                <a:solidFill>
                  <a:srgbClr val="002060"/>
                </a:solidFill>
                <a:latin typeface="Calibri" panose="020F0502020204030204" pitchFamily="34" charset="0"/>
                <a:ea typeface="Helios"/>
                <a:cs typeface="Calibri" panose="020F0502020204030204" pitchFamily="34" charset="0"/>
                <a:sym typeface="Helios"/>
              </a:rPr>
              <a:t> sin </a:t>
            </a:r>
            <a:r>
              <a:rPr lang="en-US" sz="1466" b="1" dirty="0" err="1">
                <a:solidFill>
                  <a:srgbClr val="002060"/>
                </a:solidFill>
                <a:latin typeface="Calibri" panose="020F0502020204030204" pitchFamily="34" charset="0"/>
                <a:ea typeface="Helios"/>
                <a:cs typeface="Calibri" panose="020F0502020204030204" pitchFamily="34" charset="0"/>
                <a:sym typeface="Helios"/>
              </a:rPr>
              <a:t>permitir</a:t>
            </a:r>
            <a:r>
              <a:rPr lang="en-US" sz="1466" b="1" dirty="0">
                <a:solidFill>
                  <a:srgbClr val="002060"/>
                </a:solidFill>
                <a:latin typeface="Calibri" panose="020F0502020204030204" pitchFamily="34" charset="0"/>
                <a:ea typeface="Helios"/>
                <a:cs typeface="Calibri" panose="020F0502020204030204" pitchFamily="34" charset="0"/>
                <a:sym typeface="Helios"/>
              </a:rPr>
              <a:t> a </a:t>
            </a:r>
            <a:r>
              <a:rPr lang="en-US" sz="1466" b="1" dirty="0" err="1">
                <a:solidFill>
                  <a:srgbClr val="002060"/>
                </a:solidFill>
                <a:latin typeface="Calibri" panose="020F0502020204030204" pitchFamily="34" charset="0"/>
                <a:ea typeface="Helios"/>
                <a:cs typeface="Calibri" panose="020F0502020204030204" pitchFamily="34" charset="0"/>
                <a:sym typeface="Helios"/>
              </a:rPr>
              <a:t>nuestro</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cliente</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contradecir</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oponerse</a:t>
            </a:r>
            <a:r>
              <a:rPr lang="en-US" sz="1466" b="1" dirty="0">
                <a:solidFill>
                  <a:srgbClr val="002060"/>
                </a:solidFill>
                <a:latin typeface="Calibri" panose="020F0502020204030204" pitchFamily="34" charset="0"/>
                <a:ea typeface="Helios"/>
                <a:cs typeface="Calibri" panose="020F0502020204030204" pitchFamily="34" charset="0"/>
                <a:sym typeface="Helios"/>
              </a:rPr>
              <a:t> o </a:t>
            </a:r>
            <a:r>
              <a:rPr lang="en-US" sz="1466" b="1" dirty="0" err="1">
                <a:solidFill>
                  <a:srgbClr val="002060"/>
                </a:solidFill>
                <a:latin typeface="Calibri" panose="020F0502020204030204" pitchFamily="34" charset="0"/>
                <a:ea typeface="Helios"/>
                <a:cs typeface="Calibri" panose="020F0502020204030204" pitchFamily="34" charset="0"/>
                <a:sym typeface="Helios"/>
              </a:rPr>
              <a:t>por</a:t>
            </a:r>
            <a:r>
              <a:rPr lang="en-US" sz="1466" b="1" dirty="0">
                <a:solidFill>
                  <a:srgbClr val="002060"/>
                </a:solidFill>
                <a:latin typeface="Calibri" panose="020F0502020204030204" pitchFamily="34" charset="0"/>
                <a:ea typeface="Helios"/>
                <a:cs typeface="Calibri" panose="020F0502020204030204" pitchFamily="34" charset="0"/>
                <a:sym typeface="Helios"/>
              </a:rPr>
              <a:t> lo </a:t>
            </a:r>
            <a:r>
              <a:rPr lang="en-US" sz="1466" b="1" dirty="0" err="1">
                <a:solidFill>
                  <a:srgbClr val="002060"/>
                </a:solidFill>
                <a:latin typeface="Calibri" panose="020F0502020204030204" pitchFamily="34" charset="0"/>
                <a:ea typeface="Helios"/>
                <a:cs typeface="Calibri" panose="020F0502020204030204" pitchFamily="34" charset="0"/>
                <a:sym typeface="Helios"/>
              </a:rPr>
              <a:t>menos</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conocer</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los</a:t>
            </a:r>
            <a:r>
              <a:rPr lang="en-US" sz="1466" b="1" dirty="0">
                <a:solidFill>
                  <a:srgbClr val="002060"/>
                </a:solidFill>
                <a:latin typeface="Calibri" panose="020F0502020204030204" pitchFamily="34" charset="0"/>
                <a:ea typeface="Helios"/>
                <a:cs typeface="Calibri" panose="020F0502020204030204" pitchFamily="34" charset="0"/>
                <a:sym typeface="Helios"/>
              </a:rPr>
              <a:t> cargos </a:t>
            </a:r>
            <a:r>
              <a:rPr lang="en-US" sz="1466" b="1" dirty="0" err="1">
                <a:solidFill>
                  <a:srgbClr val="002060"/>
                </a:solidFill>
                <a:latin typeface="Calibri" panose="020F0502020204030204" pitchFamily="34" charset="0"/>
                <a:ea typeface="Helios"/>
                <a:cs typeface="Calibri" panose="020F0502020204030204" pitchFamily="34" charset="0"/>
                <a:sym typeface="Helios"/>
              </a:rPr>
              <a:t>imputados</a:t>
            </a:r>
            <a:r>
              <a:rPr lang="en-US" sz="1466" b="1" dirty="0">
                <a:solidFill>
                  <a:srgbClr val="002060"/>
                </a:solidFill>
                <a:latin typeface="Calibri" panose="020F0502020204030204" pitchFamily="34" charset="0"/>
                <a:ea typeface="Helios"/>
                <a:cs typeface="Calibri" panose="020F0502020204030204" pitchFamily="34" charset="0"/>
                <a:sym typeface="Helios"/>
              </a:rPr>
              <a:t>. </a:t>
            </a:r>
          </a:p>
          <a:p>
            <a:pPr algn="ctr">
              <a:lnSpc>
                <a:spcPts val="2053"/>
              </a:lnSpc>
              <a:spcBef>
                <a:spcPct val="0"/>
              </a:spcBef>
            </a:pPr>
            <a:endParaRPr lang="en-US" sz="1466" dirty="0">
              <a:solidFill>
                <a:srgbClr val="18072B"/>
              </a:solidFill>
              <a:latin typeface="Calibri" panose="020F0502020204030204" pitchFamily="34" charset="0"/>
              <a:ea typeface="Helios"/>
              <a:cs typeface="Calibri" panose="020F0502020204030204" pitchFamily="34" charset="0"/>
              <a:sym typeface="Helios"/>
            </a:endParaRPr>
          </a:p>
        </p:txBody>
      </p:sp>
      <p:sp>
        <p:nvSpPr>
          <p:cNvPr id="30" name="TextBox 30"/>
          <p:cNvSpPr txBox="1"/>
          <p:nvPr/>
        </p:nvSpPr>
        <p:spPr>
          <a:xfrm>
            <a:off x="10195111" y="4294125"/>
            <a:ext cx="1752913" cy="1059521"/>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28/12/21</a:t>
            </a:r>
          </a:p>
          <a:p>
            <a:pPr algn="ctr">
              <a:lnSpc>
                <a:spcPts val="2053"/>
              </a:lnSpc>
            </a:pPr>
            <a:r>
              <a:rPr lang="en-US" sz="1466" b="1" dirty="0">
                <a:solidFill>
                  <a:srgbClr val="002060"/>
                </a:solidFill>
                <a:latin typeface="Calibri" panose="020F0502020204030204" pitchFamily="34" charset="0"/>
                <a:ea typeface="Helios"/>
                <a:cs typeface="Calibri" panose="020F0502020204030204" pitchFamily="34" charset="0"/>
                <a:sym typeface="Helios"/>
              </a:rPr>
              <a:t>Se </a:t>
            </a:r>
            <a:r>
              <a:rPr lang="en-US" sz="1466" b="1" dirty="0" err="1">
                <a:solidFill>
                  <a:srgbClr val="002060"/>
                </a:solidFill>
                <a:latin typeface="Calibri" panose="020F0502020204030204" pitchFamily="34" charset="0"/>
                <a:ea typeface="Helios"/>
                <a:cs typeface="Calibri" panose="020F0502020204030204" pitchFamily="34" charset="0"/>
                <a:sym typeface="Helios"/>
              </a:rPr>
              <a:t>emite</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prisión</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preventiva</a:t>
            </a:r>
            <a:r>
              <a:rPr lang="en-US" sz="1466" b="1" dirty="0">
                <a:solidFill>
                  <a:srgbClr val="002060"/>
                </a:solidFill>
                <a:latin typeface="Calibri" panose="020F0502020204030204" pitchFamily="34" charset="0"/>
                <a:ea typeface="Helios"/>
                <a:cs typeface="Calibri" panose="020F0502020204030204" pitchFamily="34" charset="0"/>
                <a:sym typeface="Helios"/>
              </a:rPr>
              <a:t>. </a:t>
            </a:r>
          </a:p>
          <a:p>
            <a:pPr algn="ctr">
              <a:lnSpc>
                <a:spcPts val="2053"/>
              </a:lnSpc>
              <a:spcBef>
                <a:spcPct val="0"/>
              </a:spcBef>
            </a:pPr>
            <a:endParaRPr lang="en-US" sz="1466" dirty="0">
              <a:solidFill>
                <a:srgbClr val="18072B"/>
              </a:solidFill>
              <a:latin typeface="Calibri" panose="020F0502020204030204" pitchFamily="34" charset="0"/>
              <a:ea typeface="Helios"/>
              <a:cs typeface="Calibri" panose="020F0502020204030204" pitchFamily="34" charset="0"/>
              <a:sym typeface="Helios"/>
            </a:endParaRPr>
          </a:p>
        </p:txBody>
      </p:sp>
      <p:grpSp>
        <p:nvGrpSpPr>
          <p:cNvPr id="31" name="Group 31"/>
          <p:cNvGrpSpPr/>
          <p:nvPr/>
        </p:nvGrpSpPr>
        <p:grpSpPr>
          <a:xfrm>
            <a:off x="7971508" y="3473792"/>
            <a:ext cx="216967" cy="447033"/>
            <a:chOff x="0" y="0"/>
            <a:chExt cx="433935" cy="894067"/>
          </a:xfrm>
        </p:grpSpPr>
        <p:grpSp>
          <p:nvGrpSpPr>
            <p:cNvPr id="32" name="Group 32"/>
            <p:cNvGrpSpPr/>
            <p:nvPr/>
          </p:nvGrpSpPr>
          <p:grpSpPr>
            <a:xfrm>
              <a:off x="0" y="460132"/>
              <a:ext cx="433935" cy="433935"/>
              <a:chOff x="0" y="0"/>
              <a:chExt cx="812800" cy="812800"/>
            </a:xfrm>
          </p:grpSpPr>
          <p:sp>
            <p:nvSpPr>
              <p:cNvPr id="33" name="Freeform 3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8072B"/>
              </a:solidFill>
            </p:spPr>
            <p:txBody>
              <a:bodyPr/>
              <a:lstStyle/>
              <a:p>
                <a:endParaRPr lang="es-PE" sz="1200" dirty="0"/>
              </a:p>
            </p:txBody>
          </p:sp>
          <p:sp>
            <p:nvSpPr>
              <p:cNvPr id="34" name="TextBox 34"/>
              <p:cNvSpPr txBox="1"/>
              <p:nvPr/>
            </p:nvSpPr>
            <p:spPr>
              <a:xfrm>
                <a:off x="76200" y="66675"/>
                <a:ext cx="660400" cy="669925"/>
              </a:xfrm>
              <a:prstGeom prst="rect">
                <a:avLst/>
              </a:prstGeom>
            </p:spPr>
            <p:txBody>
              <a:bodyPr lIns="33867" tIns="33867" rIns="33867" bIns="33867" rtlCol="0" anchor="ctr"/>
              <a:lstStyle/>
              <a:p>
                <a:pPr algn="ctr">
                  <a:lnSpc>
                    <a:spcPts val="93"/>
                  </a:lnSpc>
                </a:pPr>
                <a:endParaRPr sz="1200"/>
              </a:p>
            </p:txBody>
          </p:sp>
        </p:grpSp>
        <p:sp>
          <p:nvSpPr>
            <p:cNvPr id="35" name="AutoShape 35"/>
            <p:cNvSpPr/>
            <p:nvPr/>
          </p:nvSpPr>
          <p:spPr>
            <a:xfrm>
              <a:off x="233563" y="143"/>
              <a:ext cx="3637" cy="647657"/>
            </a:xfrm>
            <a:prstGeom prst="line">
              <a:avLst/>
            </a:prstGeom>
            <a:ln w="50800" cap="flat">
              <a:solidFill>
                <a:srgbClr val="18072B"/>
              </a:solidFill>
              <a:prstDash val="solid"/>
              <a:headEnd type="none" w="sm" len="sm"/>
              <a:tailEnd type="none" w="sm" len="sm"/>
            </a:ln>
          </p:spPr>
          <p:txBody>
            <a:bodyPr/>
            <a:lstStyle/>
            <a:p>
              <a:endParaRPr lang="es-PE" sz="1200"/>
            </a:p>
          </p:txBody>
        </p:sp>
      </p:grpSp>
      <p:sp>
        <p:nvSpPr>
          <p:cNvPr id="36" name="TextBox 36"/>
          <p:cNvSpPr txBox="1"/>
          <p:nvPr/>
        </p:nvSpPr>
        <p:spPr>
          <a:xfrm>
            <a:off x="1684574" y="2571863"/>
            <a:ext cx="2764625" cy="790216"/>
          </a:xfrm>
          <a:prstGeom prst="rect">
            <a:avLst/>
          </a:prstGeom>
        </p:spPr>
        <p:txBody>
          <a:bodyPr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27/04/20</a:t>
            </a:r>
          </a:p>
          <a:p>
            <a:pPr algn="ctr">
              <a:lnSpc>
                <a:spcPts val="2053"/>
              </a:lnSpc>
            </a:pPr>
            <a:r>
              <a:rPr lang="en-US" sz="1466" b="1" dirty="0" err="1">
                <a:solidFill>
                  <a:srgbClr val="002060"/>
                </a:solidFill>
                <a:latin typeface="Calibri" panose="020F0502020204030204" pitchFamily="34" charset="0"/>
                <a:ea typeface="Helios"/>
                <a:cs typeface="Calibri" panose="020F0502020204030204" pitchFamily="34" charset="0"/>
                <a:sym typeface="Helios"/>
              </a:rPr>
              <a:t>Inicio</a:t>
            </a:r>
            <a:r>
              <a:rPr lang="en-US" sz="1466" b="1" dirty="0">
                <a:solidFill>
                  <a:srgbClr val="002060"/>
                </a:solidFill>
                <a:latin typeface="Calibri" panose="020F0502020204030204" pitchFamily="34" charset="0"/>
                <a:ea typeface="Helios"/>
                <a:cs typeface="Calibri" panose="020F0502020204030204" pitchFamily="34" charset="0"/>
                <a:sym typeface="Helios"/>
              </a:rPr>
              <a:t> de Diligencias </a:t>
            </a:r>
            <a:r>
              <a:rPr lang="en-US" sz="1466" b="1" dirty="0" err="1">
                <a:solidFill>
                  <a:srgbClr val="002060"/>
                </a:solidFill>
                <a:latin typeface="Calibri" panose="020F0502020204030204" pitchFamily="34" charset="0"/>
                <a:ea typeface="Helios"/>
                <a:cs typeface="Calibri" panose="020F0502020204030204" pitchFamily="34" charset="0"/>
                <a:sym typeface="Helios"/>
              </a:rPr>
              <a:t>Preliminares</a:t>
            </a:r>
            <a:r>
              <a:rPr lang="en-US" sz="1466" b="1" dirty="0">
                <a:solidFill>
                  <a:srgbClr val="002060"/>
                </a:solidFill>
                <a:latin typeface="Calibri" panose="020F0502020204030204" pitchFamily="34" charset="0"/>
                <a:ea typeface="Helios"/>
                <a:cs typeface="Calibri" panose="020F0502020204030204" pitchFamily="34" charset="0"/>
                <a:sym typeface="Helios"/>
              </a:rPr>
              <a:t> </a:t>
            </a:r>
          </a:p>
          <a:p>
            <a:pPr algn="ctr">
              <a:lnSpc>
                <a:spcPts val="2053"/>
              </a:lnSpc>
              <a:spcBef>
                <a:spcPct val="0"/>
              </a:spcBef>
            </a:pPr>
            <a:endParaRPr lang="en-US" sz="1466" dirty="0">
              <a:solidFill>
                <a:srgbClr val="18072B"/>
              </a:solidFill>
              <a:latin typeface="Calibri" panose="020F0502020204030204" pitchFamily="34" charset="0"/>
              <a:ea typeface="Helios"/>
              <a:cs typeface="Calibri" panose="020F0502020204030204" pitchFamily="34" charset="0"/>
              <a:sym typeface="Helios"/>
            </a:endParaRPr>
          </a:p>
        </p:txBody>
      </p:sp>
      <p:sp>
        <p:nvSpPr>
          <p:cNvPr id="37" name="TextBox 37"/>
          <p:cNvSpPr txBox="1"/>
          <p:nvPr/>
        </p:nvSpPr>
        <p:spPr>
          <a:xfrm>
            <a:off x="2908267" y="4235255"/>
            <a:ext cx="4343975" cy="2136739"/>
          </a:xfrm>
          <a:prstGeom prst="rect">
            <a:avLst/>
          </a:prstGeom>
        </p:spPr>
        <p:txBody>
          <a:bodyPr wrap="square" lIns="0" tIns="0" rIns="0" bIns="0" rtlCol="0" anchor="t">
            <a:spAutoFit/>
          </a:bodyPr>
          <a:lstStyle/>
          <a:p>
            <a:pPr algn="ctr">
              <a:lnSpc>
                <a:spcPts val="2053"/>
              </a:lnSpc>
            </a:pPr>
            <a:r>
              <a:rPr lang="en-US" sz="1466" b="1" dirty="0">
                <a:solidFill>
                  <a:srgbClr val="004AAD"/>
                </a:solidFill>
                <a:latin typeface="Calibri" panose="020F0502020204030204" pitchFamily="34" charset="0"/>
                <a:ea typeface="Helios Bold"/>
                <a:cs typeface="Calibri" panose="020F0502020204030204" pitchFamily="34" charset="0"/>
                <a:sym typeface="Helios Bold"/>
              </a:rPr>
              <a:t>14/12/21</a:t>
            </a:r>
          </a:p>
          <a:p>
            <a:pPr algn="ctr">
              <a:lnSpc>
                <a:spcPts val="2053"/>
              </a:lnSpc>
            </a:pPr>
            <a:r>
              <a:rPr lang="en-US" sz="1466" b="1" dirty="0">
                <a:solidFill>
                  <a:srgbClr val="002060"/>
                </a:solidFill>
                <a:latin typeface="Calibri" panose="020F0502020204030204" pitchFamily="34" charset="0"/>
                <a:ea typeface="Helios"/>
                <a:cs typeface="Calibri" panose="020F0502020204030204" pitchFamily="34" charset="0"/>
                <a:sym typeface="Helios"/>
              </a:rPr>
              <a:t>Mediante </a:t>
            </a:r>
            <a:r>
              <a:rPr lang="en-US" sz="1466" b="1" dirty="0" err="1">
                <a:solidFill>
                  <a:srgbClr val="002060"/>
                </a:solidFill>
                <a:latin typeface="Calibri" panose="020F0502020204030204" pitchFamily="34" charset="0"/>
                <a:ea typeface="Helios"/>
                <a:cs typeface="Calibri" panose="020F0502020204030204" pitchFamily="34" charset="0"/>
                <a:sym typeface="Helios"/>
              </a:rPr>
              <a:t>Resolución</a:t>
            </a:r>
            <a:r>
              <a:rPr lang="en-US" sz="1466" b="1" dirty="0">
                <a:solidFill>
                  <a:srgbClr val="002060"/>
                </a:solidFill>
                <a:latin typeface="Calibri" panose="020F0502020204030204" pitchFamily="34" charset="0"/>
                <a:ea typeface="Helios"/>
                <a:cs typeface="Calibri" panose="020F0502020204030204" pitchFamily="34" charset="0"/>
                <a:sym typeface="Helios"/>
              </a:rPr>
              <a:t> N.° 4, </a:t>
            </a:r>
            <a:r>
              <a:rPr lang="en-US" sz="1466" b="1" dirty="0" err="1">
                <a:solidFill>
                  <a:srgbClr val="002060"/>
                </a:solidFill>
                <a:latin typeface="Calibri" panose="020F0502020204030204" pitchFamily="34" charset="0"/>
                <a:ea typeface="Helios"/>
                <a:cs typeface="Calibri" panose="020F0502020204030204" pitchFamily="34" charset="0"/>
                <a:sym typeface="Helios"/>
              </a:rPr>
              <a:t>emitida</a:t>
            </a:r>
            <a:r>
              <a:rPr lang="en-US" sz="1466" b="1" dirty="0">
                <a:solidFill>
                  <a:srgbClr val="002060"/>
                </a:solidFill>
                <a:latin typeface="Calibri" panose="020F0502020204030204" pitchFamily="34" charset="0"/>
                <a:ea typeface="Helios"/>
                <a:cs typeface="Calibri" panose="020F0502020204030204" pitchFamily="34" charset="0"/>
                <a:sym typeface="Helios"/>
              </a:rPr>
              <a:t> a </a:t>
            </a:r>
            <a:r>
              <a:rPr lang="en-US" sz="1466" b="1" dirty="0" err="1">
                <a:solidFill>
                  <a:srgbClr val="002060"/>
                </a:solidFill>
                <a:latin typeface="Calibri" panose="020F0502020204030204" pitchFamily="34" charset="0"/>
                <a:ea typeface="Helios"/>
                <a:cs typeface="Calibri" panose="020F0502020204030204" pitchFamily="34" charset="0"/>
                <a:sym typeface="Helios"/>
              </a:rPr>
              <a:t>propósito</a:t>
            </a:r>
            <a:r>
              <a:rPr lang="en-US" sz="1466" b="1" dirty="0">
                <a:solidFill>
                  <a:srgbClr val="002060"/>
                </a:solidFill>
                <a:latin typeface="Calibri" panose="020F0502020204030204" pitchFamily="34" charset="0"/>
                <a:ea typeface="Helios"/>
                <a:cs typeface="Calibri" panose="020F0502020204030204" pitchFamily="34" charset="0"/>
                <a:sym typeface="Helios"/>
              </a:rPr>
              <a:t> de </a:t>
            </a:r>
            <a:r>
              <a:rPr lang="en-US" sz="1466" b="1" dirty="0" err="1">
                <a:solidFill>
                  <a:srgbClr val="002060"/>
                </a:solidFill>
                <a:latin typeface="Calibri" panose="020F0502020204030204" pitchFamily="34" charset="0"/>
                <a:ea typeface="Helios"/>
                <a:cs typeface="Calibri" panose="020F0502020204030204" pitchFamily="34" charset="0"/>
                <a:sym typeface="Helios"/>
              </a:rPr>
              <a:t>nuestra</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solicitud</a:t>
            </a:r>
            <a:r>
              <a:rPr lang="en-US" sz="1466" b="1" dirty="0">
                <a:solidFill>
                  <a:srgbClr val="002060"/>
                </a:solidFill>
                <a:latin typeface="Calibri" panose="020F0502020204030204" pitchFamily="34" charset="0"/>
                <a:ea typeface="Helios"/>
                <a:cs typeface="Calibri" panose="020F0502020204030204" pitchFamily="34" charset="0"/>
                <a:sym typeface="Helios"/>
              </a:rPr>
              <a:t> de tutela de derechos, se ORDENÓ al </a:t>
            </a:r>
            <a:r>
              <a:rPr lang="en-US" sz="1466" b="1" dirty="0" err="1">
                <a:solidFill>
                  <a:srgbClr val="002060"/>
                </a:solidFill>
                <a:latin typeface="Calibri" panose="020F0502020204030204" pitchFamily="34" charset="0"/>
                <a:ea typeface="Helios"/>
                <a:cs typeface="Calibri" panose="020F0502020204030204" pitchFamily="34" charset="0"/>
                <a:sym typeface="Helios"/>
              </a:rPr>
              <a:t>despacho</a:t>
            </a:r>
            <a:r>
              <a:rPr lang="en-US" sz="1466" b="1" dirty="0">
                <a:solidFill>
                  <a:srgbClr val="002060"/>
                </a:solidFill>
                <a:latin typeface="Calibri" panose="020F0502020204030204" pitchFamily="34" charset="0"/>
                <a:ea typeface="Helios"/>
                <a:cs typeface="Calibri" panose="020F0502020204030204" pitchFamily="34" charset="0"/>
                <a:sym typeface="Helios"/>
              </a:rPr>
              <a:t> fiscal que </a:t>
            </a:r>
            <a:r>
              <a:rPr lang="en-US" sz="1466" b="1" dirty="0" err="1">
                <a:solidFill>
                  <a:srgbClr val="002060"/>
                </a:solidFill>
                <a:latin typeface="Calibri" panose="020F0502020204030204" pitchFamily="34" charset="0"/>
                <a:ea typeface="Helios"/>
                <a:cs typeface="Calibri" panose="020F0502020204030204" pitchFamily="34" charset="0"/>
                <a:sym typeface="Helios"/>
              </a:rPr>
              <a:t>notifique</a:t>
            </a:r>
            <a:r>
              <a:rPr lang="en-US" sz="1466" b="1" dirty="0">
                <a:solidFill>
                  <a:srgbClr val="002060"/>
                </a:solidFill>
                <a:latin typeface="Calibri" panose="020F0502020204030204" pitchFamily="34" charset="0"/>
                <a:ea typeface="Helios"/>
                <a:cs typeface="Calibri" panose="020F0502020204030204" pitchFamily="34" charset="0"/>
                <a:sym typeface="Helios"/>
              </a:rPr>
              <a:t> la </a:t>
            </a:r>
            <a:r>
              <a:rPr lang="en-US" sz="1466" b="1" dirty="0" err="1">
                <a:solidFill>
                  <a:srgbClr val="002060"/>
                </a:solidFill>
                <a:latin typeface="Calibri" panose="020F0502020204030204" pitchFamily="34" charset="0"/>
                <a:ea typeface="Helios"/>
                <a:cs typeface="Calibri" panose="020F0502020204030204" pitchFamily="34" charset="0"/>
                <a:sym typeface="Helios"/>
              </a:rPr>
              <a:t>disposición</a:t>
            </a:r>
            <a:r>
              <a:rPr lang="en-US" sz="1466" b="1" dirty="0">
                <a:solidFill>
                  <a:srgbClr val="002060"/>
                </a:solidFill>
                <a:latin typeface="Calibri" panose="020F0502020204030204" pitchFamily="34" charset="0"/>
                <a:ea typeface="Helios"/>
                <a:cs typeface="Calibri" panose="020F0502020204030204" pitchFamily="34" charset="0"/>
                <a:sym typeface="Helios"/>
              </a:rPr>
              <a:t> fiscal con la que se </a:t>
            </a:r>
            <a:r>
              <a:rPr lang="en-US" sz="1466" b="1" dirty="0" err="1">
                <a:solidFill>
                  <a:srgbClr val="002060"/>
                </a:solidFill>
                <a:latin typeface="Calibri" panose="020F0502020204030204" pitchFamily="34" charset="0"/>
                <a:ea typeface="Helios"/>
                <a:cs typeface="Calibri" panose="020F0502020204030204" pitchFamily="34" charset="0"/>
                <a:sym typeface="Helios"/>
              </a:rPr>
              <a:t>inició</a:t>
            </a:r>
            <a:r>
              <a:rPr lang="en-US" sz="1466" b="1" dirty="0">
                <a:solidFill>
                  <a:srgbClr val="002060"/>
                </a:solidFill>
                <a:latin typeface="Calibri" panose="020F0502020204030204" pitchFamily="34" charset="0"/>
                <a:ea typeface="Helios"/>
                <a:cs typeface="Calibri" panose="020F0502020204030204" pitchFamily="34" charset="0"/>
                <a:sym typeface="Helios"/>
              </a:rPr>
              <a:t> la </a:t>
            </a:r>
            <a:r>
              <a:rPr lang="en-US" sz="1466" b="1" dirty="0" err="1">
                <a:solidFill>
                  <a:srgbClr val="002060"/>
                </a:solidFill>
                <a:latin typeface="Calibri" panose="020F0502020204030204" pitchFamily="34" charset="0"/>
                <a:ea typeface="Helios"/>
                <a:cs typeface="Calibri" panose="020F0502020204030204" pitchFamily="34" charset="0"/>
                <a:sym typeface="Helios"/>
              </a:rPr>
              <a:t>investigación</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en</a:t>
            </a:r>
            <a:r>
              <a:rPr lang="en-US" sz="1466" b="1" dirty="0">
                <a:solidFill>
                  <a:srgbClr val="002060"/>
                </a:solidFill>
                <a:latin typeface="Calibri" panose="020F0502020204030204" pitchFamily="34" charset="0"/>
                <a:ea typeface="Helios"/>
                <a:cs typeface="Calibri" panose="020F0502020204030204" pitchFamily="34" charset="0"/>
                <a:sym typeface="Helios"/>
              </a:rPr>
              <a:t> contra de mi </a:t>
            </a:r>
            <a:r>
              <a:rPr lang="en-US" sz="1466" b="1" dirty="0" err="1">
                <a:solidFill>
                  <a:srgbClr val="002060"/>
                </a:solidFill>
                <a:latin typeface="Calibri" panose="020F0502020204030204" pitchFamily="34" charset="0"/>
                <a:ea typeface="Helios"/>
                <a:cs typeface="Calibri" panose="020F0502020204030204" pitchFamily="34" charset="0"/>
                <a:sym typeface="Helios"/>
              </a:rPr>
              <a:t>patrocinado</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orden</a:t>
            </a:r>
            <a:r>
              <a:rPr lang="en-US" sz="1466" b="1" dirty="0">
                <a:solidFill>
                  <a:srgbClr val="002060"/>
                </a:solidFill>
                <a:latin typeface="Calibri" panose="020F0502020204030204" pitchFamily="34" charset="0"/>
                <a:ea typeface="Helios"/>
                <a:cs typeface="Calibri" panose="020F0502020204030204" pitchFamily="34" charset="0"/>
                <a:sym typeface="Helios"/>
              </a:rPr>
              <a:t> que no </a:t>
            </a:r>
            <a:r>
              <a:rPr lang="en-US" sz="1466" b="1" dirty="0" err="1">
                <a:solidFill>
                  <a:srgbClr val="002060"/>
                </a:solidFill>
                <a:latin typeface="Calibri" panose="020F0502020204030204" pitchFamily="34" charset="0"/>
                <a:ea typeface="Helios"/>
                <a:cs typeface="Calibri" panose="020F0502020204030204" pitchFamily="34" charset="0"/>
                <a:sym typeface="Helios"/>
              </a:rPr>
              <a:t>fue</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cumplida</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por</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el</a:t>
            </a:r>
            <a:r>
              <a:rPr lang="en-US" sz="1466" b="1" dirty="0">
                <a:solidFill>
                  <a:srgbClr val="002060"/>
                </a:solidFill>
                <a:latin typeface="Calibri" panose="020F0502020204030204" pitchFamily="34" charset="0"/>
                <a:ea typeface="Helios"/>
                <a:cs typeface="Calibri" panose="020F0502020204030204" pitchFamily="34" charset="0"/>
                <a:sym typeface="Helios"/>
              </a:rPr>
              <a:t> </a:t>
            </a:r>
            <a:r>
              <a:rPr lang="en-US" sz="1466" b="1" dirty="0" err="1">
                <a:solidFill>
                  <a:srgbClr val="002060"/>
                </a:solidFill>
                <a:latin typeface="Calibri" panose="020F0502020204030204" pitchFamily="34" charset="0"/>
                <a:ea typeface="Helios"/>
                <a:cs typeface="Calibri" panose="020F0502020204030204" pitchFamily="34" charset="0"/>
                <a:sym typeface="Helios"/>
              </a:rPr>
              <a:t>Ministerio</a:t>
            </a:r>
            <a:r>
              <a:rPr lang="en-US" sz="1466" b="1" dirty="0">
                <a:solidFill>
                  <a:srgbClr val="002060"/>
                </a:solidFill>
                <a:latin typeface="Calibri" panose="020F0502020204030204" pitchFamily="34" charset="0"/>
                <a:ea typeface="Helios"/>
                <a:cs typeface="Calibri" panose="020F0502020204030204" pitchFamily="34" charset="0"/>
                <a:sym typeface="Helios"/>
              </a:rPr>
              <a:t> Público (MP). </a:t>
            </a:r>
          </a:p>
          <a:p>
            <a:pPr algn="ctr">
              <a:lnSpc>
                <a:spcPts val="2053"/>
              </a:lnSpc>
              <a:spcBef>
                <a:spcPct val="0"/>
              </a:spcBef>
            </a:pPr>
            <a:endParaRPr lang="en-US" sz="1466" dirty="0">
              <a:solidFill>
                <a:srgbClr val="18072B"/>
              </a:solidFill>
              <a:latin typeface="Calibri" panose="020F0502020204030204" pitchFamily="34" charset="0"/>
              <a:ea typeface="Helios"/>
              <a:cs typeface="Calibri" panose="020F0502020204030204" pitchFamily="34" charset="0"/>
              <a:sym typeface="Helios"/>
            </a:endParaRPr>
          </a:p>
        </p:txBody>
      </p:sp>
      <p:grpSp>
        <p:nvGrpSpPr>
          <p:cNvPr id="38" name="Group 38"/>
          <p:cNvGrpSpPr/>
          <p:nvPr/>
        </p:nvGrpSpPr>
        <p:grpSpPr>
          <a:xfrm rot="-5400000">
            <a:off x="5857709" y="523709"/>
            <a:ext cx="476583" cy="12192000"/>
            <a:chOff x="0" y="0"/>
            <a:chExt cx="188280" cy="4816593"/>
          </a:xfrm>
        </p:grpSpPr>
        <p:sp>
          <p:nvSpPr>
            <p:cNvPr id="39" name="Freeform 39"/>
            <p:cNvSpPr/>
            <p:nvPr/>
          </p:nvSpPr>
          <p:spPr>
            <a:xfrm>
              <a:off x="0" y="0"/>
              <a:ext cx="188280" cy="4816592"/>
            </a:xfrm>
            <a:custGeom>
              <a:avLst/>
              <a:gdLst/>
              <a:ahLst/>
              <a:cxnLst/>
              <a:rect l="l" t="t" r="r" b="b"/>
              <a:pathLst>
                <a:path w="188280" h="4816592">
                  <a:moveTo>
                    <a:pt x="0" y="0"/>
                  </a:moveTo>
                  <a:lnTo>
                    <a:pt x="188280" y="0"/>
                  </a:lnTo>
                  <a:lnTo>
                    <a:pt x="188280" y="4816592"/>
                  </a:lnTo>
                  <a:lnTo>
                    <a:pt x="0" y="4816592"/>
                  </a:lnTo>
                  <a:close/>
                </a:path>
              </a:pathLst>
            </a:custGeom>
            <a:solidFill>
              <a:srgbClr val="004AAD"/>
            </a:solidFill>
          </p:spPr>
          <p:txBody>
            <a:bodyPr/>
            <a:lstStyle/>
            <a:p>
              <a:endParaRPr lang="es-PE" sz="1200"/>
            </a:p>
          </p:txBody>
        </p:sp>
        <p:sp>
          <p:nvSpPr>
            <p:cNvPr id="40" name="TextBox 40"/>
            <p:cNvSpPr txBox="1"/>
            <p:nvPr/>
          </p:nvSpPr>
          <p:spPr>
            <a:xfrm>
              <a:off x="0" y="-47625"/>
              <a:ext cx="188280" cy="4864218"/>
            </a:xfrm>
            <a:prstGeom prst="rect">
              <a:avLst/>
            </a:prstGeom>
          </p:spPr>
          <p:txBody>
            <a:bodyPr lIns="33867" tIns="33867" rIns="33867" bIns="33867" rtlCol="0" anchor="ctr"/>
            <a:lstStyle/>
            <a:p>
              <a:pPr algn="ctr">
                <a:lnSpc>
                  <a:spcPts val="2053"/>
                </a:lnSpc>
              </a:pPr>
              <a:endParaRPr sz="1200"/>
            </a:p>
          </p:txBody>
        </p:sp>
      </p:grpSp>
      <p:sp>
        <p:nvSpPr>
          <p:cNvPr id="41" name="AutoShape 2">
            <a:extLst>
              <a:ext uri="{FF2B5EF4-FFF2-40B4-BE49-F238E27FC236}">
                <a16:creationId xmlns:a16="http://schemas.microsoft.com/office/drawing/2014/main" id="{19CC1E82-330A-7B08-14BE-A86D148C87CD}"/>
              </a:ext>
            </a:extLst>
          </p:cNvPr>
          <p:cNvSpPr/>
          <p:nvPr/>
        </p:nvSpPr>
        <p:spPr>
          <a:xfrm flipH="1">
            <a:off x="95652" y="3788805"/>
            <a:ext cx="1281346" cy="18134"/>
          </a:xfrm>
          <a:prstGeom prst="line">
            <a:avLst/>
          </a:prstGeom>
          <a:ln w="38100" cap="flat">
            <a:solidFill>
              <a:srgbClr val="18072B"/>
            </a:solidFill>
            <a:prstDash val="solid"/>
            <a:headEnd type="none" w="sm" len="sm"/>
            <a:tailEnd type="triangle" w="lg" len="med"/>
          </a:ln>
        </p:spPr>
        <p:txBody>
          <a:bodyPr/>
          <a:lstStyle/>
          <a:p>
            <a:endParaRPr lang="es-PE" sz="12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163BF4-168B-E149-BEA3-839E5D5CBA65}"/>
              </a:ext>
            </a:extLst>
          </p:cNvPr>
          <p:cNvSpPr>
            <a:spLocks noGrp="1"/>
          </p:cNvSpPr>
          <p:nvPr>
            <p:ph type="ctrTitle"/>
          </p:nvPr>
        </p:nvSpPr>
        <p:spPr>
          <a:xfrm>
            <a:off x="1076780" y="2202500"/>
            <a:ext cx="10038439" cy="954184"/>
          </a:xfrm>
        </p:spPr>
        <p:txBody>
          <a:bodyPr>
            <a:noAutofit/>
          </a:bodyPr>
          <a:lstStyle/>
          <a:p>
            <a:r>
              <a:rPr lang="es-PE" sz="6000" cap="none" dirty="0">
                <a:latin typeface="Calibri"/>
                <a:ea typeface="Calibri"/>
                <a:cs typeface="Calibri"/>
              </a:rPr>
              <a:t>GRACIAS</a:t>
            </a:r>
          </a:p>
        </p:txBody>
      </p:sp>
      <p:pic>
        <p:nvPicPr>
          <p:cNvPr id="7" name="Imagen 6">
            <a:extLst>
              <a:ext uri="{FF2B5EF4-FFF2-40B4-BE49-F238E27FC236}">
                <a16:creationId xmlns:a16="http://schemas.microsoft.com/office/drawing/2014/main" id="{0E200919-0715-EAC2-3CE0-D500A4FD34A6}"/>
              </a:ext>
            </a:extLst>
          </p:cNvPr>
          <p:cNvPicPr>
            <a:picLocks noChangeAspect="1"/>
          </p:cNvPicPr>
          <p:nvPr/>
        </p:nvPicPr>
        <p:blipFill rotWithShape="1">
          <a:blip r:embed="rId2">
            <a:extLst>
              <a:ext uri="{28A0092B-C50C-407E-A947-70E740481C1C}">
                <a14:useLocalDpi xmlns:a14="http://schemas.microsoft.com/office/drawing/2010/main" val="0"/>
              </a:ext>
            </a:extLst>
          </a:blip>
          <a:srcRect t="7598" r="2388" b="84099"/>
          <a:stretch/>
        </p:blipFill>
        <p:spPr>
          <a:xfrm>
            <a:off x="0" y="35751"/>
            <a:ext cx="2432050" cy="869432"/>
          </a:xfrm>
          <a:prstGeom prst="rect">
            <a:avLst/>
          </a:prstGeom>
        </p:spPr>
      </p:pic>
      <p:pic>
        <p:nvPicPr>
          <p:cNvPr id="8" name="Imagen 7">
            <a:extLst>
              <a:ext uri="{FF2B5EF4-FFF2-40B4-BE49-F238E27FC236}">
                <a16:creationId xmlns:a16="http://schemas.microsoft.com/office/drawing/2014/main" id="{DBD11CC1-19D0-072C-E68D-E6242C5E926C}"/>
              </a:ext>
            </a:extLst>
          </p:cNvPr>
          <p:cNvPicPr>
            <a:picLocks noChangeAspect="1"/>
          </p:cNvPicPr>
          <p:nvPr/>
        </p:nvPicPr>
        <p:blipFill rotWithShape="1">
          <a:blip r:embed="rId2">
            <a:extLst>
              <a:ext uri="{28A0092B-C50C-407E-A947-70E740481C1C}">
                <a14:useLocalDpi xmlns:a14="http://schemas.microsoft.com/office/drawing/2010/main" val="0"/>
              </a:ext>
            </a:extLst>
          </a:blip>
          <a:srcRect t="7598" r="2388" b="84099"/>
          <a:stretch/>
        </p:blipFill>
        <p:spPr>
          <a:xfrm>
            <a:off x="9759950" y="11361"/>
            <a:ext cx="2432050" cy="869432"/>
          </a:xfrm>
          <a:prstGeom prst="rect">
            <a:avLst/>
          </a:prstGeom>
        </p:spPr>
      </p:pic>
      <p:pic>
        <p:nvPicPr>
          <p:cNvPr id="9" name="Imagen 8">
            <a:extLst>
              <a:ext uri="{FF2B5EF4-FFF2-40B4-BE49-F238E27FC236}">
                <a16:creationId xmlns:a16="http://schemas.microsoft.com/office/drawing/2014/main" id="{1AAE2BAF-FDE5-FA88-E3FD-27378BDF9E5F}"/>
              </a:ext>
            </a:extLst>
          </p:cNvPr>
          <p:cNvPicPr>
            <a:picLocks noChangeAspect="1"/>
          </p:cNvPicPr>
          <p:nvPr/>
        </p:nvPicPr>
        <p:blipFill rotWithShape="1">
          <a:blip r:embed="rId3"/>
          <a:srcRect l="32485" t="59453" r="27519" b="26181"/>
          <a:stretch/>
        </p:blipFill>
        <p:spPr>
          <a:xfrm>
            <a:off x="1554480" y="4670900"/>
            <a:ext cx="8839200" cy="1770663"/>
          </a:xfrm>
          <a:prstGeom prst="rect">
            <a:avLst/>
          </a:prstGeom>
        </p:spPr>
      </p:pic>
    </p:spTree>
    <p:extLst>
      <p:ext uri="{BB962C8B-B14F-4D97-AF65-F5344CB8AC3E}">
        <p14:creationId xmlns:p14="http://schemas.microsoft.com/office/powerpoint/2010/main" val="2865921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45F310-D9FE-AD8E-0662-9F247A82BC9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ED95492-45C3-28B6-4C0B-C5A980F9A1F4}"/>
              </a:ext>
            </a:extLst>
          </p:cNvPr>
          <p:cNvSpPr txBox="1"/>
          <p:nvPr/>
        </p:nvSpPr>
        <p:spPr>
          <a:xfrm>
            <a:off x="527158" y="4014376"/>
            <a:ext cx="3818793" cy="923330"/>
          </a:xfrm>
          <a:prstGeom prst="rect">
            <a:avLst/>
          </a:prstGeom>
          <a:noFill/>
        </p:spPr>
        <p:txBody>
          <a:bodyPr wrap="square" rtlCol="0">
            <a:spAutoFit/>
          </a:bodyPr>
          <a:lstStyle/>
          <a:p>
            <a:pPr algn="just"/>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La investigación preliminar se caracteriza por ser contingente, desformalizada o flexible y reservada. </a:t>
            </a:r>
            <a:endParaRPr lang="es-PE"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Rectángulo: una sola esquina cortada 3">
            <a:extLst>
              <a:ext uri="{FF2B5EF4-FFF2-40B4-BE49-F238E27FC236}">
                <a16:creationId xmlns:a16="http://schemas.microsoft.com/office/drawing/2014/main" id="{0CA756E5-29BF-5E35-008F-60EC8877DC29}"/>
              </a:ext>
            </a:extLst>
          </p:cNvPr>
          <p:cNvSpPr/>
          <p:nvPr/>
        </p:nvSpPr>
        <p:spPr>
          <a:xfrm>
            <a:off x="344774" y="602565"/>
            <a:ext cx="11204824" cy="1468315"/>
          </a:xfrm>
          <a:prstGeom prst="snip1Rect">
            <a:avLst>
              <a:gd name="adj" fmla="val 16135"/>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Las diligencias preliminares son importantes en tanto aseguran el cuerpo del delito, esto es los elementos de prueba que por su naturaleza y característica son considerados actos urgentes e irreproducibles, de ahí que estas diligencias se constituyan luego en prueba preconstituida que entrará al proceso para ser valorada por el Tribunal .</a:t>
            </a:r>
          </a:p>
        </p:txBody>
      </p:sp>
      <p:sp>
        <p:nvSpPr>
          <p:cNvPr id="6" name="Rectángulo: esquinas redondeadas 5">
            <a:extLst>
              <a:ext uri="{FF2B5EF4-FFF2-40B4-BE49-F238E27FC236}">
                <a16:creationId xmlns:a16="http://schemas.microsoft.com/office/drawing/2014/main" id="{B375A4BE-1A3E-AB82-E54E-09E11CC740D5}"/>
              </a:ext>
            </a:extLst>
          </p:cNvPr>
          <p:cNvSpPr/>
          <p:nvPr/>
        </p:nvSpPr>
        <p:spPr>
          <a:xfrm>
            <a:off x="5947186" y="3713939"/>
            <a:ext cx="5515147" cy="1174312"/>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lnSpc>
                <a:spcPct val="115000"/>
              </a:lnSpc>
              <a:spcAft>
                <a:spcPts val="800"/>
              </a:spcAft>
            </a:pPr>
            <a:endParaRPr lang="es-ES" sz="1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285750" lvl="0" indent="-285750" algn="just">
              <a:lnSpc>
                <a:spcPct val="115000"/>
              </a:lnSpc>
              <a:spcAft>
                <a:spcPts val="800"/>
              </a:spcAft>
              <a:buFont typeface="Wingdings" panose="05000000000000000000" pitchFamily="2" charset="2"/>
              <a:buChar char="v"/>
            </a:pPr>
            <a:r>
              <a:rPr lang="es-ES" sz="1400" b="1"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Carácter desformalizado o flexible</a:t>
            </a:r>
            <a:r>
              <a:rPr lang="es-PE" sz="1400" b="1" kern="1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s-E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 desformalización de la investigación preliminar significa que esta fase es ejecutada íntegramente por órganos no jurisdiccionales (Ministerio Público y Policía)</a:t>
            </a:r>
            <a:endParaRPr lang="es-PE" sz="14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es-PE" dirty="0">
              <a:latin typeface="Calibri" panose="020F0502020204030204" pitchFamily="34" charset="0"/>
            </a:endParaRPr>
          </a:p>
        </p:txBody>
      </p:sp>
      <p:sp>
        <p:nvSpPr>
          <p:cNvPr id="7" name="Rectángulo: esquinas redondeadas 6">
            <a:extLst>
              <a:ext uri="{FF2B5EF4-FFF2-40B4-BE49-F238E27FC236}">
                <a16:creationId xmlns:a16="http://schemas.microsoft.com/office/drawing/2014/main" id="{345D32F8-09C9-EB2A-E2DA-6E8967F83F34}"/>
              </a:ext>
            </a:extLst>
          </p:cNvPr>
          <p:cNvSpPr/>
          <p:nvPr/>
        </p:nvSpPr>
        <p:spPr>
          <a:xfrm>
            <a:off x="5947185" y="5180395"/>
            <a:ext cx="5461451" cy="1174313"/>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lgn="just">
              <a:lnSpc>
                <a:spcPct val="115000"/>
              </a:lnSpc>
              <a:spcAft>
                <a:spcPts val="800"/>
              </a:spcAft>
              <a:buFont typeface="Wingdings" panose="05000000000000000000" pitchFamily="2" charset="2"/>
              <a:buChar char="v"/>
            </a:pPr>
            <a:r>
              <a:rPr lang="es-ES" sz="1400" b="1" kern="100" dirty="0">
                <a:effectLst/>
                <a:latin typeface="Calibri" panose="020F0502020204030204" pitchFamily="34" charset="0"/>
                <a:ea typeface="Calibri" panose="020F0502020204030204" pitchFamily="34" charset="0"/>
                <a:cs typeface="Calibri" panose="020F0502020204030204" pitchFamily="34" charset="0"/>
              </a:rPr>
              <a:t>Carácter reservado y secreto de la investigación</a:t>
            </a:r>
            <a:r>
              <a:rPr lang="es-PE" sz="1400" b="1" kern="100" dirty="0">
                <a:latin typeface="Calibri" panose="020F0502020204030204" pitchFamily="34" charset="0"/>
                <a:ea typeface="Calibri" panose="020F0502020204030204" pitchFamily="34" charset="0"/>
                <a:cs typeface="Calibri" panose="020F0502020204030204" pitchFamily="34" charset="0"/>
              </a:rPr>
              <a:t>: </a:t>
            </a:r>
            <a:r>
              <a:rPr lang="es-ES" sz="1400" kern="100" dirty="0">
                <a:effectLst/>
                <a:latin typeface="Calibri" panose="020F0502020204030204" pitchFamily="34" charset="0"/>
                <a:ea typeface="Calibri" panose="020F0502020204030204" pitchFamily="34" charset="0"/>
                <a:cs typeface="Calibri" panose="020F0502020204030204" pitchFamily="34" charset="0"/>
              </a:rPr>
              <a:t>La investigación tiene carácter reservado, esto es, que las actuaciones desarrolladas dentro del proceso penal solo serán de conocimiento de las partes que intervienen en él, excluyendo a los terceros ajenos al proceso. </a:t>
            </a:r>
            <a:r>
              <a:rPr lang="es-PE" sz="1400" kern="1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9" name="Abrir llave 8">
            <a:extLst>
              <a:ext uri="{FF2B5EF4-FFF2-40B4-BE49-F238E27FC236}">
                <a16:creationId xmlns:a16="http://schemas.microsoft.com/office/drawing/2014/main" id="{0B3D808C-8E0B-6B9C-A167-717020CAF063}"/>
              </a:ext>
            </a:extLst>
          </p:cNvPr>
          <p:cNvSpPr/>
          <p:nvPr/>
        </p:nvSpPr>
        <p:spPr>
          <a:xfrm>
            <a:off x="4686006" y="2339346"/>
            <a:ext cx="594946" cy="4273389"/>
          </a:xfrm>
          <a:prstGeom prst="leftBrace">
            <a:avLst>
              <a:gd name="adj1" fmla="val 23111"/>
              <a:gd name="adj2" fmla="val 48667"/>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dirty="0">
              <a:latin typeface="Calibri" panose="020F0502020204030204" pitchFamily="34" charset="0"/>
            </a:endParaRPr>
          </a:p>
        </p:txBody>
      </p:sp>
      <p:sp>
        <p:nvSpPr>
          <p:cNvPr id="16" name="Rectángulo: esquinas redondeadas 15">
            <a:extLst>
              <a:ext uri="{FF2B5EF4-FFF2-40B4-BE49-F238E27FC236}">
                <a16:creationId xmlns:a16="http://schemas.microsoft.com/office/drawing/2014/main" id="{19C6A60D-B46C-1BC3-BFC9-07502C75EE35}"/>
              </a:ext>
            </a:extLst>
          </p:cNvPr>
          <p:cNvSpPr/>
          <p:nvPr/>
        </p:nvSpPr>
        <p:spPr>
          <a:xfrm>
            <a:off x="5947186" y="2407968"/>
            <a:ext cx="5461451" cy="931985"/>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v"/>
            </a:pPr>
            <a:r>
              <a:rPr lang="es-ES" sz="1400" b="1" dirty="0">
                <a:effectLst/>
                <a:latin typeface="Calibri" panose="020F0502020204030204" pitchFamily="34" charset="0"/>
                <a:ea typeface="Calibri" panose="020F0502020204030204" pitchFamily="34" charset="0"/>
              </a:rPr>
              <a:t>Carácter contingente</a:t>
            </a:r>
            <a:r>
              <a:rPr lang="es-PE" sz="1400" b="1" dirty="0">
                <a:effectLst/>
                <a:latin typeface="Calibri" panose="020F0502020204030204" pitchFamily="34" charset="0"/>
                <a:ea typeface="Calibri" panose="020F0502020204030204" pitchFamily="34" charset="0"/>
              </a:rPr>
              <a:t>: </a:t>
            </a:r>
            <a:r>
              <a:rPr lang="es-ES" sz="1400" dirty="0">
                <a:effectLst/>
                <a:latin typeface="Calibri" panose="020F0502020204030204" pitchFamily="34" charset="0"/>
                <a:ea typeface="Calibri" panose="020F0502020204030204" pitchFamily="34" charset="0"/>
              </a:rPr>
              <a:t>La fase de investigación preliminar o de diligencias preliminares no tiene que realizarse siempre.</a:t>
            </a:r>
            <a:endParaRPr lang="es-PE" sz="1400" dirty="0">
              <a:latin typeface="Calibri" panose="020F0502020204030204" pitchFamily="34" charset="0"/>
            </a:endParaRPr>
          </a:p>
        </p:txBody>
      </p:sp>
      <p:cxnSp>
        <p:nvCxnSpPr>
          <p:cNvPr id="19" name="Conector recto de flecha 18">
            <a:extLst>
              <a:ext uri="{FF2B5EF4-FFF2-40B4-BE49-F238E27FC236}">
                <a16:creationId xmlns:a16="http://schemas.microsoft.com/office/drawing/2014/main" id="{96EF4C01-6B8A-4F81-5E44-2B9680F1D099}"/>
              </a:ext>
            </a:extLst>
          </p:cNvPr>
          <p:cNvCxnSpPr>
            <a:cxnSpLocks/>
          </p:cNvCxnSpPr>
          <p:nvPr/>
        </p:nvCxnSpPr>
        <p:spPr>
          <a:xfrm>
            <a:off x="642402" y="2070880"/>
            <a:ext cx="5453598" cy="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2939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DB1D424-3F0B-64B8-FDB4-55F81A7F1E45}"/>
              </a:ext>
            </a:extLst>
          </p:cNvPr>
          <p:cNvGraphicFramePr/>
          <p:nvPr>
            <p:extLst>
              <p:ext uri="{D42A27DB-BD31-4B8C-83A1-F6EECF244321}">
                <p14:modId xmlns:p14="http://schemas.microsoft.com/office/powerpoint/2010/main" val="2526290158"/>
              </p:ext>
            </p:extLst>
          </p:nvPr>
        </p:nvGraphicFramePr>
        <p:xfrm>
          <a:off x="924393" y="704675"/>
          <a:ext cx="10343213" cy="5861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4224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A3FD0E19-2486-638A-B674-B877993E3C36}"/>
              </a:ext>
            </a:extLst>
          </p:cNvPr>
          <p:cNvGraphicFramePr/>
          <p:nvPr>
            <p:extLst>
              <p:ext uri="{D42A27DB-BD31-4B8C-83A1-F6EECF244321}">
                <p14:modId xmlns:p14="http://schemas.microsoft.com/office/powerpoint/2010/main" val="662624104"/>
              </p:ext>
            </p:extLst>
          </p:nvPr>
        </p:nvGraphicFramePr>
        <p:xfrm>
          <a:off x="624590" y="989351"/>
          <a:ext cx="10942819" cy="5171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6893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a:extLst>
            <a:ext uri="{FF2B5EF4-FFF2-40B4-BE49-F238E27FC236}">
              <a16:creationId xmlns:a16="http://schemas.microsoft.com/office/drawing/2014/main" id="{BBAF7B11-0228-4657-C937-618375CF81F2}"/>
            </a:ext>
          </a:extLst>
        </p:cNvPr>
        <p:cNvGrpSpPr/>
        <p:nvPr/>
      </p:nvGrpSpPr>
      <p:grpSpPr>
        <a:xfrm>
          <a:off x="0" y="0"/>
          <a:ext cx="0" cy="0"/>
          <a:chOff x="0" y="0"/>
          <a:chExt cx="0" cy="0"/>
        </a:xfrm>
      </p:grpSpPr>
      <p:sp>
        <p:nvSpPr>
          <p:cNvPr id="131" name="Google Shape;131;p2">
            <a:extLst>
              <a:ext uri="{FF2B5EF4-FFF2-40B4-BE49-F238E27FC236}">
                <a16:creationId xmlns:a16="http://schemas.microsoft.com/office/drawing/2014/main" id="{3798DCDF-A878-FB7F-F966-18AE178EE968}"/>
              </a:ext>
            </a:extLst>
          </p:cNvPr>
          <p:cNvSpPr txBox="1">
            <a:spLocks noGrp="1"/>
          </p:cNvSpPr>
          <p:nvPr>
            <p:ph type="sldNum" idx="12"/>
          </p:nvPr>
        </p:nvSpPr>
        <p:spPr>
          <a:xfrm>
            <a:off x="8610600" y="6603254"/>
            <a:ext cx="2743200" cy="365100"/>
          </a:xfrm>
          <a:prstGeom prst="rect">
            <a:avLst/>
          </a:prstGeom>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s-ES"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7</a:t>
            </a:fld>
            <a:endParaRPr kumimoji="0"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endParaRPr>
          </a:p>
        </p:txBody>
      </p:sp>
      <p:graphicFrame>
        <p:nvGraphicFramePr>
          <p:cNvPr id="6" name="Diagrama 5">
            <a:extLst>
              <a:ext uri="{FF2B5EF4-FFF2-40B4-BE49-F238E27FC236}">
                <a16:creationId xmlns:a16="http://schemas.microsoft.com/office/drawing/2014/main" id="{1FDDCF53-A942-CB5D-5FEB-F9D4397813B9}"/>
              </a:ext>
            </a:extLst>
          </p:cNvPr>
          <p:cNvGraphicFramePr/>
          <p:nvPr>
            <p:extLst>
              <p:ext uri="{D42A27DB-BD31-4B8C-83A1-F6EECF244321}">
                <p14:modId xmlns:p14="http://schemas.microsoft.com/office/powerpoint/2010/main" val="683704431"/>
              </p:ext>
            </p:extLst>
          </p:nvPr>
        </p:nvGraphicFramePr>
        <p:xfrm>
          <a:off x="3891117" y="1919995"/>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uadroTexto 2">
            <a:extLst>
              <a:ext uri="{FF2B5EF4-FFF2-40B4-BE49-F238E27FC236}">
                <a16:creationId xmlns:a16="http://schemas.microsoft.com/office/drawing/2014/main" id="{AF344117-D3B9-DB51-6F51-243D3171A1FA}"/>
              </a:ext>
            </a:extLst>
          </p:cNvPr>
          <p:cNvSpPr txBox="1"/>
          <p:nvPr/>
        </p:nvSpPr>
        <p:spPr>
          <a:xfrm>
            <a:off x="869951" y="876485"/>
            <a:ext cx="10589545" cy="954107"/>
          </a:xfrm>
          <a:prstGeom prst="rect">
            <a:avLst/>
          </a:prstGeom>
          <a:noFill/>
        </p:spPr>
        <p:txBody>
          <a:bodyPr wrap="square">
            <a:spAutoFit/>
          </a:bodyPr>
          <a:lstStyle/>
          <a:p>
            <a:pPr lvl="0"/>
            <a:r>
              <a:rPr lang="es-MX" sz="2800" dirty="0">
                <a:solidFill>
                  <a:schemeClr val="bg1"/>
                </a:solidFill>
                <a:latin typeface="Calibri" panose="020F0502020204030204" pitchFamily="34" charset="0"/>
                <a:ea typeface="Calibri" panose="020F0502020204030204" pitchFamily="34" charset="0"/>
                <a:cs typeface="Calibri" panose="020F0502020204030204" pitchFamily="34" charset="0"/>
              </a:rPr>
              <a:t>Ley 32130 trajo consigo muchos cuestionamientos en torno a la dirección de la investigación. </a:t>
            </a:r>
            <a:endParaRPr lang="es-PE" sz="2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81BC1DA0-922C-A70F-60E0-DDB4BF268514}"/>
              </a:ext>
            </a:extLst>
          </p:cNvPr>
          <p:cNvSpPr txBox="1"/>
          <p:nvPr/>
        </p:nvSpPr>
        <p:spPr>
          <a:xfrm>
            <a:off x="-100986" y="3451122"/>
            <a:ext cx="3466076" cy="1200329"/>
          </a:xfrm>
          <a:prstGeom prst="rect">
            <a:avLst/>
          </a:prstGeom>
          <a:noFill/>
        </p:spPr>
        <p:txBody>
          <a:bodyPr wrap="square">
            <a:spAutoFit/>
          </a:bodyPr>
          <a:lstStyle/>
          <a:p>
            <a:pPr lvl="0" algn="ctr"/>
            <a:r>
              <a:rPr lang="es-ES" sz="3600" b="1" i="0" u="none" dirty="0">
                <a:solidFill>
                  <a:srgbClr val="29305C"/>
                </a:solidFill>
                <a:latin typeface="Calibri" panose="020F0502020204030204" pitchFamily="34" charset="0"/>
              </a:rPr>
              <a:t>Interpretación normativa</a:t>
            </a:r>
            <a:endParaRPr lang="es-PE" sz="3600" b="1" dirty="0">
              <a:solidFill>
                <a:srgbClr val="29305C"/>
              </a:solidFill>
              <a:latin typeface="Calibri" panose="020F0502020204030204" pitchFamily="34" charset="0"/>
            </a:endParaRPr>
          </a:p>
        </p:txBody>
      </p:sp>
      <p:cxnSp>
        <p:nvCxnSpPr>
          <p:cNvPr id="9" name="Conector recto de flecha 8">
            <a:extLst>
              <a:ext uri="{FF2B5EF4-FFF2-40B4-BE49-F238E27FC236}">
                <a16:creationId xmlns:a16="http://schemas.microsoft.com/office/drawing/2014/main" id="{99770C48-F43E-318F-4FA4-978A7B3B00ED}"/>
              </a:ext>
            </a:extLst>
          </p:cNvPr>
          <p:cNvCxnSpPr>
            <a:cxnSpLocks/>
          </p:cNvCxnSpPr>
          <p:nvPr/>
        </p:nvCxnSpPr>
        <p:spPr>
          <a:xfrm flipV="1">
            <a:off x="3365090" y="2319637"/>
            <a:ext cx="0" cy="2759790"/>
          </a:xfrm>
          <a:prstGeom prst="straightConnector1">
            <a:avLst/>
          </a:prstGeom>
          <a:ln w="76200" cap="flat" cmpd="sng" algn="ctr">
            <a:solidFill>
              <a:srgbClr val="29305C"/>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CuadroTexto 9">
            <a:extLst>
              <a:ext uri="{FF2B5EF4-FFF2-40B4-BE49-F238E27FC236}">
                <a16:creationId xmlns:a16="http://schemas.microsoft.com/office/drawing/2014/main" id="{CCC3BD25-A2C1-0034-6B2E-101F9D0EF8E3}"/>
              </a:ext>
            </a:extLst>
          </p:cNvPr>
          <p:cNvSpPr txBox="1"/>
          <p:nvPr/>
        </p:nvSpPr>
        <p:spPr>
          <a:xfrm>
            <a:off x="3620733" y="2456191"/>
            <a:ext cx="3765903" cy="369332"/>
          </a:xfrm>
          <a:prstGeom prst="rect">
            <a:avLst/>
          </a:prstGeom>
          <a:noFill/>
        </p:spPr>
        <p:txBody>
          <a:bodyPr wrap="none" rtlCol="0">
            <a:spAutoFit/>
          </a:bodyPr>
          <a:lstStyle/>
          <a:p>
            <a:r>
              <a:rPr lang="es-PE" b="1" dirty="0">
                <a:solidFill>
                  <a:srgbClr val="29305C"/>
                </a:solidFill>
                <a:latin typeface="Calibri" panose="020F0502020204030204" pitchFamily="34" charset="0"/>
              </a:rPr>
              <a:t>2do Nivel: Interpretación Sistemática </a:t>
            </a:r>
          </a:p>
        </p:txBody>
      </p:sp>
      <p:sp>
        <p:nvSpPr>
          <p:cNvPr id="11" name="CuadroTexto 10">
            <a:extLst>
              <a:ext uri="{FF2B5EF4-FFF2-40B4-BE49-F238E27FC236}">
                <a16:creationId xmlns:a16="http://schemas.microsoft.com/office/drawing/2014/main" id="{C5223627-824C-893B-A592-F93C44D9C6A1}"/>
              </a:ext>
            </a:extLst>
          </p:cNvPr>
          <p:cNvSpPr txBox="1"/>
          <p:nvPr/>
        </p:nvSpPr>
        <p:spPr>
          <a:xfrm>
            <a:off x="3630560" y="4060283"/>
            <a:ext cx="3165738" cy="369332"/>
          </a:xfrm>
          <a:prstGeom prst="rect">
            <a:avLst/>
          </a:prstGeom>
          <a:noFill/>
        </p:spPr>
        <p:txBody>
          <a:bodyPr wrap="none" rtlCol="0">
            <a:spAutoFit/>
          </a:bodyPr>
          <a:lstStyle/>
          <a:p>
            <a:r>
              <a:rPr lang="es-PE" b="1" dirty="0">
                <a:solidFill>
                  <a:srgbClr val="29305C"/>
                </a:solidFill>
                <a:latin typeface="Calibri" panose="020F0502020204030204" pitchFamily="34" charset="0"/>
              </a:rPr>
              <a:t>1er Nivel: Interpretación Literal</a:t>
            </a:r>
          </a:p>
        </p:txBody>
      </p:sp>
    </p:spTree>
    <p:extLst>
      <p:ext uri="{BB962C8B-B14F-4D97-AF65-F5344CB8AC3E}">
        <p14:creationId xmlns:p14="http://schemas.microsoft.com/office/powerpoint/2010/main" val="145972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0041D8C-E199-C916-F9AA-D899DCB9CAAC}"/>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6E3132AD-0C24-76FF-149F-43823F8B07D9}"/>
              </a:ext>
            </a:extLst>
          </p:cNvPr>
          <p:cNvSpPr txBox="1"/>
          <p:nvPr/>
        </p:nvSpPr>
        <p:spPr>
          <a:xfrm>
            <a:off x="3048733" y="3231414"/>
            <a:ext cx="6097464" cy="395173"/>
          </a:xfrm>
          <a:prstGeom prst="rect">
            <a:avLst/>
          </a:prstGeom>
          <a:noFill/>
        </p:spPr>
        <p:txBody>
          <a:bodyPr wrap="square">
            <a:spAutoFit/>
          </a:bodyPr>
          <a:lstStyle/>
          <a:p>
            <a:pPr>
              <a:lnSpc>
                <a:spcPct val="115000"/>
              </a:lnSpc>
              <a:spcAft>
                <a:spcPts val="800"/>
              </a:spcAft>
            </a:pPr>
            <a:r>
              <a:rPr lang="es-PE" sz="1800" kern="100" dirty="0">
                <a:effectLst/>
                <a:latin typeface="Calibri" panose="020F0502020204030204" pitchFamily="34" charset="0"/>
                <a:ea typeface="Calibri" panose="020F0502020204030204" pitchFamily="34" charset="0"/>
                <a:cs typeface="Calibri" panose="020F0502020204030204" pitchFamily="34" charset="0"/>
              </a:rPr>
              <a:t>Principios y limites de la función policial</a:t>
            </a:r>
          </a:p>
        </p:txBody>
      </p:sp>
      <p:sp>
        <p:nvSpPr>
          <p:cNvPr id="2" name="CuadroTexto 1">
            <a:extLst>
              <a:ext uri="{FF2B5EF4-FFF2-40B4-BE49-F238E27FC236}">
                <a16:creationId xmlns:a16="http://schemas.microsoft.com/office/drawing/2014/main" id="{7069A318-8382-85CF-5AF5-D17C93118615}"/>
              </a:ext>
            </a:extLst>
          </p:cNvPr>
          <p:cNvSpPr txBox="1"/>
          <p:nvPr/>
        </p:nvSpPr>
        <p:spPr>
          <a:xfrm>
            <a:off x="843280" y="918713"/>
            <a:ext cx="5252720" cy="584775"/>
          </a:xfrm>
          <a:prstGeom prst="rect">
            <a:avLst/>
          </a:prstGeom>
          <a:noFill/>
        </p:spPr>
        <p:txBody>
          <a:bodyPr wrap="square" rtlCol="0">
            <a:spAutoFit/>
          </a:bodyPr>
          <a:lstStyle/>
          <a:p>
            <a:r>
              <a:rPr lang="es-E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2.- ACTOS URGENTES O INAPLAZABLES EN LAS DILIGENCIAS PRELIMINARES:</a:t>
            </a:r>
            <a:endParaRPr lang="es-PE" sz="16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cxnSp>
        <p:nvCxnSpPr>
          <p:cNvPr id="6" name="Conector: curvado 5">
            <a:extLst>
              <a:ext uri="{FF2B5EF4-FFF2-40B4-BE49-F238E27FC236}">
                <a16:creationId xmlns:a16="http://schemas.microsoft.com/office/drawing/2014/main" id="{815305E2-DFAF-6690-4641-708A22162592}"/>
              </a:ext>
            </a:extLst>
          </p:cNvPr>
          <p:cNvCxnSpPr>
            <a:cxnSpLocks/>
          </p:cNvCxnSpPr>
          <p:nvPr/>
        </p:nvCxnSpPr>
        <p:spPr>
          <a:xfrm>
            <a:off x="843280" y="1705922"/>
            <a:ext cx="1016000" cy="333613"/>
          </a:xfrm>
          <a:prstGeom prst="curvedConnector3">
            <a:avLst>
              <a:gd name="adj1" fmla="val 50000"/>
            </a:avLst>
          </a:prstGeom>
          <a:ln>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29B9DBB9-D985-D6F8-E557-060077894E6B}"/>
              </a:ext>
            </a:extLst>
          </p:cNvPr>
          <p:cNvSpPr txBox="1"/>
          <p:nvPr/>
        </p:nvSpPr>
        <p:spPr>
          <a:xfrm>
            <a:off x="1981200" y="1707740"/>
            <a:ext cx="3891280" cy="954107"/>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Los actos urgentes e inaplazables están regulados en el artículo 330, inciso 2 del Código Procesal Penal.</a:t>
            </a:r>
          </a:p>
          <a:p>
            <a:pPr algn="just"/>
            <a:endPar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5" name="Flecha: hacia arriba 24">
            <a:extLst>
              <a:ext uri="{FF2B5EF4-FFF2-40B4-BE49-F238E27FC236}">
                <a16:creationId xmlns:a16="http://schemas.microsoft.com/office/drawing/2014/main" id="{35536FFA-FC2D-4F0C-53E2-A204E44E2C6F}"/>
              </a:ext>
            </a:extLst>
          </p:cNvPr>
          <p:cNvSpPr/>
          <p:nvPr/>
        </p:nvSpPr>
        <p:spPr>
          <a:xfrm>
            <a:off x="735342" y="2457597"/>
            <a:ext cx="711200" cy="3740003"/>
          </a:xfrm>
          <a:prstGeom prst="upArrow">
            <a:avLst>
              <a:gd name="adj1" fmla="val 47143"/>
              <a:gd name="adj2" fmla="val 67143"/>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6" name="Flecha: hacia arriba 25">
            <a:extLst>
              <a:ext uri="{FF2B5EF4-FFF2-40B4-BE49-F238E27FC236}">
                <a16:creationId xmlns:a16="http://schemas.microsoft.com/office/drawing/2014/main" id="{194022FE-EE96-C7FF-C6D1-605DEBF4E10C}"/>
              </a:ext>
            </a:extLst>
          </p:cNvPr>
          <p:cNvSpPr/>
          <p:nvPr/>
        </p:nvSpPr>
        <p:spPr>
          <a:xfrm>
            <a:off x="4846858" y="2993644"/>
            <a:ext cx="711200" cy="3323987"/>
          </a:xfrm>
          <a:prstGeom prst="upArrow">
            <a:avLst>
              <a:gd name="adj1" fmla="val 50000"/>
              <a:gd name="adj2" fmla="val 64286"/>
            </a:avLst>
          </a:prstGeom>
          <a:solidFill>
            <a:schemeClr val="tx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7" name="Flecha: hacia arriba 26">
            <a:extLst>
              <a:ext uri="{FF2B5EF4-FFF2-40B4-BE49-F238E27FC236}">
                <a16:creationId xmlns:a16="http://schemas.microsoft.com/office/drawing/2014/main" id="{0778DF60-50E3-473E-5A9B-3A8814CEDD04}"/>
              </a:ext>
            </a:extLst>
          </p:cNvPr>
          <p:cNvSpPr/>
          <p:nvPr/>
        </p:nvSpPr>
        <p:spPr>
          <a:xfrm>
            <a:off x="8038405" y="3310116"/>
            <a:ext cx="711200" cy="3323987"/>
          </a:xfrm>
          <a:prstGeom prst="upArrow">
            <a:avLst>
              <a:gd name="adj1" fmla="val 41429"/>
              <a:gd name="adj2" fmla="val 64286"/>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dirty="0">
              <a:latin typeface="Calibri" panose="020F0502020204030204" pitchFamily="34" charset="0"/>
            </a:endParaRPr>
          </a:p>
        </p:txBody>
      </p:sp>
      <p:sp>
        <p:nvSpPr>
          <p:cNvPr id="28" name="CuadroTexto 27">
            <a:extLst>
              <a:ext uri="{FF2B5EF4-FFF2-40B4-BE49-F238E27FC236}">
                <a16:creationId xmlns:a16="http://schemas.microsoft.com/office/drawing/2014/main" id="{91810921-A819-4FDD-6895-DB27077DFEBD}"/>
              </a:ext>
            </a:extLst>
          </p:cNvPr>
          <p:cNvSpPr txBox="1"/>
          <p:nvPr/>
        </p:nvSpPr>
        <p:spPr>
          <a:xfrm>
            <a:off x="8596985" y="3864357"/>
            <a:ext cx="2859673" cy="2677656"/>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La categorización de actos urgentes e inaplazables no puede restringirse únicamente a un criterio temporal. En este sentido, la Casación 02-2008, La Libertad, señala que “el desarrollo jurisprudencial ha redefinido la finalidad de las diligencias preliminares, dejando de ser actos urgentes	e inaplazables. Actualmente se conciben a éstas como una etapa procesal más de investigación en el proceso.”</a:t>
            </a:r>
            <a:endParaRPr lang="es-P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9" name="CuadroTexto 28">
            <a:extLst>
              <a:ext uri="{FF2B5EF4-FFF2-40B4-BE49-F238E27FC236}">
                <a16:creationId xmlns:a16="http://schemas.microsoft.com/office/drawing/2014/main" id="{F420B02E-3B12-84B9-8CEA-7EFFC4AEB590}"/>
              </a:ext>
            </a:extLst>
          </p:cNvPr>
          <p:cNvSpPr txBox="1"/>
          <p:nvPr/>
        </p:nvSpPr>
        <p:spPr>
          <a:xfrm>
            <a:off x="5558058" y="3864357"/>
            <a:ext cx="2466683" cy="1877437"/>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La Sala Penal Permanente de la Corte Suprema en la Casación 528-2018, Nacional, ha señalado que no se debe limitar la categorización de actos urgentes e inaplazables en estricto a un sentido temporal.</a:t>
            </a:r>
            <a:endParaRPr lang="es-P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0" name="CuadroTexto 29">
            <a:extLst>
              <a:ext uri="{FF2B5EF4-FFF2-40B4-BE49-F238E27FC236}">
                <a16:creationId xmlns:a16="http://schemas.microsoft.com/office/drawing/2014/main" id="{1A2C565A-2D3D-E749-C096-0B15370F3131}"/>
              </a:ext>
            </a:extLst>
          </p:cNvPr>
          <p:cNvSpPr txBox="1"/>
          <p:nvPr/>
        </p:nvSpPr>
        <p:spPr>
          <a:xfrm>
            <a:off x="1473870" y="2993644"/>
            <a:ext cx="3205641" cy="3108543"/>
          </a:xfrm>
          <a:prstGeom prst="rect">
            <a:avLst/>
          </a:prstGeom>
          <a:noFill/>
        </p:spPr>
        <p:txBody>
          <a:bodyPr wrap="square" rtlCol="0">
            <a:spAutoFit/>
          </a:bodyPr>
          <a:lstStyle/>
          <a:p>
            <a:pPr algn="just"/>
            <a:r>
              <a:rPr lang="es-ES" sz="1400" dirty="0">
                <a:solidFill>
                  <a:schemeClr val="bg1"/>
                </a:solidFill>
                <a:latin typeface="Calibri" panose="020F0502020204030204" pitchFamily="34" charset="0"/>
                <a:ea typeface="Calibri" panose="020F0502020204030204" pitchFamily="34" charset="0"/>
                <a:cs typeface="Calibri" panose="020F0502020204030204" pitchFamily="34" charset="0"/>
              </a:rPr>
              <a:t>Si bien los actos urgentes sostienen la esencia de las diligencias preliminares, estos han dejado de serlo, ya que actualmente se han convertido en una etapa procesal autónoma, en la cual no solo se desarrollan diligencias vinculadas al objeto de esta fase procesal, sino que también muchos de estos actos de investigación que realiza el Ministerio Público, están destinados a encontrar responsabilidad en el autor, así como otras diligencias inherentes a la etapa de investigación preparatoria propiamente dicha cómplices.”</a:t>
            </a:r>
          </a:p>
        </p:txBody>
      </p:sp>
    </p:spTree>
    <p:extLst>
      <p:ext uri="{BB962C8B-B14F-4D97-AF65-F5344CB8AC3E}">
        <p14:creationId xmlns:p14="http://schemas.microsoft.com/office/powerpoint/2010/main" val="1195984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31" name="Google Shape;131;p2"/>
          <p:cNvSpPr txBox="1">
            <a:spLocks noGrp="1"/>
          </p:cNvSpPr>
          <p:nvPr>
            <p:ph type="sldNum" idx="12"/>
          </p:nvPr>
        </p:nvSpPr>
        <p:spPr>
          <a:xfrm>
            <a:off x="8624454" y="6237098"/>
            <a:ext cx="2743200" cy="365100"/>
          </a:xfrm>
          <a:prstGeom prst="rect">
            <a:avLst/>
          </a:prstGeom>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s-ES"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9</a:t>
            </a:fld>
            <a:endParaRPr kumimoji="0" sz="1000" b="0" i="0" u="none" strike="noStrike" kern="1200" cap="all" spc="300" normalizeH="0" baseline="0" noProof="0">
              <a:ln>
                <a:noFill/>
              </a:ln>
              <a:solidFill>
                <a:prstClr val="white">
                  <a:alpha val="70000"/>
                </a:prstClr>
              </a:solidFill>
              <a:effectLst/>
              <a:uLnTx/>
              <a:uFillTx/>
              <a:latin typeface="Calibri" panose="020F0502020204030204" pitchFamily="34" charset="0"/>
              <a:ea typeface="+mn-ea"/>
              <a:cs typeface="+mn-cs"/>
            </a:endParaRPr>
          </a:p>
        </p:txBody>
      </p:sp>
      <p:grpSp>
        <p:nvGrpSpPr>
          <p:cNvPr id="2" name="Grupo 1">
            <a:extLst>
              <a:ext uri="{FF2B5EF4-FFF2-40B4-BE49-F238E27FC236}">
                <a16:creationId xmlns:a16="http://schemas.microsoft.com/office/drawing/2014/main" id="{CF613FE8-2F3C-5E0C-632B-B252616948A9}"/>
              </a:ext>
            </a:extLst>
          </p:cNvPr>
          <p:cNvGrpSpPr/>
          <p:nvPr/>
        </p:nvGrpSpPr>
        <p:grpSpPr>
          <a:xfrm>
            <a:off x="2659775" y="3268218"/>
            <a:ext cx="1696727" cy="1567870"/>
            <a:chOff x="3" y="1469559"/>
            <a:chExt cx="1514125" cy="1097839"/>
          </a:xfrm>
        </p:grpSpPr>
        <p:sp>
          <p:nvSpPr>
            <p:cNvPr id="3" name="Rectángulo redondeado 2">
              <a:extLst>
                <a:ext uri="{FF2B5EF4-FFF2-40B4-BE49-F238E27FC236}">
                  <a16:creationId xmlns:a16="http://schemas.microsoft.com/office/drawing/2014/main" id="{837628EA-FFBF-3216-4EE6-6A43E8C06AE7}"/>
                </a:ext>
              </a:extLst>
            </p:cNvPr>
            <p:cNvSpPr/>
            <p:nvPr/>
          </p:nvSpPr>
          <p:spPr>
            <a:xfrm>
              <a:off x="3" y="1469559"/>
              <a:ext cx="1514125" cy="1097839"/>
            </a:xfrm>
            <a:prstGeom prst="roundRect">
              <a:avLst>
                <a:gd name="adj" fmla="val 10000"/>
              </a:avLst>
            </a:prstGeom>
            <a:solidFill>
              <a:srgbClr val="29305C"/>
            </a:solidFill>
            <a:ln>
              <a:solidFill>
                <a:srgbClr val="29305C"/>
              </a:solidFill>
            </a:ln>
          </p:spPr>
          <p:style>
            <a:lnRef idx="0">
              <a:scrgbClr r="0" g="0" b="0"/>
            </a:lnRef>
            <a:fillRef idx="3">
              <a:scrgbClr r="0" g="0" b="0"/>
            </a:fillRef>
            <a:effectRef idx="3">
              <a:schemeClr val="accent3">
                <a:alpha val="8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6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4" name="CuadroTexto 3">
              <a:extLst>
                <a:ext uri="{FF2B5EF4-FFF2-40B4-BE49-F238E27FC236}">
                  <a16:creationId xmlns:a16="http://schemas.microsoft.com/office/drawing/2014/main" id="{1BBF3EEB-0638-0F1A-00E3-FBD2A9ED2751}"/>
                </a:ext>
              </a:extLst>
            </p:cNvPr>
            <p:cNvSpPr txBox="1"/>
            <p:nvPr/>
          </p:nvSpPr>
          <p:spPr>
            <a:xfrm>
              <a:off x="3" y="1649072"/>
              <a:ext cx="1514125" cy="6879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L="0" marR="0" lvl="0" indent="0" algn="ctr" defTabSz="755650" rtl="0" eaLnBrk="1" fontAlgn="auto" latinLnBrk="0" hangingPunct="1">
                <a:lnSpc>
                  <a:spcPct val="90000"/>
                </a:lnSpc>
                <a:spcBef>
                  <a:spcPct val="0"/>
                </a:spcBef>
                <a:spcAft>
                  <a:spcPct val="35000"/>
                </a:spcAft>
                <a:buClrTx/>
                <a:buSzTx/>
                <a:buFontTx/>
                <a:buNone/>
                <a:tabLst/>
                <a:defRPr/>
              </a:pPr>
              <a:r>
                <a:rPr lang="es-MX" sz="1600" b="1" dirty="0">
                  <a:solidFill>
                    <a:prstClr val="white"/>
                  </a:solidFill>
                  <a:latin typeface="Calibri" panose="020F0502020204030204" pitchFamily="34" charset="0"/>
                </a:rPr>
                <a:t>Dos</a:t>
              </a:r>
              <a:r>
                <a:rPr kumimoji="0" lang="es-MX"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posturas predominantes respecto a su inicio</a:t>
              </a:r>
              <a:endParaRPr kumimoji="0" lang="es-PE"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grpSp>
      <p:grpSp>
        <p:nvGrpSpPr>
          <p:cNvPr id="12" name="Grupo 11">
            <a:extLst>
              <a:ext uri="{FF2B5EF4-FFF2-40B4-BE49-F238E27FC236}">
                <a16:creationId xmlns:a16="http://schemas.microsoft.com/office/drawing/2014/main" id="{A710F456-4E77-1681-79CF-BA5A2EA164DD}"/>
              </a:ext>
            </a:extLst>
          </p:cNvPr>
          <p:cNvGrpSpPr/>
          <p:nvPr/>
        </p:nvGrpSpPr>
        <p:grpSpPr>
          <a:xfrm>
            <a:off x="6467940" y="2502244"/>
            <a:ext cx="2659703" cy="1286284"/>
            <a:chOff x="7466642" y="-1001934"/>
            <a:chExt cx="2614282" cy="757062"/>
          </a:xfrm>
        </p:grpSpPr>
        <p:sp>
          <p:nvSpPr>
            <p:cNvPr id="13" name="Rectángulo redondeado 12">
              <a:extLst>
                <a:ext uri="{FF2B5EF4-FFF2-40B4-BE49-F238E27FC236}">
                  <a16:creationId xmlns:a16="http://schemas.microsoft.com/office/drawing/2014/main" id="{B8728C4A-21FD-3447-6261-D8CC1209291D}"/>
                </a:ext>
              </a:extLst>
            </p:cNvPr>
            <p:cNvSpPr/>
            <p:nvPr/>
          </p:nvSpPr>
          <p:spPr>
            <a:xfrm>
              <a:off x="7724654" y="-1001934"/>
              <a:ext cx="2356270" cy="757062"/>
            </a:xfrm>
            <a:prstGeom prst="roundRect">
              <a:avLst>
                <a:gd name="adj" fmla="val 10000"/>
              </a:avLst>
            </a:prstGeom>
            <a:solidFill>
              <a:schemeClr val="tx1">
                <a:lumMod val="75000"/>
              </a:schemeClr>
            </a:solid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4" name="CuadroTexto 13">
              <a:extLst>
                <a:ext uri="{FF2B5EF4-FFF2-40B4-BE49-F238E27FC236}">
                  <a16:creationId xmlns:a16="http://schemas.microsoft.com/office/drawing/2014/main" id="{E177B75B-F489-75C8-95F9-4A6F0B44F912}"/>
                </a:ext>
              </a:extLst>
            </p:cNvPr>
            <p:cNvSpPr txBox="1"/>
            <p:nvPr/>
          </p:nvSpPr>
          <p:spPr>
            <a:xfrm>
              <a:off x="7466642" y="-902644"/>
              <a:ext cx="2511611" cy="5521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L="400050" marR="0" lvl="0" indent="-400050" algn="ctr" defTabSz="755650" rtl="0" eaLnBrk="1" fontAlgn="auto" latinLnBrk="0" hangingPunct="1">
                <a:lnSpc>
                  <a:spcPct val="90000"/>
                </a:lnSpc>
                <a:spcBef>
                  <a:spcPct val="0"/>
                </a:spcBef>
                <a:spcAft>
                  <a:spcPct val="35000"/>
                </a:spcAft>
                <a:buClrTx/>
                <a:buSzTx/>
                <a:buFontTx/>
                <a:buAutoNum type="romanLcParenR"/>
                <a:tabLst/>
                <a:defRPr/>
              </a:pPr>
              <a:r>
                <a:rPr lang="es-MX" sz="1600" dirty="0">
                  <a:solidFill>
                    <a:prstClr val="black"/>
                  </a:solidFill>
                  <a:latin typeface="Calibri" panose="020F0502020204030204" pitchFamily="34" charset="0"/>
                </a:rPr>
                <a:t>L</a:t>
              </a:r>
              <a:r>
                <a:rPr kumimoji="0" lang="es-MX"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as diligencias preliminares inician desde que el fiscal toma conocimiento de la noticia criminal, y</a:t>
              </a:r>
            </a:p>
          </p:txBody>
        </p:sp>
      </p:grpSp>
      <p:sp>
        <p:nvSpPr>
          <p:cNvPr id="6" name="CuadroTexto 5">
            <a:extLst>
              <a:ext uri="{FF2B5EF4-FFF2-40B4-BE49-F238E27FC236}">
                <a16:creationId xmlns:a16="http://schemas.microsoft.com/office/drawing/2014/main" id="{F4D0720C-B5C3-2D17-BC6D-8093087DF91D}"/>
              </a:ext>
            </a:extLst>
          </p:cNvPr>
          <p:cNvSpPr txBox="1"/>
          <p:nvPr/>
        </p:nvSpPr>
        <p:spPr>
          <a:xfrm>
            <a:off x="757921" y="944695"/>
            <a:ext cx="10835691" cy="1077218"/>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32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rPr>
              <a:t>3.1. Cómputo del plazo ¿Desde la disposición de inicio o desde el conocimiento de la noticia criminal?</a:t>
            </a:r>
            <a:endParaRPr kumimoji="0" lang="es-PE" sz="3200" b="1" i="0" u="none" strike="noStrike" kern="1200" cap="none" spc="0" normalizeH="0" baseline="0" noProof="0" dirty="0">
              <a:ln>
                <a:noFill/>
              </a:ln>
              <a:solidFill>
                <a:srgbClr val="29305C"/>
              </a:solidFill>
              <a:effectLst/>
              <a:uLnTx/>
              <a:uFillTx/>
              <a:latin typeface="Calibri" panose="020F0502020204030204" pitchFamily="34" charset="0"/>
              <a:ea typeface="+mn-ea"/>
              <a:cs typeface="+mn-cs"/>
            </a:endParaRPr>
          </a:p>
        </p:txBody>
      </p:sp>
      <p:grpSp>
        <p:nvGrpSpPr>
          <p:cNvPr id="7" name="Grupo 6">
            <a:extLst>
              <a:ext uri="{FF2B5EF4-FFF2-40B4-BE49-F238E27FC236}">
                <a16:creationId xmlns:a16="http://schemas.microsoft.com/office/drawing/2014/main" id="{9586ECB4-D513-136A-C9DE-D0454AD2D7ED}"/>
              </a:ext>
            </a:extLst>
          </p:cNvPr>
          <p:cNvGrpSpPr/>
          <p:nvPr/>
        </p:nvGrpSpPr>
        <p:grpSpPr>
          <a:xfrm>
            <a:off x="6771373" y="4414232"/>
            <a:ext cx="2356270" cy="1364753"/>
            <a:chOff x="7724654" y="-1001934"/>
            <a:chExt cx="2356270" cy="757062"/>
          </a:xfrm>
          <a:solidFill>
            <a:schemeClr val="tx1">
              <a:lumMod val="75000"/>
            </a:schemeClr>
          </a:solidFill>
        </p:grpSpPr>
        <p:sp>
          <p:nvSpPr>
            <p:cNvPr id="10" name="Rectángulo redondeado 9">
              <a:extLst>
                <a:ext uri="{FF2B5EF4-FFF2-40B4-BE49-F238E27FC236}">
                  <a16:creationId xmlns:a16="http://schemas.microsoft.com/office/drawing/2014/main" id="{6E32EFD6-D380-789E-83A3-376929BA0B49}"/>
                </a:ext>
              </a:extLst>
            </p:cNvPr>
            <p:cNvSpPr/>
            <p:nvPr/>
          </p:nvSpPr>
          <p:spPr>
            <a:xfrm>
              <a:off x="7724654" y="-1001934"/>
              <a:ext cx="2356270" cy="757062"/>
            </a:xfrm>
            <a:prstGeom prst="roundRect">
              <a:avLst>
                <a:gd name="adj" fmla="val 10000"/>
              </a:avLst>
            </a:prstGeom>
            <a:grpFill/>
            <a:ln>
              <a:solidFill>
                <a:srgbClr val="29305C"/>
              </a:solidFill>
            </a:ln>
          </p:spPr>
          <p:style>
            <a:lnRef idx="0">
              <a:scrgbClr r="0" g="0" b="0"/>
            </a:lnRef>
            <a:fillRef idx="3">
              <a:scrgbClr r="0" g="0" b="0"/>
            </a:fillRef>
            <a:effectRef idx="3">
              <a:schemeClr val="accent3">
                <a:alpha val="50000"/>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E"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5" name="CuadroTexto 14">
              <a:extLst>
                <a:ext uri="{FF2B5EF4-FFF2-40B4-BE49-F238E27FC236}">
                  <a16:creationId xmlns:a16="http://schemas.microsoft.com/office/drawing/2014/main" id="{2F5379E5-E840-78BC-73BD-1C213026D869}"/>
                </a:ext>
              </a:extLst>
            </p:cNvPr>
            <p:cNvSpPr txBox="1"/>
            <p:nvPr/>
          </p:nvSpPr>
          <p:spPr>
            <a:xfrm>
              <a:off x="7724654" y="-900643"/>
              <a:ext cx="2356269" cy="5521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795" tIns="10795" rIns="10795" bIns="10795" numCol="1" spcCol="1270" anchor="ctr" anchorCtr="0">
              <a:noAutofit/>
            </a:bodyPr>
            <a:lstStyle/>
            <a:p>
              <a:pPr marL="0" marR="0" lvl="0" indent="0" algn="ctr" defTabSz="755650" rtl="0" eaLnBrk="1" fontAlgn="auto" latinLnBrk="0" hangingPunct="1">
                <a:lnSpc>
                  <a:spcPct val="90000"/>
                </a:lnSpc>
                <a:spcBef>
                  <a:spcPct val="0"/>
                </a:spcBef>
                <a:spcAft>
                  <a:spcPct val="35000"/>
                </a:spcAft>
                <a:buClrTx/>
                <a:buSzTx/>
                <a:buFontTx/>
                <a:buNone/>
                <a:tabLst/>
                <a:defRPr/>
              </a:pPr>
              <a:r>
                <a:rPr kumimoji="0" lang="es-MX"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ii</a:t>
              </a:r>
              <a:r>
                <a:rPr kumimoji="0" lang="es-MX"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las diligencias preliminares inician desde la Disposición que apertura las diligencias preliminares en la Carpeta fiscal</a:t>
              </a:r>
              <a:endParaRPr kumimoji="0" lang="es-PE"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grpSp>
      <p:cxnSp>
        <p:nvCxnSpPr>
          <p:cNvPr id="26" name="Conector recto de flecha 25">
            <a:extLst>
              <a:ext uri="{FF2B5EF4-FFF2-40B4-BE49-F238E27FC236}">
                <a16:creationId xmlns:a16="http://schemas.microsoft.com/office/drawing/2014/main" id="{D36D0C8B-7D3F-D71A-3007-161071313A9C}"/>
              </a:ext>
            </a:extLst>
          </p:cNvPr>
          <p:cNvCxnSpPr>
            <a:cxnSpLocks/>
          </p:cNvCxnSpPr>
          <p:nvPr/>
        </p:nvCxnSpPr>
        <p:spPr>
          <a:xfrm flipV="1">
            <a:off x="4356503" y="3292192"/>
            <a:ext cx="2194487" cy="938185"/>
          </a:xfrm>
          <a:prstGeom prst="straightConnector1">
            <a:avLst/>
          </a:prstGeom>
          <a:ln>
            <a:solidFill>
              <a:srgbClr val="29305C"/>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onector recto de flecha 26">
            <a:extLst>
              <a:ext uri="{FF2B5EF4-FFF2-40B4-BE49-F238E27FC236}">
                <a16:creationId xmlns:a16="http://schemas.microsoft.com/office/drawing/2014/main" id="{98938FF1-2F84-DE2C-5685-2BA2D0B00E07}"/>
              </a:ext>
            </a:extLst>
          </p:cNvPr>
          <p:cNvCxnSpPr>
            <a:cxnSpLocks/>
          </p:cNvCxnSpPr>
          <p:nvPr/>
        </p:nvCxnSpPr>
        <p:spPr>
          <a:xfrm>
            <a:off x="4356502" y="4254351"/>
            <a:ext cx="2373933" cy="836300"/>
          </a:xfrm>
          <a:prstGeom prst="straightConnector1">
            <a:avLst/>
          </a:prstGeom>
          <a:ln>
            <a:solidFill>
              <a:srgbClr val="29305C"/>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742778"/>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23E3191F1ED5B4EAFD74C2CE80DDE08" ma:contentTypeVersion="12" ma:contentTypeDescription="Crear nuevo documento." ma:contentTypeScope="" ma:versionID="4a257c0a5c82fb707168579699c3fe26">
  <xsd:schema xmlns:xsd="http://www.w3.org/2001/XMLSchema" xmlns:xs="http://www.w3.org/2001/XMLSchema" xmlns:p="http://schemas.microsoft.com/office/2006/metadata/properties" xmlns:ns2="89ff9cdd-6cb4-41c2-aa60-1ecb6743dc0d" xmlns:ns3="3bd412f2-f881-43bf-8e4d-7ad70df76e7f" targetNamespace="http://schemas.microsoft.com/office/2006/metadata/properties" ma:root="true" ma:fieldsID="6e57e8d1672b82afa698dd69a8c2a274" ns2:_="" ns3:_="">
    <xsd:import namespace="89ff9cdd-6cb4-41c2-aa60-1ecb6743dc0d"/>
    <xsd:import namespace="3bd412f2-f881-43bf-8e4d-7ad70df76e7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ff9cdd-6cb4-41c2-aa60-1ecb6743dc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Etiquetas de imagen" ma:readOnly="false" ma:fieldId="{5cf76f15-5ced-4ddc-b409-7134ff3c332f}" ma:taxonomyMulti="true" ma:sspId="08f9d9cc-0e4b-4989-a260-ad259d468287"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bd412f2-f881-43bf-8e4d-7ad70df76e7f"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ca64e55-a0b8-4cd7-8a74-751fd194da0b}" ma:internalName="TaxCatchAll" ma:showField="CatchAllData" ma:web="3bd412f2-f881-43bf-8e4d-7ad70df76e7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bd412f2-f881-43bf-8e4d-7ad70df76e7f" xsi:nil="true"/>
    <lcf76f155ced4ddcb4097134ff3c332f xmlns="89ff9cdd-6cb4-41c2-aa60-1ecb6743dc0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E7E280-96AE-4863-B978-7BD0542AC3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ff9cdd-6cb4-41c2-aa60-1ecb6743dc0d"/>
    <ds:schemaRef ds:uri="3bd412f2-f881-43bf-8e4d-7ad70df76e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33059B-AF8D-467E-BDB3-CD063FDD209D}">
  <ds:schemaRefs>
    <ds:schemaRef ds:uri="http://purl.org/dc/elements/1.1/"/>
    <ds:schemaRef ds:uri="http://schemas.microsoft.com/office/2006/metadata/properties"/>
    <ds:schemaRef ds:uri="c621c710-fce5-4d57-84d8-5a80a1c2c1a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 ds:uri="3bd412f2-f881-43bf-8e4d-7ad70df76e7f"/>
    <ds:schemaRef ds:uri="89ff9cdd-6cb4-41c2-aa60-1ecb6743dc0d"/>
  </ds:schemaRefs>
</ds:datastoreItem>
</file>

<file path=customXml/itemProps3.xml><?xml version="1.0" encoding="utf-8"?>
<ds:datastoreItem xmlns:ds="http://schemas.openxmlformats.org/officeDocument/2006/customXml" ds:itemID="{D3A5F18C-93E4-4C3A-A312-44EF0CB57AC8}">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4791</Words>
  <Application>Microsoft Office PowerPoint</Application>
  <PresentationFormat>Panorámica</PresentationFormat>
  <Paragraphs>208</Paragraphs>
  <Slides>36</Slides>
  <Notes>13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36</vt:i4>
      </vt:variant>
    </vt:vector>
  </HeadingPairs>
  <TitlesOfParts>
    <vt:vector size="40" baseType="lpstr">
      <vt:lpstr>Arial</vt:lpstr>
      <vt:lpstr>Calibri</vt:lpstr>
      <vt:lpstr>Wingdings</vt:lpstr>
      <vt:lpstr>LeafVTI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176</cp:revision>
  <dcterms:created xsi:type="dcterms:W3CDTF">2024-01-12T06:49:40Z</dcterms:created>
  <dcterms:modified xsi:type="dcterms:W3CDTF">2025-02-18T17:40:30Z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0x010100923E3191F1ED5B4EAFD74C2CE80DDE08</vt:lpwstr>
  </property>
  <property fmtid="{D5CDD505-2E9C-101B-9397-08002B2CF9AE}" pid="3" name="MediaServiceImageTags">
    <vt:lpwstr/>
  </property>
</Properties>
</file>